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Default Extension="jpeg" ContentType="image/jpeg"/>
  <Default Extension="xml" ContentType="application/xml"/>
  <Override PartName="/ppt/slides/slide9.xml" ContentType="application/vnd.openxmlformats-officedocument.presentationml.slide+xml"/>
  <Override PartName="/ppt/slides/slide11.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notesSlides/notesSlide13.xml" ContentType="application/vnd.openxmlformats-officedocument.presentationml.notes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notesSlides/notesSlide9.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12.xml" ContentType="application/vnd.openxmlformats-officedocument.presentationml.notesSlide+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15"/>
  </p:notesMasterIdLst>
  <p:sldIdLst>
    <p:sldId id="256" r:id="rId2"/>
    <p:sldId id="257" r:id="rId3"/>
    <p:sldId id="271" r:id="rId4"/>
    <p:sldId id="272" r:id="rId5"/>
    <p:sldId id="258" r:id="rId6"/>
    <p:sldId id="259" r:id="rId7"/>
    <p:sldId id="273" r:id="rId8"/>
    <p:sldId id="274" r:id="rId9"/>
    <p:sldId id="275" r:id="rId10"/>
    <p:sldId id="276" r:id="rId11"/>
    <p:sldId id="270" r:id="rId12"/>
    <p:sldId id="266" r:id="rId13"/>
    <p:sldId id="264"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snapToObjects="1">
      <p:cViewPr varScale="1">
        <p:scale>
          <a:sx n="92" d="100"/>
          <a:sy n="92" d="100"/>
        </p:scale>
        <p:origin x="-1096"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143165-D33B-324B-B2D5-58110A9F63B3}" type="datetimeFigureOut">
              <a:rPr lang="en-US" smtClean="0"/>
              <a:pPr/>
              <a:t>3/7/14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877844-E64D-F740-948F-BB0BB583565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 Id="rId3" Type="http://schemas.openxmlformats.org/officeDocument/2006/relationships/hyperlink" Target="http://www.scriptyourfuture.org/file/4dc82f61134a7.pdf"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Overview</a:t>
            </a:r>
            <a:r>
              <a:rPr lang="en-US" dirty="0" smtClean="0"/>
              <a:t>:  </a:t>
            </a:r>
            <a:r>
              <a:rPr lang="en-US" sz="1200" kern="1200" dirty="0" smtClean="0">
                <a:solidFill>
                  <a:schemeClr val="tx1"/>
                </a:solidFill>
                <a:latin typeface="+mn-lt"/>
                <a:ea typeface="+mn-ea"/>
                <a:cs typeface="+mn-cs"/>
              </a:rPr>
              <a:t>In this lesson, students will tackle two related, but complex topics--health literacy and medication adherence. First students will examine prescription drug use trends and notice a rates of medication usage over time. Then students will watch an eye-opening video featuring patients who discuss how their literacy impacted their health. Next, students will review statistics on medication non-adherence. Finally, students will review factors that make up various dimensions of non-adherence and examine a resource listing recommended questions to ask a physician about medication.</a:t>
            </a:r>
          </a:p>
          <a:p>
            <a:r>
              <a:rPr lang="en-US" dirty="0" smtClean="0"/>
              <a:t>  </a:t>
            </a:r>
          </a:p>
          <a:p>
            <a:endParaRPr lang="en-US" dirty="0" smtClean="0"/>
          </a:p>
          <a:p>
            <a:r>
              <a:rPr lang="en-US" dirty="0" smtClean="0"/>
              <a:t>Image source:</a:t>
            </a:r>
            <a:r>
              <a:rPr lang="en-US" baseline="0" dirty="0" smtClean="0"/>
              <a:t>  </a:t>
            </a:r>
            <a:endParaRPr lang="en-US" dirty="0" smtClean="0"/>
          </a:p>
        </p:txBody>
      </p:sp>
      <p:sp>
        <p:nvSpPr>
          <p:cNvPr id="4" name="Slide Number Placeholder 3"/>
          <p:cNvSpPr>
            <a:spLocks noGrp="1"/>
          </p:cNvSpPr>
          <p:nvPr>
            <p:ph type="sldNum" sz="quarter" idx="10"/>
          </p:nvPr>
        </p:nvSpPr>
        <p:spPr/>
        <p:txBody>
          <a:bodyPr/>
          <a:lstStyle/>
          <a:p>
            <a:fld id="{49877844-E64D-F740-948F-BB0BB583565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5. Lack of mobility/handicap;</a:t>
            </a:r>
            <a:r>
              <a:rPr lang="en-US" baseline="0" dirty="0" smtClean="0"/>
              <a:t> lack of transportation; safety of neighborhood, etc.</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website </a:t>
            </a:r>
            <a:r>
              <a:rPr lang="en-US" sz="1200" dirty="0" smtClean="0">
                <a:hlinkClick r:id="rId3"/>
              </a:rPr>
              <a:t>www.scriptyourfuture.org</a:t>
            </a:r>
            <a:r>
              <a:rPr lang="en-US" sz="1200" dirty="0" smtClean="0"/>
              <a:t> has a number of excellent resources on prescription medications, medication adherence, health literacy,</a:t>
            </a:r>
            <a:r>
              <a:rPr lang="en-US" sz="1200" baseline="0" dirty="0" smtClean="0"/>
              <a:t> and more! Direct students to this site during the upcoming case studies!</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r>
              <a:rPr lang="en-US" dirty="0" smtClean="0"/>
              <a:t>Health-care team: Patient’s forgetfulness</a:t>
            </a:r>
          </a:p>
          <a:p>
            <a:pPr marL="228600" indent="-228600">
              <a:buNone/>
            </a:pPr>
            <a:r>
              <a:rPr lang="en-US" dirty="0" smtClean="0"/>
              <a:t>Provider factors: # of </a:t>
            </a:r>
            <a:r>
              <a:rPr lang="en-US" dirty="0" err="1" smtClean="0"/>
              <a:t>comorbid</a:t>
            </a:r>
            <a:r>
              <a:rPr lang="en-US" dirty="0" smtClean="0"/>
              <a:t> condition;</a:t>
            </a:r>
            <a:r>
              <a:rPr lang="en-US" baseline="0" dirty="0" smtClean="0"/>
              <a:t> # meds needed per day</a:t>
            </a:r>
            <a:endParaRPr lang="en-US" dirty="0" smtClean="0"/>
          </a:p>
          <a:p>
            <a:pPr marL="228600" indent="-228600">
              <a:buNone/>
            </a:pPr>
            <a:r>
              <a:rPr lang="en-US" dirty="0" smtClean="0"/>
              <a:t>Patient/Condition factors: complexity &amp; changes in treatments</a:t>
            </a:r>
          </a:p>
          <a:p>
            <a:pPr marL="228600" indent="-228600">
              <a:buNone/>
            </a:pPr>
            <a:r>
              <a:rPr lang="en-US" dirty="0" smtClean="0"/>
              <a:t>Social: lack of family support</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purpose of this homework assignment is to have students expand</a:t>
            </a:r>
            <a:r>
              <a:rPr lang="en-US" baseline="0" dirty="0" smtClean="0"/>
              <a:t> upon their understanding of the problems of health literacy &amp; medication adherence by working toward solutions.</a:t>
            </a:r>
            <a:endParaRPr lang="en-US" dirty="0" smtClean="0"/>
          </a:p>
          <a:p>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r>
              <a:rPr lang="en-US" dirty="0" smtClean="0"/>
              <a:t>Answers:</a:t>
            </a:r>
          </a:p>
          <a:p>
            <a:pPr marL="228600" indent="-228600">
              <a:buNone/>
            </a:pPr>
            <a:r>
              <a:rPr lang="en-US" dirty="0" smtClean="0"/>
              <a:t>1.Steadily increasing</a:t>
            </a:r>
          </a:p>
          <a:p>
            <a:pPr marL="228600" indent="-228600">
              <a:buNone/>
            </a:pPr>
            <a:r>
              <a:rPr lang="en-US" dirty="0" smtClean="0"/>
              <a:t>2. 10.7 percent</a:t>
            </a:r>
          </a:p>
          <a:p>
            <a:pPr marL="228600" indent="-228600">
              <a:buNone/>
            </a:pPr>
            <a:r>
              <a:rPr lang="en-US" dirty="0" smtClean="0"/>
              <a:t>3. 51.7 percent (100-48.2)</a:t>
            </a:r>
          </a:p>
          <a:p>
            <a:pPr marL="228600" indent="-228600">
              <a:buNone/>
            </a:pPr>
            <a:r>
              <a:rPr lang="en-US" dirty="0" smtClean="0"/>
              <a:t>4. Use</a:t>
            </a:r>
            <a:r>
              <a:rPr lang="en-US" baseline="0" dirty="0" smtClean="0"/>
              <a:t> of 2 or more drugs</a:t>
            </a:r>
            <a:r>
              <a:rPr lang="en-US" dirty="0" smtClean="0"/>
              <a:t>  </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Video</a:t>
            </a:r>
            <a:r>
              <a:rPr lang="en-US" baseline="0" dirty="0" smtClean="0"/>
              <a:t> source: AMA Health Literacy Short Version, Run time: 4:31 (https://</a:t>
            </a:r>
            <a:r>
              <a:rPr lang="en-US" baseline="0" dirty="0" err="1" smtClean="0"/>
              <a:t>www.youtube.com/watch?v</a:t>
            </a:r>
            <a:r>
              <a:rPr lang="en-US" baseline="0" dirty="0" smtClean="0"/>
              <a:t>=BgTuD7l7LG8)</a:t>
            </a:r>
          </a:p>
          <a:p>
            <a:r>
              <a:rPr lang="en-US" baseline="0" dirty="0" smtClean="0"/>
              <a:t>A longer version of the video (run time: 23:18) is an excellent learning tool for this lesson, if time permits. It cab be found at: https://</a:t>
            </a:r>
            <a:r>
              <a:rPr lang="en-US" baseline="0" dirty="0" err="1" smtClean="0"/>
              <a:t>www.youtube.com/watch?v</a:t>
            </a:r>
            <a:r>
              <a:rPr lang="en-US" baseline="0" dirty="0" smtClean="0"/>
              <a:t>=</a:t>
            </a:r>
            <a:r>
              <a:rPr lang="en-US" baseline="0" dirty="0" err="1" smtClean="0"/>
              <a:t>cGtTZ_vxjyA</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students, “What are some reasons people would get a prescription but</a:t>
            </a:r>
            <a:r>
              <a:rPr lang="en-US" baseline="0" dirty="0" smtClean="0"/>
              <a:t> then not fill it?  How about reasons why they would get it, fill it, but then not take/continue it as prescribed?”  Also ask, “Why does non-adherence cost more?”</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set of slides is from a larger presentation on medication adherence designed for primary care educators.</a:t>
            </a:r>
            <a:r>
              <a:rPr lang="en-US" baseline="0" dirty="0" smtClean="0"/>
              <a:t> It is a free resources from the CDC for use in any classroom setting.  Ask students how this relates to the social-ecological model.</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r>
              <a:rPr lang="en-US" dirty="0" smtClean="0"/>
              <a:t>Possible answers: </a:t>
            </a:r>
          </a:p>
          <a:p>
            <a:pPr marL="228600" indent="-228600">
              <a:buNone/>
            </a:pPr>
            <a:r>
              <a:rPr lang="en-US" dirty="0" smtClean="0"/>
              <a:t>1. Lack of time/resources</a:t>
            </a:r>
            <a:r>
              <a:rPr lang="en-US" baseline="0" dirty="0" smtClean="0"/>
              <a:t> in writing materials or updating them; lack of education on health literacy among the materials writers; etc.</a:t>
            </a:r>
          </a:p>
          <a:p>
            <a:r>
              <a:rPr lang="en-US" baseline="0" dirty="0" smtClean="0"/>
              <a:t>2. Existence of websites, social media, </a:t>
            </a:r>
            <a:r>
              <a:rPr lang="en-US" baseline="0" dirty="0" err="1" smtClean="0"/>
              <a:t>blogs</a:t>
            </a:r>
            <a:r>
              <a:rPr lang="en-US" baseline="0" dirty="0" smtClean="0"/>
              <a:t>, &amp; apps; type of information present; literacy level or adaptability of content to various literacy levels</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Possible answers</a:t>
            </a:r>
          </a:p>
          <a:p>
            <a:r>
              <a:rPr lang="en-US" dirty="0" smtClean="0"/>
              <a:t>3.  Insurance company</a:t>
            </a:r>
            <a:r>
              <a:rPr lang="en-US" baseline="0" dirty="0" smtClean="0"/>
              <a:t> reimbursement, patient load, lack of recognition and encouragement from colleagues supervisors, assumption that nurses or other health professionals are doing this work, etc.</a:t>
            </a:r>
            <a:r>
              <a:rPr lang="en-US" dirty="0" smtClean="0"/>
              <a:t> </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4.Answers</a:t>
            </a:r>
            <a:r>
              <a:rPr lang="en-US" baseline="0" dirty="0" smtClean="0"/>
              <a:t> will vary (complexity and frequent changes should be mentioned; dementia patients may not remember complex, frequently changing pill or treatment regimens!)</a:t>
            </a:r>
            <a:r>
              <a:rPr lang="en-US" dirty="0" smtClean="0"/>
              <a:t> </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B18ED403-8E6D-470F-9368-65BF869872DD}" type="datetime1">
              <a:rPr smtClean="0"/>
              <a:pPr/>
              <a:t>10/25/2007</a:t>
            </a:fld>
            <a:endParaRP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r>
              <a:rPr smtClean="0"/>
              <a:t>
              </a:t>
            </a:r>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CB7CC652-A623-41D2-B0ED-8F1D217186B4}" type="slidenum">
              <a:rPr smtClean="0"/>
              <a:pPr/>
              <a:t>‹#›</a:t>
            </a:fld>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36956B-C6A6-4998-B6F9-4158C8926225}" type="datetime1">
              <a:rPr smtClean="0"/>
              <a:pPr/>
              <a:t>10/25/2007</a:t>
            </a:fld>
            <a:endParaRPr/>
          </a:p>
        </p:txBody>
      </p:sp>
      <p:sp>
        <p:nvSpPr>
          <p:cNvPr id="5" name="Footer Placeholder 4"/>
          <p:cNvSpPr>
            <a:spLocks noGrp="1"/>
          </p:cNvSpPr>
          <p:nvPr>
            <p:ph type="ftr" sz="quarter" idx="11"/>
          </p:nvPr>
        </p:nvSpPr>
        <p:spPr/>
        <p:txBody>
          <a:bodyPr/>
          <a:lstStyle/>
          <a:p>
            <a:r>
              <a:rPr smtClean="0"/>
              <a:t>
              </a:t>
            </a:r>
            <a:endParaRPr/>
          </a:p>
        </p:txBody>
      </p:sp>
      <p:sp>
        <p:nvSpPr>
          <p:cNvPr id="6" name="Slide Number Placeholder 5"/>
          <p:cNvSpPr>
            <a:spLocks noGrp="1"/>
          </p:cNvSpPr>
          <p:nvPr>
            <p:ph type="sldNum" sz="quarter" idx="12"/>
          </p:nvPr>
        </p:nvSpPr>
        <p:spPr/>
        <p:txBody>
          <a:bodyPr/>
          <a:lstStyle/>
          <a:p>
            <a:fld id="{D99619C8-A375-448C-891B-9999C6BE8E64}" type="slidenum">
              <a:rPr smtClean="0"/>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FFA6A671-5254-49D4-B317-082B93EA859A}" type="datetime1">
              <a:rPr smtClean="0"/>
              <a:pPr/>
              <a:t>10/25/2007</a:t>
            </a:fld>
            <a:endParaRPr/>
          </a:p>
        </p:txBody>
      </p:sp>
      <p:sp>
        <p:nvSpPr>
          <p:cNvPr id="5" name="Footer Placeholder 4"/>
          <p:cNvSpPr>
            <a:spLocks noGrp="1"/>
          </p:cNvSpPr>
          <p:nvPr>
            <p:ph type="ftr" sz="quarter" idx="11"/>
          </p:nvPr>
        </p:nvSpPr>
        <p:spPr>
          <a:xfrm>
            <a:off x="457201" y="6248207"/>
            <a:ext cx="5573483" cy="365125"/>
          </a:xfrm>
        </p:spPr>
        <p:txBody>
          <a:bodyPr/>
          <a:lstStyle/>
          <a:p>
            <a:r>
              <a:rPr smtClean="0"/>
              <a:t>
              </a:t>
            </a:r>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D99619C8-A375-448C-891B-9999C6BE8E64}" type="slidenum">
              <a:rPr smtClean="0"/>
              <a:pPr/>
              <a:t>‹#›</a:t>
            </a:fld>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85BD73B-607F-4953-87E4-4C3BC6D541E5}" type="datetime1">
              <a:rPr smtClean="0"/>
              <a:pPr/>
              <a:t>10/25/2007</a:t>
            </a:fld>
            <a:endParaRPr/>
          </a:p>
        </p:txBody>
      </p:sp>
      <p:sp>
        <p:nvSpPr>
          <p:cNvPr id="5" name="Footer Placeholder 4"/>
          <p:cNvSpPr>
            <a:spLocks noGrp="1"/>
          </p:cNvSpPr>
          <p:nvPr>
            <p:ph type="ftr" sz="quarter" idx="11"/>
          </p:nvPr>
        </p:nvSpPr>
        <p:spPr/>
        <p:txBody>
          <a:bodyPr/>
          <a:lstStyle/>
          <a:p>
            <a:r>
              <a:rPr smtClean="0"/>
              <a:t>
              </a:t>
            </a:r>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99619C8-A375-448C-891B-9999C6BE8E64}" type="slidenum">
              <a:rPr smtClean="0"/>
              <a:pPr/>
              <a:t>‹#›</a:t>
            </a:fld>
            <a:endParaRPr/>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EC3526B2-0DCD-4FC8-BB6D-71A89413C313}" type="datetime1">
              <a:rPr smtClean="0"/>
              <a:pPr/>
              <a:t>10/25/2007</a:t>
            </a:fld>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6294C92D-0306-4E69-9CD3-20855E849650}" type="slidenum">
              <a:rPr kumimoji="0" lang="en-US" smtClean="0"/>
              <a:pPr/>
              <a:t>‹#›</a:t>
            </a:fld>
            <a:endParaRPr kumimoji="0" lang="en-US"/>
          </a:p>
        </p:txBody>
      </p:sp>
      <p:sp>
        <p:nvSpPr>
          <p:cNvPr id="14" name="Footer Placeholder 13"/>
          <p:cNvSpPr>
            <a:spLocks noGrp="1"/>
          </p:cNvSpPr>
          <p:nvPr>
            <p:ph type="ftr" sz="quarter" idx="12"/>
          </p:nvPr>
        </p:nvSpPr>
        <p:spPr/>
        <p:txBody>
          <a:bodyPr/>
          <a:lstStyle/>
          <a:p>
            <a:r>
              <a:rPr smtClean="0"/>
              <a:t>
              </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1FCB81ED-A29D-4740-A68B-F596A2FF137E}" type="datetime1">
              <a:rPr smtClean="0"/>
              <a:pPr/>
              <a:t>10/25/2007</a:t>
            </a:fld>
            <a:endParaRPr/>
          </a:p>
        </p:txBody>
      </p:sp>
      <p:sp>
        <p:nvSpPr>
          <p:cNvPr id="10" name="Slide Number Placeholder 9"/>
          <p:cNvSpPr>
            <a:spLocks noGrp="1"/>
          </p:cNvSpPr>
          <p:nvPr>
            <p:ph type="sldNum" sz="quarter" idx="16"/>
          </p:nvPr>
        </p:nvSpPr>
        <p:spPr/>
        <p:txBody>
          <a:bodyPr rtlCol="0"/>
          <a:lstStyle/>
          <a:p>
            <a:fld id="{D99619C8-A375-448C-891B-9999C6BE8E64}" type="slidenum">
              <a:rPr smtClean="0"/>
              <a:pPr/>
              <a:t>‹#›</a:t>
            </a:fld>
            <a:endParaRPr/>
          </a:p>
        </p:txBody>
      </p:sp>
      <p:sp>
        <p:nvSpPr>
          <p:cNvPr id="12" name="Footer Placeholder 11"/>
          <p:cNvSpPr>
            <a:spLocks noGrp="1"/>
          </p:cNvSpPr>
          <p:nvPr>
            <p:ph type="ftr" sz="quarter" idx="17"/>
          </p:nvPr>
        </p:nvSpPr>
        <p:spPr/>
        <p:txBody>
          <a:bodyPr rtlCol="0"/>
          <a:lstStyle/>
          <a:p>
            <a:r>
              <a:rPr smtClean="0"/>
              <a:t>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2CE825CE-32D5-4C4C-A5D0-8BCDD70F5880}" type="datetime1">
              <a:rPr smtClean="0"/>
              <a:pPr/>
              <a:t>10/25/2007</a:t>
            </a:fld>
            <a:endParaRPr/>
          </a:p>
        </p:txBody>
      </p:sp>
      <p:sp>
        <p:nvSpPr>
          <p:cNvPr id="12" name="Slide Number Placeholder 11"/>
          <p:cNvSpPr>
            <a:spLocks noGrp="1"/>
          </p:cNvSpPr>
          <p:nvPr>
            <p:ph type="sldNum" sz="quarter" idx="16"/>
          </p:nvPr>
        </p:nvSpPr>
        <p:spPr/>
        <p:txBody>
          <a:bodyPr rtlCol="0"/>
          <a:lstStyle/>
          <a:p>
            <a:fld id="{D99619C8-A375-448C-891B-9999C6BE8E64}" type="slidenum">
              <a:rPr smtClean="0"/>
              <a:pPr/>
              <a:t>‹#›</a:t>
            </a:fld>
            <a:endParaRPr/>
          </a:p>
        </p:txBody>
      </p:sp>
      <p:sp>
        <p:nvSpPr>
          <p:cNvPr id="14" name="Footer Placeholder 13"/>
          <p:cNvSpPr>
            <a:spLocks noGrp="1"/>
          </p:cNvSpPr>
          <p:nvPr>
            <p:ph type="ftr" sz="quarter" idx="17"/>
          </p:nvPr>
        </p:nvSpPr>
        <p:spPr/>
        <p:txBody>
          <a:bodyPr rtlCol="0"/>
          <a:lstStyle/>
          <a:p>
            <a:r>
              <a:rPr smtClean="0"/>
              <a:t>
              </a:t>
            </a:r>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25DC3FE-52E1-433F-A1A1-742295C2EFEB}" type="datetime1">
              <a:rPr smtClean="0"/>
              <a:pPr/>
              <a:t>10/25/2007</a:t>
            </a:fld>
            <a:endParaRPr/>
          </a:p>
        </p:txBody>
      </p:sp>
      <p:sp>
        <p:nvSpPr>
          <p:cNvPr id="4" name="Footer Placeholder 3"/>
          <p:cNvSpPr>
            <a:spLocks noGrp="1"/>
          </p:cNvSpPr>
          <p:nvPr>
            <p:ph type="ftr" sz="quarter" idx="11"/>
          </p:nvPr>
        </p:nvSpPr>
        <p:spPr/>
        <p:txBody>
          <a:bodyPr/>
          <a:lstStyle/>
          <a:p>
            <a:r>
              <a:rPr smtClean="0"/>
              <a:t>
              </a:t>
            </a:r>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D99619C8-A375-448C-891B-9999C6BE8E64}" type="slidenum">
              <a:rPr smtClean="0"/>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969193-A413-4918-A15C-32FE3683F878}" type="datetime1">
              <a:rPr smtClean="0"/>
              <a:pPr/>
              <a:t>10/25/2007</a:t>
            </a:fld>
            <a:endParaRPr/>
          </a:p>
        </p:txBody>
      </p:sp>
      <p:sp>
        <p:nvSpPr>
          <p:cNvPr id="3" name="Footer Placeholder 2"/>
          <p:cNvSpPr>
            <a:spLocks noGrp="1"/>
          </p:cNvSpPr>
          <p:nvPr>
            <p:ph type="ftr" sz="quarter" idx="11"/>
          </p:nvPr>
        </p:nvSpPr>
        <p:spPr/>
        <p:txBody>
          <a:bodyPr/>
          <a:lstStyle/>
          <a:p>
            <a:r>
              <a:rPr smtClean="0"/>
              <a:t>
              </a:t>
            </a:r>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D99619C8-A375-448C-891B-9999C6BE8E64}" type="slidenum">
              <a:rPr smtClean="0"/>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75B771B-174A-41D3-8078-EEED53AE7A49}" type="datetime1">
              <a:rPr smtClean="0"/>
              <a:pPr/>
              <a:t>10/25/2007</a:t>
            </a:fld>
            <a:endParaRPr/>
          </a:p>
        </p:txBody>
      </p:sp>
      <p:sp>
        <p:nvSpPr>
          <p:cNvPr id="6" name="Footer Placeholder 5"/>
          <p:cNvSpPr>
            <a:spLocks noGrp="1"/>
          </p:cNvSpPr>
          <p:nvPr>
            <p:ph type="ftr" sz="quarter" idx="11"/>
          </p:nvPr>
        </p:nvSpPr>
        <p:spPr/>
        <p:txBody>
          <a:bodyPr/>
          <a:lstStyle/>
          <a:p>
            <a:r>
              <a:rPr smtClean="0"/>
              <a:t>
              </a:t>
            </a:r>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D99619C8-A375-448C-891B-9999C6BE8E64}" type="slidenum">
              <a:rPr smtClean="0"/>
              <a:pPr/>
              <a:t>‹#›</a:t>
            </a:fld>
            <a:endParaRP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4D98379E-7B25-4BA9-AA4E-73FE673939C3}" type="datetime1">
              <a:rPr smtClean="0"/>
              <a:pPr/>
              <a:t>10/25/2007</a:t>
            </a:fld>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D99619C8-A375-448C-891B-9999C6BE8E64}" type="slidenum">
              <a:rPr smtClean="0"/>
              <a:pPr/>
              <a:t>‹#›</a:t>
            </a:fld>
            <a:endParaRPr/>
          </a:p>
        </p:txBody>
      </p:sp>
      <p:sp>
        <p:nvSpPr>
          <p:cNvPr id="14" name="Footer Placeholder 13"/>
          <p:cNvSpPr>
            <a:spLocks noGrp="1"/>
          </p:cNvSpPr>
          <p:nvPr>
            <p:ph type="ftr" sz="quarter" idx="12"/>
          </p:nvPr>
        </p:nvSpPr>
        <p:spPr>
          <a:xfrm>
            <a:off x="1600200" y="6248206"/>
            <a:ext cx="4572000" cy="365125"/>
          </a:xfrm>
        </p:spPr>
        <p:txBody>
          <a:bodyPr rtlCol="0"/>
          <a:lstStyle/>
          <a:p>
            <a:r>
              <a:rPr smtClean="0"/>
              <a:t>
              </a:t>
            </a:r>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79F78B67-B4C5-45C3-BA2A-CBC3E34415B2}" type="datetime1">
              <a:rPr smtClean="0"/>
              <a:pPr/>
              <a:t>10/25/2007</a:t>
            </a:fld>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D99619C8-A375-448C-891B-9999C6BE8E64}" type="slidenum">
              <a:rPr smtClean="0"/>
              <a:pPr/>
              <a:t>‹#›</a:t>
            </a:fld>
            <a:endParaRPr/>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5.png"/><Relationship Id="rId5" Type="http://schemas.openxmlformats.org/officeDocument/2006/relationships/hyperlink" Target="http://www.cdc.gov/primarycare/materials/medication/docs/medication-adherence-01ccd.pdf" TargetMode="Externa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hyperlink" Target="http://www.scriptyourfuture.org/file/4dc82f61134a7.pdf" TargetMode="External"/><Relationship Id="rId4" Type="http://schemas.openxmlformats.org/officeDocument/2006/relationships/image" Target="../media/image16.png"/><Relationship Id="rId5"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hyperlink" Target="http://www.cdc.gov/nchs/data/databriefs/db42.htm" TargetMode="External"/><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hyperlink" Target="http://www.cdc.gov/primarycare/materials/medication/docs/medication-adherence-01ccd.pdf" TargetMode="Externa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2.png"/><Relationship Id="rId5" Type="http://schemas.openxmlformats.org/officeDocument/2006/relationships/hyperlink" Target="http://www.cdc.gov/primarycare/materials/medication/docs/medication-adherence-01ccd.pdf" TargetMode="Externa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3.png"/><Relationship Id="rId5" Type="http://schemas.openxmlformats.org/officeDocument/2006/relationships/hyperlink" Target="http://www.cdc.gov/primarycare/materials/medication/docs/medication-adherence-01ccd.pdf" TargetMode="Externa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4.png"/><Relationship Id="rId5" Type="http://schemas.openxmlformats.org/officeDocument/2006/relationships/hyperlink" Target="http://www.cdc.gov/primarycare/materials/medication/docs/medication-adherence-01ccd.pdf" TargetMode="Externa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Lesson </a:t>
            </a:r>
            <a:r>
              <a:rPr lang="en-US" dirty="0" smtClean="0"/>
              <a:t>8.7:</a:t>
            </a:r>
            <a:br>
              <a:rPr lang="en-US" dirty="0" smtClean="0"/>
            </a:br>
            <a:r>
              <a:rPr lang="en-US" dirty="0" smtClean="0"/>
              <a:t>Medication Adherence</a:t>
            </a:r>
            <a:endParaRPr lang="en-US" sz="4444" dirty="0"/>
          </a:p>
        </p:txBody>
      </p:sp>
      <p:sp>
        <p:nvSpPr>
          <p:cNvPr id="3" name="Subtitle 2"/>
          <p:cNvSpPr>
            <a:spLocks noGrp="1"/>
          </p:cNvSpPr>
          <p:nvPr>
            <p:ph type="subTitle" idx="1"/>
          </p:nvPr>
        </p:nvSpPr>
        <p:spPr/>
        <p:txBody>
          <a:bodyPr/>
          <a:lstStyle/>
          <a:p>
            <a:r>
              <a:rPr lang="en-US" dirty="0" smtClean="0"/>
              <a:t>Module 8: Pharmacy</a:t>
            </a:r>
            <a:endParaRPr lang="en-US" dirty="0"/>
          </a:p>
        </p:txBody>
      </p:sp>
      <p:sp>
        <p:nvSpPr>
          <p:cNvPr id="4" name="Rectangle 3"/>
          <p:cNvSpPr/>
          <p:nvPr/>
        </p:nvSpPr>
        <p:spPr>
          <a:xfrm>
            <a:off x="304800" y="228600"/>
            <a:ext cx="3505200" cy="1200328"/>
          </a:xfrm>
          <a:prstGeom prst="rect">
            <a:avLst/>
          </a:prstGeom>
          <a:ln w="31750" cap="flat" cmpd="sng" algn="ctr">
            <a:solidFill>
              <a:schemeClr val="tx1"/>
            </a:solidFill>
            <a:prstDash val="solid"/>
            <a:round/>
            <a:headEnd type="none" w="med" len="med"/>
            <a:tailEnd type="none" w="med" len="med"/>
          </a:ln>
        </p:spPr>
        <p:txBody>
          <a:bodyPr wrap="square">
            <a:spAutoFit/>
          </a:bodyPr>
          <a:lstStyle/>
          <a:p>
            <a:r>
              <a:rPr lang="en-US" sz="2400" dirty="0" smtClean="0"/>
              <a:t> Obj. 8.7: Identify factors that influence patient medication adherence.</a:t>
            </a:r>
            <a:endParaRPr lang="en-US" sz="2200" dirty="0">
              <a:latin typeface="+mj-lt"/>
            </a:endParaRPr>
          </a:p>
        </p:txBody>
      </p:sp>
      <p:pic>
        <p:nvPicPr>
          <p:cNvPr id="14338" name="Picture 2"/>
          <p:cNvPicPr>
            <a:picLocks noChangeAspect="1" noChangeArrowheads="1"/>
          </p:cNvPicPr>
          <p:nvPr/>
        </p:nvPicPr>
        <p:blipFill>
          <a:blip r:embed="rId3"/>
          <a:srcRect/>
          <a:stretch>
            <a:fillRect/>
          </a:stretch>
        </p:blipFill>
        <p:spPr bwMode="auto">
          <a:xfrm>
            <a:off x="4489450" y="1123950"/>
            <a:ext cx="3492500" cy="23241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Dimensions of Non-Adherence</a:t>
            </a:r>
            <a:endParaRPr lang="en-US" b="1" dirty="0"/>
          </a:p>
        </p:txBody>
      </p:sp>
      <p:sp>
        <p:nvSpPr>
          <p:cNvPr id="3" name="Content Placeholder 2"/>
          <p:cNvSpPr>
            <a:spLocks noGrp="1"/>
          </p:cNvSpPr>
          <p:nvPr>
            <p:ph sz="quarter" idx="1"/>
          </p:nvPr>
        </p:nvSpPr>
        <p:spPr>
          <a:xfrm>
            <a:off x="612648" y="5257800"/>
            <a:ext cx="7525364" cy="1271008"/>
          </a:xfrm>
        </p:spPr>
        <p:txBody>
          <a:bodyPr>
            <a:normAutofit fontScale="85000" lnSpcReduction="10000"/>
          </a:bodyPr>
          <a:lstStyle/>
          <a:p>
            <a:r>
              <a:rPr lang="en-US" dirty="0" smtClean="0"/>
              <a:t>5. What specific patient or environmental factors would make a patient prone to the factor of “inability to access or difficulty accessing pharmacy”?</a:t>
            </a:r>
          </a:p>
          <a:p>
            <a:endParaRPr lang="en-US" b="1" dirty="0"/>
          </a:p>
        </p:txBody>
      </p:sp>
      <p:pic>
        <p:nvPicPr>
          <p:cNvPr id="7" name="Picture 6"/>
          <p:cNvPicPr>
            <a:picLocks noChangeAspect="1"/>
          </p:cNvPicPr>
          <p:nvPr/>
        </p:nvPicPr>
        <p:blipFill>
          <a:blip r:embed="rId3"/>
          <a:stretch>
            <a:fillRect/>
          </a:stretch>
        </p:blipFill>
        <p:spPr>
          <a:xfrm>
            <a:off x="8138012" y="5562600"/>
            <a:ext cx="628035" cy="966208"/>
          </a:xfrm>
          <a:prstGeom prst="rect">
            <a:avLst/>
          </a:prstGeom>
        </p:spPr>
      </p:pic>
      <p:pic>
        <p:nvPicPr>
          <p:cNvPr id="8" name="Picture 7"/>
          <p:cNvPicPr>
            <a:picLocks noChangeAspect="1"/>
          </p:cNvPicPr>
          <p:nvPr/>
        </p:nvPicPr>
        <p:blipFill>
          <a:blip r:embed="rId4"/>
          <a:stretch>
            <a:fillRect/>
          </a:stretch>
        </p:blipFill>
        <p:spPr>
          <a:xfrm>
            <a:off x="1828800" y="1428574"/>
            <a:ext cx="5257800" cy="3834150"/>
          </a:xfrm>
          <a:prstGeom prst="rect">
            <a:avLst/>
          </a:prstGeom>
        </p:spPr>
      </p:pic>
      <p:sp>
        <p:nvSpPr>
          <p:cNvPr id="9" name="TextBox 8"/>
          <p:cNvSpPr txBox="1"/>
          <p:nvPr/>
        </p:nvSpPr>
        <p:spPr>
          <a:xfrm>
            <a:off x="0" y="6488668"/>
            <a:ext cx="8897792" cy="338554"/>
          </a:xfrm>
          <a:prstGeom prst="rect">
            <a:avLst/>
          </a:prstGeom>
          <a:noFill/>
        </p:spPr>
        <p:txBody>
          <a:bodyPr wrap="none" rtlCol="0">
            <a:spAutoFit/>
          </a:bodyPr>
          <a:lstStyle/>
          <a:p>
            <a:r>
              <a:rPr lang="en-US" sz="1600" b="1" i="1" dirty="0" smtClean="0"/>
              <a:t>Source</a:t>
            </a:r>
            <a:r>
              <a:rPr lang="en-US" sz="1600" i="1" dirty="0" smtClean="0"/>
              <a:t>:</a:t>
            </a:r>
            <a:r>
              <a:rPr lang="en-US" sz="1600" i="1" dirty="0" smtClean="0"/>
              <a:t> CDC </a:t>
            </a:r>
            <a:r>
              <a:rPr lang="en-US" sz="1600" i="1" dirty="0" smtClean="0"/>
              <a:t>(</a:t>
            </a:r>
            <a:r>
              <a:rPr lang="en-US" sz="1600" i="1" dirty="0" smtClean="0">
                <a:hlinkClick r:id="rId5"/>
              </a:rPr>
              <a:t>http://www.cdc.gov/primarycare/materials/medication/docs/medication-adherence-01ccd.pdf</a:t>
            </a:r>
            <a:endParaRPr lang="en-US" sz="1600" dirty="0" smtClean="0"/>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0"/>
            <a:ext cx="8153400" cy="990600"/>
          </a:xfrm>
        </p:spPr>
        <p:txBody>
          <a:bodyPr>
            <a:normAutofit/>
          </a:bodyPr>
          <a:lstStyle/>
          <a:p>
            <a:r>
              <a:rPr lang="en-US" sz="3600" dirty="0" smtClean="0"/>
              <a:t>12 Questions to </a:t>
            </a:r>
            <a:r>
              <a:rPr lang="en-US" sz="3600" dirty="0" smtClean="0"/>
              <a:t>Ask About Your Medication</a:t>
            </a:r>
            <a:endParaRPr lang="en-US" sz="3600" dirty="0"/>
          </a:p>
        </p:txBody>
      </p:sp>
      <p:sp>
        <p:nvSpPr>
          <p:cNvPr id="3" name="Content Placeholder 2"/>
          <p:cNvSpPr>
            <a:spLocks noGrp="1"/>
          </p:cNvSpPr>
          <p:nvPr>
            <p:ph sz="quarter" idx="1"/>
          </p:nvPr>
        </p:nvSpPr>
        <p:spPr>
          <a:xfrm>
            <a:off x="0" y="3761345"/>
            <a:ext cx="9144000" cy="3096655"/>
          </a:xfrm>
        </p:spPr>
        <p:txBody>
          <a:bodyPr>
            <a:normAutofit fontScale="70000" lnSpcReduction="20000"/>
          </a:bodyPr>
          <a:lstStyle/>
          <a:p>
            <a:r>
              <a:rPr lang="en-US" dirty="0" smtClean="0"/>
              <a:t>1.  Assume a patient DID NOT ask any of these questions and stopped taking their medication after one week. List at least</a:t>
            </a:r>
            <a:r>
              <a:rPr lang="en-US" b="1" dirty="0" smtClean="0"/>
              <a:t> THREE</a:t>
            </a:r>
            <a:r>
              <a:rPr lang="en-US" dirty="0" smtClean="0"/>
              <a:t> reasons they may have stopped</a:t>
            </a:r>
            <a:r>
              <a:rPr lang="en-US" dirty="0" smtClean="0"/>
              <a:t>: </a:t>
            </a:r>
            <a:endParaRPr lang="en-US" dirty="0" smtClean="0"/>
          </a:p>
          <a:p>
            <a:r>
              <a:rPr lang="en-US" dirty="0" smtClean="0"/>
              <a:t>2.  Which of these questions do you think </a:t>
            </a:r>
            <a:r>
              <a:rPr lang="en-US" b="1" dirty="0" smtClean="0"/>
              <a:t>physicians</a:t>
            </a:r>
            <a:r>
              <a:rPr lang="en-US" dirty="0" smtClean="0"/>
              <a:t> are LEAST LIKELY to voluntarily explain (without the patient asking) during a visit? Which are </a:t>
            </a:r>
            <a:r>
              <a:rPr lang="en-US" b="1" dirty="0" smtClean="0"/>
              <a:t>pharmacists</a:t>
            </a:r>
            <a:r>
              <a:rPr lang="en-US" dirty="0" smtClean="0"/>
              <a:t> LEAST LIKELY to routinely explain</a:t>
            </a:r>
            <a:r>
              <a:rPr lang="en-US" dirty="0" smtClean="0"/>
              <a:t>? </a:t>
            </a:r>
            <a:endParaRPr lang="en-US" dirty="0" smtClean="0"/>
          </a:p>
          <a:p>
            <a:r>
              <a:rPr lang="en-US" dirty="0" smtClean="0"/>
              <a:t>3. Assuming a patient did not print this guide and bring it to their visit, they may think of some questions when they get home or after they begin taking the medication. What can be done to ensure patients have an opportunity to ask questions, access information, and get answers AFTER the initial physician and pharmacy visits</a:t>
            </a:r>
            <a:r>
              <a:rPr lang="en-US" dirty="0" smtClean="0"/>
              <a:t>?</a:t>
            </a:r>
          </a:p>
          <a:p>
            <a:pPr>
              <a:buNone/>
            </a:pPr>
            <a:r>
              <a:rPr lang="en-US" b="1" dirty="0" smtClean="0"/>
              <a:t>Source</a:t>
            </a:r>
            <a:r>
              <a:rPr lang="en-US" dirty="0" smtClean="0"/>
              <a:t>: </a:t>
            </a:r>
            <a:r>
              <a:rPr lang="en-US" sz="2323" dirty="0" smtClean="0"/>
              <a:t>Script Your Future </a:t>
            </a:r>
            <a:r>
              <a:rPr lang="en-US" sz="2065" dirty="0" smtClean="0"/>
              <a:t>(</a:t>
            </a:r>
            <a:r>
              <a:rPr lang="en-US" sz="2065" dirty="0" smtClean="0">
                <a:hlinkClick r:id="rId3"/>
              </a:rPr>
              <a:t>http://www.scriptyourfuture.org/file/4dc82f61134a7.pdf</a:t>
            </a:r>
            <a:r>
              <a:rPr lang="en-US" sz="2065" dirty="0" smtClean="0"/>
              <a:t>)</a:t>
            </a:r>
            <a:endParaRPr lang="en-US" dirty="0" smtClean="0"/>
          </a:p>
          <a:p>
            <a:endParaRPr lang="en-US" b="1" dirty="0"/>
          </a:p>
        </p:txBody>
      </p:sp>
      <p:pic>
        <p:nvPicPr>
          <p:cNvPr id="5" name="Picture 4"/>
          <p:cNvPicPr>
            <a:picLocks noChangeAspect="1"/>
          </p:cNvPicPr>
          <p:nvPr/>
        </p:nvPicPr>
        <p:blipFill>
          <a:blip r:embed="rId4"/>
          <a:stretch>
            <a:fillRect/>
          </a:stretch>
        </p:blipFill>
        <p:spPr>
          <a:xfrm>
            <a:off x="7703117" y="1600200"/>
            <a:ext cx="1301507" cy="841218"/>
          </a:xfrm>
          <a:prstGeom prst="rect">
            <a:avLst/>
          </a:prstGeom>
        </p:spPr>
      </p:pic>
      <p:pic>
        <p:nvPicPr>
          <p:cNvPr id="6" name="Picture 5"/>
          <p:cNvPicPr>
            <a:picLocks noChangeAspect="1"/>
          </p:cNvPicPr>
          <p:nvPr/>
        </p:nvPicPr>
        <p:blipFill>
          <a:blip r:embed="rId5"/>
          <a:stretch>
            <a:fillRect/>
          </a:stretch>
        </p:blipFill>
        <p:spPr>
          <a:xfrm>
            <a:off x="2514600" y="990600"/>
            <a:ext cx="3581400" cy="277074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Assess</a:t>
            </a:r>
            <a:r>
              <a:rPr lang="en-US" b="1" dirty="0" smtClean="0"/>
              <a:t>: </a:t>
            </a:r>
            <a:r>
              <a:rPr lang="en-US" dirty="0" smtClean="0"/>
              <a:t>Patient Scenario</a:t>
            </a:r>
            <a:endParaRPr lang="en-US" b="1" dirty="0"/>
          </a:p>
        </p:txBody>
      </p:sp>
      <p:pic>
        <p:nvPicPr>
          <p:cNvPr id="6" name="Picture 5"/>
          <p:cNvPicPr>
            <a:picLocks noChangeAspect="1"/>
          </p:cNvPicPr>
          <p:nvPr/>
        </p:nvPicPr>
        <p:blipFill>
          <a:blip r:embed="rId3"/>
          <a:stretch>
            <a:fillRect/>
          </a:stretch>
        </p:blipFill>
        <p:spPr>
          <a:xfrm>
            <a:off x="8075848" y="5748089"/>
            <a:ext cx="844295" cy="899358"/>
          </a:xfrm>
          <a:prstGeom prst="rect">
            <a:avLst/>
          </a:prstGeom>
        </p:spPr>
      </p:pic>
      <p:sp>
        <p:nvSpPr>
          <p:cNvPr id="5" name="Content Placeholder 2"/>
          <p:cNvSpPr>
            <a:spLocks noGrp="1"/>
          </p:cNvSpPr>
          <p:nvPr>
            <p:ph sz="quarter" idx="1"/>
          </p:nvPr>
        </p:nvSpPr>
        <p:spPr>
          <a:xfrm>
            <a:off x="612648" y="1600200"/>
            <a:ext cx="8153400" cy="4495800"/>
          </a:xfrm>
        </p:spPr>
        <p:txBody>
          <a:bodyPr>
            <a:normAutofit fontScale="92500" lnSpcReduction="20000"/>
          </a:bodyPr>
          <a:lstStyle/>
          <a:p>
            <a:r>
              <a:rPr lang="en-US" dirty="0" smtClean="0"/>
              <a:t>Mr. Smith is an elderly man with mild dementia. He is taking seven medications and stores them in his bathroom medicine cabinet, which is cluttered with bottles, some of which are several decades old and expired. Mr. Smith doesn’t have any family nearby, but his neighbor stops in to check on him every few days. He visits his physician once every few months to get his diabetes and high blood pressure checked. When these visits occur, there are often minor tweaks to his medication regimen. </a:t>
            </a:r>
          </a:p>
          <a:p>
            <a:r>
              <a:rPr lang="en-US" b="1" dirty="0" smtClean="0"/>
              <a:t>List at least THREE factors that influence Mr. Smiths medication adherence:</a:t>
            </a:r>
          </a:p>
          <a:p>
            <a:endParaRPr lang="en-US" b="1" dirty="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Homework</a:t>
            </a:r>
            <a:r>
              <a:rPr lang="en-US" b="1" dirty="0" smtClean="0"/>
              <a:t>: </a:t>
            </a:r>
            <a:r>
              <a:rPr lang="en-US" dirty="0" smtClean="0"/>
              <a:t> Brainstorm Solutions</a:t>
            </a:r>
            <a:endParaRPr lang="en-US" dirty="0"/>
          </a:p>
        </p:txBody>
      </p:sp>
      <p:sp>
        <p:nvSpPr>
          <p:cNvPr id="3" name="Content Placeholder 2"/>
          <p:cNvSpPr>
            <a:spLocks noGrp="1"/>
          </p:cNvSpPr>
          <p:nvPr>
            <p:ph sz="quarter" idx="1"/>
          </p:nvPr>
        </p:nvSpPr>
        <p:spPr>
          <a:xfrm>
            <a:off x="612648" y="1981200"/>
            <a:ext cx="8153400" cy="4495800"/>
          </a:xfrm>
        </p:spPr>
        <p:txBody>
          <a:bodyPr>
            <a:normAutofit/>
          </a:bodyPr>
          <a:lstStyle/>
          <a:p>
            <a:r>
              <a:rPr lang="en-US" dirty="0" smtClean="0"/>
              <a:t>What </a:t>
            </a:r>
            <a:r>
              <a:rPr lang="en-US" dirty="0" smtClean="0"/>
              <a:t>can health providers do about the health literacy and medication non-adherence problem? Come up with a list of recommendations. Then choose one of your ideas and write a detailed explanation (at least one paragraph long).</a:t>
            </a:r>
          </a:p>
          <a:p>
            <a:pPr lvl="0"/>
            <a:endParaRPr lang="en-US" dirty="0" smtClean="0"/>
          </a:p>
        </p:txBody>
      </p:sp>
      <p:pic>
        <p:nvPicPr>
          <p:cNvPr id="7" name="Picture 6"/>
          <p:cNvPicPr>
            <a:picLocks noChangeAspect="1"/>
          </p:cNvPicPr>
          <p:nvPr/>
        </p:nvPicPr>
        <p:blipFill>
          <a:blip r:embed="rId3"/>
          <a:stretch>
            <a:fillRect/>
          </a:stretch>
        </p:blipFill>
        <p:spPr>
          <a:xfrm>
            <a:off x="8001000" y="5905563"/>
            <a:ext cx="765048" cy="78098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Do </a:t>
            </a:r>
            <a:r>
              <a:rPr lang="en-US" b="1" dirty="0" smtClean="0"/>
              <a:t>Now: </a:t>
            </a:r>
            <a:r>
              <a:rPr lang="en-US" sz="4000" dirty="0" smtClean="0"/>
              <a:t>Trends in Prescription Drug Use</a:t>
            </a:r>
            <a:endParaRPr lang="en-US" dirty="0"/>
          </a:p>
        </p:txBody>
      </p:sp>
      <p:pic>
        <p:nvPicPr>
          <p:cNvPr id="4" name="Picture 3"/>
          <p:cNvPicPr>
            <a:picLocks noChangeAspect="1"/>
          </p:cNvPicPr>
          <p:nvPr/>
        </p:nvPicPr>
        <p:blipFill>
          <a:blip r:embed="rId3"/>
          <a:stretch>
            <a:fillRect/>
          </a:stretch>
        </p:blipFill>
        <p:spPr>
          <a:xfrm>
            <a:off x="7889363" y="5670133"/>
            <a:ext cx="993648" cy="935198"/>
          </a:xfrm>
          <a:prstGeom prst="rect">
            <a:avLst/>
          </a:prstGeom>
        </p:spPr>
      </p:pic>
      <p:sp>
        <p:nvSpPr>
          <p:cNvPr id="6" name="Content Placeholder 5"/>
          <p:cNvSpPr>
            <a:spLocks noGrp="1"/>
          </p:cNvSpPr>
          <p:nvPr>
            <p:ph sz="quarter" idx="1"/>
          </p:nvPr>
        </p:nvSpPr>
        <p:spPr>
          <a:xfrm>
            <a:off x="0" y="6432133"/>
            <a:ext cx="8153400" cy="425867"/>
          </a:xfrm>
        </p:spPr>
        <p:txBody>
          <a:bodyPr>
            <a:normAutofit/>
          </a:bodyPr>
          <a:lstStyle/>
          <a:p>
            <a:r>
              <a:rPr lang="en-US" sz="2000" dirty="0" smtClean="0"/>
              <a:t> </a:t>
            </a:r>
            <a:r>
              <a:rPr lang="en-US" sz="2000" b="1" i="1" dirty="0" smtClean="0"/>
              <a:t>Source:</a:t>
            </a:r>
            <a:r>
              <a:rPr lang="en-US" sz="2000" i="1" dirty="0" smtClean="0"/>
              <a:t> CDC (</a:t>
            </a:r>
            <a:r>
              <a:rPr lang="en-US" sz="2000" i="1" dirty="0" smtClean="0">
                <a:hlinkClick r:id="rId4"/>
              </a:rPr>
              <a:t>http://www.cdc.gov/nchs/data/databriefs/db42.htm</a:t>
            </a:r>
            <a:r>
              <a:rPr lang="en-US" sz="2000" i="1" dirty="0" smtClean="0"/>
              <a:t>)</a:t>
            </a:r>
            <a:endParaRPr lang="en-US" sz="2000" dirty="0" smtClean="0"/>
          </a:p>
        </p:txBody>
      </p:sp>
      <p:pic>
        <p:nvPicPr>
          <p:cNvPr id="7" name="Picture 6"/>
          <p:cNvPicPr>
            <a:picLocks noChangeAspect="1"/>
          </p:cNvPicPr>
          <p:nvPr/>
        </p:nvPicPr>
        <p:blipFill>
          <a:blip r:embed="rId5"/>
          <a:stretch>
            <a:fillRect/>
          </a:stretch>
        </p:blipFill>
        <p:spPr>
          <a:xfrm>
            <a:off x="158750" y="1571287"/>
            <a:ext cx="7730613" cy="486084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Do </a:t>
            </a:r>
            <a:r>
              <a:rPr lang="en-US" b="1" dirty="0" smtClean="0"/>
              <a:t>Now: </a:t>
            </a:r>
            <a:r>
              <a:rPr lang="en-US" sz="4000" dirty="0" smtClean="0"/>
              <a:t>Trends in Prescription Drug Use</a:t>
            </a:r>
            <a:endParaRPr lang="en-US" dirty="0"/>
          </a:p>
        </p:txBody>
      </p:sp>
      <p:sp>
        <p:nvSpPr>
          <p:cNvPr id="3" name="Content Placeholder 2"/>
          <p:cNvSpPr>
            <a:spLocks noGrp="1"/>
          </p:cNvSpPr>
          <p:nvPr>
            <p:ph sz="quarter" idx="1"/>
          </p:nvPr>
        </p:nvSpPr>
        <p:spPr/>
        <p:txBody>
          <a:bodyPr/>
          <a:lstStyle/>
          <a:p>
            <a:pPr lvl="1"/>
            <a:r>
              <a:rPr lang="en-US" sz="2800" dirty="0" smtClean="0"/>
              <a:t>1. Explain </a:t>
            </a:r>
            <a:r>
              <a:rPr lang="en-US" sz="2800" dirty="0" smtClean="0"/>
              <a:t>the trend in prescription drug use from 1999-2008.</a:t>
            </a:r>
            <a:endParaRPr lang="en-US" sz="3200" dirty="0" smtClean="0"/>
          </a:p>
          <a:p>
            <a:pPr lvl="1"/>
            <a:r>
              <a:rPr lang="en-US" sz="2800" dirty="0" smtClean="0"/>
              <a:t>2. What </a:t>
            </a:r>
            <a:r>
              <a:rPr lang="en-US" sz="2800" dirty="0" smtClean="0"/>
              <a:t>percentage of the population used </a:t>
            </a:r>
            <a:r>
              <a:rPr lang="en-US" sz="2800" b="1" dirty="0" smtClean="0"/>
              <a:t>five or more</a:t>
            </a:r>
            <a:r>
              <a:rPr lang="en-US" sz="2800" dirty="0" smtClean="0"/>
              <a:t> drugs in 2007-08? </a:t>
            </a:r>
            <a:endParaRPr lang="en-US" sz="3200" dirty="0" smtClean="0"/>
          </a:p>
          <a:p>
            <a:pPr lvl="1"/>
            <a:r>
              <a:rPr lang="en-US" sz="2800" dirty="0" smtClean="0"/>
              <a:t>3. What </a:t>
            </a:r>
            <a:r>
              <a:rPr lang="en-US" sz="2800" dirty="0" smtClean="0"/>
              <a:t>percentage of the population uses </a:t>
            </a:r>
            <a:r>
              <a:rPr lang="en-US" sz="2800" b="1" dirty="0" smtClean="0"/>
              <a:t>no</a:t>
            </a:r>
            <a:r>
              <a:rPr lang="en-US" sz="2800" dirty="0" smtClean="0"/>
              <a:t> prescription drugs in 2007-08?</a:t>
            </a:r>
            <a:endParaRPr lang="en-US" sz="3200" dirty="0" smtClean="0"/>
          </a:p>
          <a:p>
            <a:pPr lvl="1"/>
            <a:r>
              <a:rPr lang="en-US" sz="2800" dirty="0" smtClean="0"/>
              <a:t>4 .Which </a:t>
            </a:r>
            <a:r>
              <a:rPr lang="en-US" sz="2800" dirty="0" smtClean="0"/>
              <a:t>population shown in this graph increased the most between 1999 and 2008?</a:t>
            </a:r>
            <a:endParaRPr lang="en-US" sz="3200" dirty="0" smtClean="0"/>
          </a:p>
          <a:p>
            <a:endParaRPr lang="en-US" dirty="0"/>
          </a:p>
        </p:txBody>
      </p:sp>
      <p:pic>
        <p:nvPicPr>
          <p:cNvPr id="4" name="Picture 3"/>
          <p:cNvPicPr>
            <a:picLocks noChangeAspect="1"/>
          </p:cNvPicPr>
          <p:nvPr/>
        </p:nvPicPr>
        <p:blipFill>
          <a:blip r:embed="rId3"/>
          <a:stretch>
            <a:fillRect/>
          </a:stretch>
        </p:blipFill>
        <p:spPr>
          <a:xfrm>
            <a:off x="7889363" y="5670133"/>
            <a:ext cx="993648" cy="93519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Health Literacy Video</a:t>
            </a:r>
            <a:endParaRPr lang="en-US" b="1" dirty="0"/>
          </a:p>
        </p:txBody>
      </p:sp>
      <p:pic>
        <p:nvPicPr>
          <p:cNvPr id="5" name="Picture 4"/>
          <p:cNvPicPr>
            <a:picLocks noChangeAspect="1"/>
          </p:cNvPicPr>
          <p:nvPr/>
        </p:nvPicPr>
        <p:blipFill>
          <a:blip r:embed="rId3"/>
          <a:stretch>
            <a:fillRect/>
          </a:stretch>
        </p:blipFill>
        <p:spPr>
          <a:xfrm>
            <a:off x="8048239" y="5773328"/>
            <a:ext cx="826349" cy="857532"/>
          </a:xfrm>
          <a:prstGeom prst="rect">
            <a:avLst/>
          </a:prstGeom>
        </p:spPr>
      </p:pic>
      <p:sp>
        <p:nvSpPr>
          <p:cNvPr id="6" name="TextBox 5"/>
          <p:cNvSpPr txBox="1"/>
          <p:nvPr/>
        </p:nvSpPr>
        <p:spPr>
          <a:xfrm>
            <a:off x="612648" y="6446194"/>
            <a:ext cx="5535377" cy="369332"/>
          </a:xfrm>
          <a:prstGeom prst="rect">
            <a:avLst/>
          </a:prstGeom>
          <a:noFill/>
        </p:spPr>
        <p:txBody>
          <a:bodyPr wrap="none" rtlCol="0">
            <a:spAutoFit/>
          </a:bodyPr>
          <a:lstStyle/>
          <a:p>
            <a:r>
              <a:rPr lang="en-US" b="1" dirty="0" smtClean="0"/>
              <a:t>Video:  </a:t>
            </a:r>
            <a:r>
              <a:rPr lang="en-US" dirty="0" smtClean="0"/>
              <a:t>https</a:t>
            </a:r>
            <a:r>
              <a:rPr lang="en-US" dirty="0" smtClean="0"/>
              <a:t>://</a:t>
            </a:r>
            <a:r>
              <a:rPr lang="en-US" dirty="0" err="1" smtClean="0"/>
              <a:t>www.youtube.com/watch?v</a:t>
            </a:r>
            <a:r>
              <a:rPr lang="en-US" dirty="0" smtClean="0"/>
              <a:t>=BgTuD7l7LG8</a:t>
            </a:r>
            <a:endParaRPr lang="en-US" dirty="0"/>
          </a:p>
        </p:txBody>
      </p:sp>
      <p:sp>
        <p:nvSpPr>
          <p:cNvPr id="9" name="Content Placeholder 2"/>
          <p:cNvSpPr>
            <a:spLocks noGrp="1"/>
          </p:cNvSpPr>
          <p:nvPr>
            <p:ph sz="quarter" idx="1"/>
          </p:nvPr>
        </p:nvSpPr>
        <p:spPr>
          <a:xfrm>
            <a:off x="612648" y="1600200"/>
            <a:ext cx="8153400" cy="4495800"/>
          </a:xfrm>
        </p:spPr>
        <p:txBody>
          <a:bodyPr/>
          <a:lstStyle/>
          <a:p>
            <a:r>
              <a:rPr lang="en-US" sz="3100" dirty="0" smtClean="0"/>
              <a:t>1. How </a:t>
            </a:r>
            <a:r>
              <a:rPr lang="en-US" sz="3100" dirty="0" smtClean="0"/>
              <a:t>did their literacy level impact their health &amp; lives? (Give a few specific examples)</a:t>
            </a:r>
            <a:endParaRPr lang="en-US" sz="3500" dirty="0" smtClean="0"/>
          </a:p>
          <a:p>
            <a:r>
              <a:rPr lang="en-US" sz="3200" dirty="0" smtClean="0"/>
              <a:t>2. What </a:t>
            </a:r>
            <a:r>
              <a:rPr lang="en-US" sz="3200" dirty="0" smtClean="0"/>
              <a:t>could the health professionals could have done to help these patients?</a:t>
            </a:r>
            <a:endParaRPr lang="en-US" sz="3600" dirty="0" smtClean="0"/>
          </a:p>
          <a:p>
            <a:endParaRPr lang="en-US" dirty="0"/>
          </a:p>
        </p:txBody>
      </p:sp>
      <p:pic>
        <p:nvPicPr>
          <p:cNvPr id="7" name="Picture 6"/>
          <p:cNvPicPr>
            <a:picLocks noChangeAspect="1"/>
          </p:cNvPicPr>
          <p:nvPr/>
        </p:nvPicPr>
        <p:blipFill>
          <a:blip r:embed="rId4"/>
          <a:stretch>
            <a:fillRect/>
          </a:stretch>
        </p:blipFill>
        <p:spPr>
          <a:xfrm>
            <a:off x="2286000" y="3999017"/>
            <a:ext cx="3106642" cy="209698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Snapshot of Med Adherence</a:t>
            </a:r>
            <a:endParaRPr lang="en-US" dirty="0"/>
          </a:p>
        </p:txBody>
      </p:sp>
      <p:sp>
        <p:nvSpPr>
          <p:cNvPr id="3" name="Content Placeholder 2"/>
          <p:cNvSpPr>
            <a:spLocks noGrp="1"/>
          </p:cNvSpPr>
          <p:nvPr>
            <p:ph sz="quarter" idx="1"/>
          </p:nvPr>
        </p:nvSpPr>
        <p:spPr>
          <a:xfrm>
            <a:off x="612648" y="1600200"/>
            <a:ext cx="8153400" cy="1351668"/>
          </a:xfrm>
        </p:spPr>
        <p:txBody>
          <a:bodyPr>
            <a:normAutofit/>
          </a:bodyPr>
          <a:lstStyle/>
          <a:p>
            <a:r>
              <a:rPr lang="en-US" sz="2000" dirty="0" smtClean="0"/>
              <a:t>With a partner, review the following statistics. Then discuss the implications of the problems presented together</a:t>
            </a:r>
            <a:r>
              <a:rPr lang="en-US" sz="2000" dirty="0" smtClean="0"/>
              <a:t>.</a:t>
            </a:r>
            <a:endParaRPr lang="en-US" sz="2000" dirty="0" smtClean="0"/>
          </a:p>
        </p:txBody>
      </p:sp>
      <p:pic>
        <p:nvPicPr>
          <p:cNvPr id="4" name="Picture 3"/>
          <p:cNvPicPr>
            <a:picLocks noChangeAspect="1"/>
          </p:cNvPicPr>
          <p:nvPr/>
        </p:nvPicPr>
        <p:blipFill>
          <a:blip r:embed="rId3"/>
          <a:stretch>
            <a:fillRect/>
          </a:stretch>
        </p:blipFill>
        <p:spPr>
          <a:xfrm>
            <a:off x="7788148" y="228600"/>
            <a:ext cx="977900" cy="722796"/>
          </a:xfrm>
          <a:prstGeom prst="rect">
            <a:avLst/>
          </a:prstGeom>
        </p:spPr>
      </p:pic>
      <p:pic>
        <p:nvPicPr>
          <p:cNvPr id="5" name="Picture 4"/>
          <p:cNvPicPr>
            <a:picLocks noChangeAspect="1"/>
          </p:cNvPicPr>
          <p:nvPr/>
        </p:nvPicPr>
        <p:blipFill>
          <a:blip r:embed="rId4"/>
          <a:stretch>
            <a:fillRect/>
          </a:stretch>
        </p:blipFill>
        <p:spPr>
          <a:xfrm>
            <a:off x="42233" y="2286000"/>
            <a:ext cx="9182963" cy="457199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Dimensions of Non-Adherence</a:t>
            </a:r>
            <a:endParaRPr lang="en-US" b="1" dirty="0"/>
          </a:p>
        </p:txBody>
      </p:sp>
      <p:pic>
        <p:nvPicPr>
          <p:cNvPr id="7" name="Picture 6"/>
          <p:cNvPicPr>
            <a:picLocks noChangeAspect="1"/>
          </p:cNvPicPr>
          <p:nvPr/>
        </p:nvPicPr>
        <p:blipFill>
          <a:blip r:embed="rId3"/>
          <a:stretch>
            <a:fillRect/>
          </a:stretch>
        </p:blipFill>
        <p:spPr>
          <a:xfrm>
            <a:off x="8138012" y="5562600"/>
            <a:ext cx="628035" cy="966208"/>
          </a:xfrm>
          <a:prstGeom prst="rect">
            <a:avLst/>
          </a:prstGeom>
        </p:spPr>
      </p:pic>
      <p:pic>
        <p:nvPicPr>
          <p:cNvPr id="5" name="Picture 4"/>
          <p:cNvPicPr>
            <a:picLocks noChangeAspect="1"/>
          </p:cNvPicPr>
          <p:nvPr/>
        </p:nvPicPr>
        <p:blipFill>
          <a:blip r:embed="rId4"/>
          <a:stretch>
            <a:fillRect/>
          </a:stretch>
        </p:blipFill>
        <p:spPr>
          <a:xfrm>
            <a:off x="797473" y="1523999"/>
            <a:ext cx="6441527" cy="4759346"/>
          </a:xfrm>
          <a:prstGeom prst="rect">
            <a:avLst/>
          </a:prstGeom>
        </p:spPr>
      </p:pic>
      <p:sp>
        <p:nvSpPr>
          <p:cNvPr id="6" name="TextBox 5"/>
          <p:cNvSpPr txBox="1"/>
          <p:nvPr/>
        </p:nvSpPr>
        <p:spPr>
          <a:xfrm>
            <a:off x="0" y="6488668"/>
            <a:ext cx="8897792" cy="338554"/>
          </a:xfrm>
          <a:prstGeom prst="rect">
            <a:avLst/>
          </a:prstGeom>
          <a:noFill/>
        </p:spPr>
        <p:txBody>
          <a:bodyPr wrap="none" rtlCol="0">
            <a:spAutoFit/>
          </a:bodyPr>
          <a:lstStyle/>
          <a:p>
            <a:r>
              <a:rPr lang="en-US" sz="1600" b="1" i="1" dirty="0" smtClean="0"/>
              <a:t>Source</a:t>
            </a:r>
            <a:r>
              <a:rPr lang="en-US" sz="1600" i="1" dirty="0" smtClean="0"/>
              <a:t>:</a:t>
            </a:r>
            <a:r>
              <a:rPr lang="en-US" sz="1600" i="1" dirty="0" smtClean="0"/>
              <a:t> CDC </a:t>
            </a:r>
            <a:r>
              <a:rPr lang="en-US" sz="1600" i="1" dirty="0" smtClean="0"/>
              <a:t>(</a:t>
            </a:r>
            <a:r>
              <a:rPr lang="en-US" sz="1600" i="1" dirty="0" smtClean="0">
                <a:hlinkClick r:id="rId5"/>
              </a:rPr>
              <a:t>http://www.cdc.gov/primarycare/materials/medication/docs/medication-adherence-01ccd.pdf</a:t>
            </a:r>
            <a:endParaRPr lang="en-US" sz="1600" dirty="0" smtClean="0"/>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Dimensions of Non-Adherence</a:t>
            </a:r>
            <a:endParaRPr lang="en-US" b="1" dirty="0"/>
          </a:p>
        </p:txBody>
      </p:sp>
      <p:sp>
        <p:nvSpPr>
          <p:cNvPr id="3" name="Content Placeholder 2"/>
          <p:cNvSpPr>
            <a:spLocks noGrp="1"/>
          </p:cNvSpPr>
          <p:nvPr>
            <p:ph sz="quarter" idx="1"/>
          </p:nvPr>
        </p:nvSpPr>
        <p:spPr>
          <a:xfrm>
            <a:off x="612648" y="5257800"/>
            <a:ext cx="7525364" cy="1271008"/>
          </a:xfrm>
        </p:spPr>
        <p:txBody>
          <a:bodyPr>
            <a:normAutofit fontScale="62500" lnSpcReduction="20000"/>
          </a:bodyPr>
          <a:lstStyle/>
          <a:p>
            <a:r>
              <a:rPr lang="en-US" dirty="0" smtClean="0"/>
              <a:t>1. What are some possible reasons that patient education materials are not written in plain language?</a:t>
            </a:r>
            <a:r>
              <a:rPr lang="en-US" dirty="0" smtClean="0"/>
              <a:t>  </a:t>
            </a:r>
            <a:endParaRPr lang="en-US" dirty="0" smtClean="0"/>
          </a:p>
          <a:p>
            <a:r>
              <a:rPr lang="en-US" dirty="0" smtClean="0"/>
              <a:t>2. Considering we live in a digital age, how would you update the Health-care system list to reflect digital rather than just written information?</a:t>
            </a:r>
          </a:p>
          <a:p>
            <a:endParaRPr lang="en-US" b="1" dirty="0"/>
          </a:p>
        </p:txBody>
      </p:sp>
      <p:pic>
        <p:nvPicPr>
          <p:cNvPr id="7" name="Picture 6"/>
          <p:cNvPicPr>
            <a:picLocks noChangeAspect="1"/>
          </p:cNvPicPr>
          <p:nvPr/>
        </p:nvPicPr>
        <p:blipFill>
          <a:blip r:embed="rId3"/>
          <a:stretch>
            <a:fillRect/>
          </a:stretch>
        </p:blipFill>
        <p:spPr>
          <a:xfrm>
            <a:off x="8138012" y="5562600"/>
            <a:ext cx="628035" cy="966208"/>
          </a:xfrm>
          <a:prstGeom prst="rect">
            <a:avLst/>
          </a:prstGeom>
        </p:spPr>
      </p:pic>
      <p:pic>
        <p:nvPicPr>
          <p:cNvPr id="6" name="Picture 5"/>
          <p:cNvPicPr>
            <a:picLocks noChangeAspect="1"/>
          </p:cNvPicPr>
          <p:nvPr/>
        </p:nvPicPr>
        <p:blipFill>
          <a:blip r:embed="rId4"/>
          <a:stretch>
            <a:fillRect/>
          </a:stretch>
        </p:blipFill>
        <p:spPr>
          <a:xfrm>
            <a:off x="1905000" y="1479725"/>
            <a:ext cx="5169166" cy="3778075"/>
          </a:xfrm>
          <a:prstGeom prst="rect">
            <a:avLst/>
          </a:prstGeom>
        </p:spPr>
      </p:pic>
      <p:sp>
        <p:nvSpPr>
          <p:cNvPr id="8" name="TextBox 7"/>
          <p:cNvSpPr txBox="1"/>
          <p:nvPr/>
        </p:nvSpPr>
        <p:spPr>
          <a:xfrm>
            <a:off x="0" y="6488668"/>
            <a:ext cx="8897792" cy="338554"/>
          </a:xfrm>
          <a:prstGeom prst="rect">
            <a:avLst/>
          </a:prstGeom>
          <a:noFill/>
        </p:spPr>
        <p:txBody>
          <a:bodyPr wrap="none" rtlCol="0">
            <a:spAutoFit/>
          </a:bodyPr>
          <a:lstStyle/>
          <a:p>
            <a:r>
              <a:rPr lang="en-US" sz="1600" b="1" i="1" dirty="0" smtClean="0"/>
              <a:t>Source</a:t>
            </a:r>
            <a:r>
              <a:rPr lang="en-US" sz="1600" i="1" dirty="0" smtClean="0"/>
              <a:t>:</a:t>
            </a:r>
            <a:r>
              <a:rPr lang="en-US" sz="1600" i="1" dirty="0" smtClean="0"/>
              <a:t> CDC </a:t>
            </a:r>
            <a:r>
              <a:rPr lang="en-US" sz="1600" i="1" dirty="0" smtClean="0"/>
              <a:t>(</a:t>
            </a:r>
            <a:r>
              <a:rPr lang="en-US" sz="1600" i="1" dirty="0" smtClean="0">
                <a:hlinkClick r:id="rId5"/>
              </a:rPr>
              <a:t>http://www.cdc.gov/primarycare/materials/medication/docs/medication-adherence-01ccd.pdf</a:t>
            </a:r>
            <a:endParaRPr lang="en-US" sz="1600" dirty="0" smtClean="0"/>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Dimensions of Non-Adherence</a:t>
            </a:r>
            <a:endParaRPr lang="en-US" b="1" dirty="0"/>
          </a:p>
        </p:txBody>
      </p:sp>
      <p:sp>
        <p:nvSpPr>
          <p:cNvPr id="3" name="Content Placeholder 2"/>
          <p:cNvSpPr>
            <a:spLocks noGrp="1"/>
          </p:cNvSpPr>
          <p:nvPr>
            <p:ph sz="quarter" idx="1"/>
          </p:nvPr>
        </p:nvSpPr>
        <p:spPr>
          <a:xfrm>
            <a:off x="612648" y="5257800"/>
            <a:ext cx="7525364" cy="1271008"/>
          </a:xfrm>
        </p:spPr>
        <p:txBody>
          <a:bodyPr>
            <a:normAutofit fontScale="85000" lnSpcReduction="10000"/>
          </a:bodyPr>
          <a:lstStyle/>
          <a:p>
            <a:r>
              <a:rPr lang="en-US" dirty="0" smtClean="0"/>
              <a:t>3. What factors might contribute to the lack of positive reinforcement for health care providers to take time to improve medication adherence with patients?</a:t>
            </a:r>
          </a:p>
          <a:p>
            <a:endParaRPr lang="en-US" b="1" dirty="0"/>
          </a:p>
        </p:txBody>
      </p:sp>
      <p:pic>
        <p:nvPicPr>
          <p:cNvPr id="7" name="Picture 6"/>
          <p:cNvPicPr>
            <a:picLocks noChangeAspect="1"/>
          </p:cNvPicPr>
          <p:nvPr/>
        </p:nvPicPr>
        <p:blipFill>
          <a:blip r:embed="rId3"/>
          <a:stretch>
            <a:fillRect/>
          </a:stretch>
        </p:blipFill>
        <p:spPr>
          <a:xfrm>
            <a:off x="8138012" y="5562600"/>
            <a:ext cx="628035" cy="966208"/>
          </a:xfrm>
          <a:prstGeom prst="rect">
            <a:avLst/>
          </a:prstGeom>
        </p:spPr>
      </p:pic>
      <p:pic>
        <p:nvPicPr>
          <p:cNvPr id="8" name="Picture 7"/>
          <p:cNvPicPr>
            <a:picLocks noChangeAspect="1"/>
          </p:cNvPicPr>
          <p:nvPr/>
        </p:nvPicPr>
        <p:blipFill>
          <a:blip r:embed="rId4"/>
          <a:stretch>
            <a:fillRect/>
          </a:stretch>
        </p:blipFill>
        <p:spPr>
          <a:xfrm>
            <a:off x="1676399" y="1478001"/>
            <a:ext cx="5609837" cy="3779799"/>
          </a:xfrm>
          <a:prstGeom prst="rect">
            <a:avLst/>
          </a:prstGeom>
        </p:spPr>
      </p:pic>
      <p:sp>
        <p:nvSpPr>
          <p:cNvPr id="9" name="TextBox 8"/>
          <p:cNvSpPr txBox="1"/>
          <p:nvPr/>
        </p:nvSpPr>
        <p:spPr>
          <a:xfrm>
            <a:off x="0" y="6488668"/>
            <a:ext cx="8897792" cy="338554"/>
          </a:xfrm>
          <a:prstGeom prst="rect">
            <a:avLst/>
          </a:prstGeom>
          <a:noFill/>
        </p:spPr>
        <p:txBody>
          <a:bodyPr wrap="none" rtlCol="0">
            <a:spAutoFit/>
          </a:bodyPr>
          <a:lstStyle/>
          <a:p>
            <a:r>
              <a:rPr lang="en-US" sz="1600" b="1" i="1" dirty="0" smtClean="0"/>
              <a:t>Source</a:t>
            </a:r>
            <a:r>
              <a:rPr lang="en-US" sz="1600" i="1" dirty="0" smtClean="0"/>
              <a:t>:</a:t>
            </a:r>
            <a:r>
              <a:rPr lang="en-US" sz="1600" i="1" dirty="0" smtClean="0"/>
              <a:t> CDC </a:t>
            </a:r>
            <a:r>
              <a:rPr lang="en-US" sz="1600" i="1" dirty="0" smtClean="0"/>
              <a:t>(</a:t>
            </a:r>
            <a:r>
              <a:rPr lang="en-US" sz="1600" i="1" dirty="0" smtClean="0">
                <a:hlinkClick r:id="rId5"/>
              </a:rPr>
              <a:t>http://www.cdc.gov/primarycare/materials/medication/docs/medication-adherence-01ccd.pdf</a:t>
            </a:r>
            <a:endParaRPr lang="en-US" sz="1600" dirty="0" smtClean="0"/>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Dimensions of Non-Adherence</a:t>
            </a:r>
            <a:endParaRPr lang="en-US" b="1" dirty="0"/>
          </a:p>
        </p:txBody>
      </p:sp>
      <p:sp>
        <p:nvSpPr>
          <p:cNvPr id="3" name="Content Placeholder 2"/>
          <p:cNvSpPr>
            <a:spLocks noGrp="1"/>
          </p:cNvSpPr>
          <p:nvPr>
            <p:ph sz="quarter" idx="1"/>
          </p:nvPr>
        </p:nvSpPr>
        <p:spPr>
          <a:xfrm>
            <a:off x="612648" y="5257800"/>
            <a:ext cx="7525364" cy="1271008"/>
          </a:xfrm>
        </p:spPr>
        <p:txBody>
          <a:bodyPr>
            <a:normAutofit fontScale="92500" lnSpcReduction="10000"/>
          </a:bodyPr>
          <a:lstStyle/>
          <a:p>
            <a:r>
              <a:rPr lang="en-US" dirty="0" smtClean="0"/>
              <a:t>4. Which of the condition- and therapy-related factors do you think an older patient with dementia would be most affected by?</a:t>
            </a:r>
          </a:p>
          <a:p>
            <a:endParaRPr lang="en-US" b="1" dirty="0"/>
          </a:p>
        </p:txBody>
      </p:sp>
      <p:pic>
        <p:nvPicPr>
          <p:cNvPr id="7" name="Picture 6"/>
          <p:cNvPicPr>
            <a:picLocks noChangeAspect="1"/>
          </p:cNvPicPr>
          <p:nvPr/>
        </p:nvPicPr>
        <p:blipFill>
          <a:blip r:embed="rId3"/>
          <a:stretch>
            <a:fillRect/>
          </a:stretch>
        </p:blipFill>
        <p:spPr>
          <a:xfrm>
            <a:off x="8138012" y="5562600"/>
            <a:ext cx="628035" cy="966208"/>
          </a:xfrm>
          <a:prstGeom prst="rect">
            <a:avLst/>
          </a:prstGeom>
        </p:spPr>
      </p:pic>
      <p:pic>
        <p:nvPicPr>
          <p:cNvPr id="6" name="Picture 5"/>
          <p:cNvPicPr>
            <a:picLocks noChangeAspect="1"/>
          </p:cNvPicPr>
          <p:nvPr/>
        </p:nvPicPr>
        <p:blipFill>
          <a:blip r:embed="rId4"/>
          <a:stretch>
            <a:fillRect/>
          </a:stretch>
        </p:blipFill>
        <p:spPr>
          <a:xfrm>
            <a:off x="1981200" y="1487881"/>
            <a:ext cx="5031688" cy="3769919"/>
          </a:xfrm>
          <a:prstGeom prst="rect">
            <a:avLst/>
          </a:prstGeom>
        </p:spPr>
      </p:pic>
      <p:sp>
        <p:nvSpPr>
          <p:cNvPr id="9" name="TextBox 8"/>
          <p:cNvSpPr txBox="1"/>
          <p:nvPr/>
        </p:nvSpPr>
        <p:spPr>
          <a:xfrm>
            <a:off x="0" y="6488668"/>
            <a:ext cx="8897792" cy="338554"/>
          </a:xfrm>
          <a:prstGeom prst="rect">
            <a:avLst/>
          </a:prstGeom>
          <a:noFill/>
        </p:spPr>
        <p:txBody>
          <a:bodyPr wrap="none" rtlCol="0">
            <a:spAutoFit/>
          </a:bodyPr>
          <a:lstStyle/>
          <a:p>
            <a:r>
              <a:rPr lang="en-US" sz="1600" b="1" i="1" dirty="0" smtClean="0"/>
              <a:t>Source</a:t>
            </a:r>
            <a:r>
              <a:rPr lang="en-US" sz="1600" i="1" dirty="0" smtClean="0"/>
              <a:t>:</a:t>
            </a:r>
            <a:r>
              <a:rPr lang="en-US" sz="1600" i="1" dirty="0" smtClean="0"/>
              <a:t> CDC </a:t>
            </a:r>
            <a:r>
              <a:rPr lang="en-US" sz="1600" i="1" dirty="0" smtClean="0"/>
              <a:t>(</a:t>
            </a:r>
            <a:r>
              <a:rPr lang="en-US" sz="1600" i="1" dirty="0" smtClean="0">
                <a:hlinkClick r:id="rId5"/>
              </a:rPr>
              <a:t>http://www.cdc.gov/primarycare/materials/medication/docs/medication-adherence-01ccd.pdf</a:t>
            </a:r>
            <a:endParaRPr lang="en-US" sz="1600" dirty="0" smtClean="0"/>
          </a:p>
          <a:p>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Perspective">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4726</TotalTime>
  <Words>1336</Words>
  <Application>Microsoft Macintosh PowerPoint</Application>
  <PresentationFormat>On-screen Show (4:3)</PresentationFormat>
  <Paragraphs>80</Paragraphs>
  <Slides>13</Slides>
  <Notes>13</Notes>
  <HiddenSlides>0</HiddenSlides>
  <MMClips>0</MMClips>
  <ScaleCrop>false</ScaleCrop>
  <HeadingPairs>
    <vt:vector size="4" baseType="variant">
      <vt:variant>
        <vt:lpstr>Design Template</vt:lpstr>
      </vt:variant>
      <vt:variant>
        <vt:i4>1</vt:i4>
      </vt:variant>
      <vt:variant>
        <vt:lpstr>Slide Titles</vt:lpstr>
      </vt:variant>
      <vt:variant>
        <vt:i4>13</vt:i4>
      </vt:variant>
    </vt:vector>
  </HeadingPairs>
  <TitlesOfParts>
    <vt:vector size="14" baseType="lpstr">
      <vt:lpstr>Median</vt:lpstr>
      <vt:lpstr>Lesson 8.7: Medication Adherence</vt:lpstr>
      <vt:lpstr>Do Now: Trends in Prescription Drug Use</vt:lpstr>
      <vt:lpstr>Do Now: Trends in Prescription Drug Use</vt:lpstr>
      <vt:lpstr>Health Literacy Video</vt:lpstr>
      <vt:lpstr>A Snapshot of Med Adherence</vt:lpstr>
      <vt:lpstr>Dimensions of Non-Adherence</vt:lpstr>
      <vt:lpstr>Dimensions of Non-Adherence</vt:lpstr>
      <vt:lpstr>Dimensions of Non-Adherence</vt:lpstr>
      <vt:lpstr>Dimensions of Non-Adherence</vt:lpstr>
      <vt:lpstr>Dimensions of Non-Adherence</vt:lpstr>
      <vt:lpstr>12 Questions to Ask About Your Medication</vt:lpstr>
      <vt:lpstr>Assess: Patient Scenario</vt:lpstr>
      <vt:lpstr>Homework:  Brainstorm Solutions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 What is Health?</dc:title>
  <dc:creator>Kate</dc:creator>
  <cp:lastModifiedBy>Kate</cp:lastModifiedBy>
  <cp:revision>139</cp:revision>
  <dcterms:created xsi:type="dcterms:W3CDTF">2014-03-08T03:36:10Z</dcterms:created>
  <dcterms:modified xsi:type="dcterms:W3CDTF">2014-03-09T04:37:55Z</dcterms:modified>
</cp:coreProperties>
</file>