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notesSlides/notesSlide13.xml" ContentType="application/vnd.openxmlformats-officedocument.presentationml.notes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5"/>
  </p:notesMasterIdLst>
  <p:sldIdLst>
    <p:sldId id="256" r:id="rId2"/>
    <p:sldId id="257" r:id="rId3"/>
    <p:sldId id="258" r:id="rId4"/>
    <p:sldId id="259" r:id="rId5"/>
    <p:sldId id="271" r:id="rId6"/>
    <p:sldId id="272" r:id="rId7"/>
    <p:sldId id="269" r:id="rId8"/>
    <p:sldId id="273" r:id="rId9"/>
    <p:sldId id="274" r:id="rId10"/>
    <p:sldId id="266" r:id="rId11"/>
    <p:sldId id="275" r:id="rId12"/>
    <p:sldId id="276"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3/6/14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learn how important communication and cultural competency are in healthcare in this lesson. First, students will reflect upon a situation where they experienced a poor communication with a healthcare professional. Then, they will anticipate what cultural competency is before reviewing some concepts in communication and cultural competency. Next they will view a video and analyze written scenarios depicting communication between a pharmacist and patient, and determine what skills are present or lacking in the pharmacist’s actions.</a:t>
            </a:r>
            <a:r>
              <a:rPr lang="en-US" dirty="0" smtClean="0"/>
              <a:t>  </a:t>
            </a:r>
          </a:p>
          <a:p>
            <a:endParaRPr lang="en-US" dirty="0" smtClean="0"/>
          </a:p>
          <a:p>
            <a:r>
              <a:rPr lang="en-US" dirty="0" smtClean="0"/>
              <a:t>Image source</a:t>
            </a:r>
            <a:r>
              <a:rPr lang="en-US" dirty="0" smtClean="0"/>
              <a:t>: </a:t>
            </a:r>
            <a:r>
              <a:rPr lang="en-US" dirty="0" err="1" smtClean="0"/>
              <a:t>Flickr</a:t>
            </a:r>
            <a:r>
              <a:rPr lang="en-US" dirty="0" smtClean="0"/>
              <a:t>, </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1) The pharmacist</a:t>
            </a:r>
            <a:r>
              <a:rPr lang="en-US" baseline="0" dirty="0" smtClean="0"/>
              <a:t> is demonstrating </a:t>
            </a:r>
            <a:r>
              <a:rPr lang="en-US" dirty="0" smtClean="0"/>
              <a:t>Empathic reasoning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dirty="0" smtClean="0"/>
              <a:t>2) The pharmacist</a:t>
            </a:r>
            <a:r>
              <a:rPr lang="en-US" baseline="0" dirty="0" smtClean="0"/>
              <a:t> is NOT demonstrating Attention.</a:t>
            </a:r>
            <a:endParaRPr lang="en-US"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dirty="0" smtClean="0"/>
              <a:t>3) The pharmacist</a:t>
            </a:r>
            <a:r>
              <a:rPr lang="en-US" baseline="0" dirty="0" smtClean="0"/>
              <a:t> is demonstrating </a:t>
            </a:r>
            <a:r>
              <a:rPr lang="en-US" dirty="0" smtClean="0"/>
              <a:t>bracketing </a:t>
            </a:r>
            <a:r>
              <a:rPr lang="en-US" baseline="0" dirty="0" smtClean="0"/>
              <a:t>and will!</a:t>
            </a:r>
            <a:endParaRPr lang="en-US"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assignment</a:t>
            </a:r>
            <a:r>
              <a:rPr lang="en-US" baseline="0" dirty="0" smtClean="0"/>
              <a:t> is to expand on the concept of cultural competency beyond the focus of this lesson, communication.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Ask students how they knew the communication was poor. What there something you didn’t have a chance to or feel comfortable</a:t>
            </a:r>
            <a:r>
              <a:rPr lang="en-US" baseline="0" dirty="0" smtClean="0"/>
              <a:t> with communicating? Did you misunderstand the healthcare professional or walk away feeling confused? Did the interaction feel impersonal or even uncomfortable?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“For what other healthcare professionals is communication extremely important? Why?”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a:t>
            </a:r>
            <a:r>
              <a:rPr lang="en-US" baseline="0" dirty="0" smtClean="0"/>
              <a:t> what OTHER differences in culture (besides socio-economic background) does this definition include, although not listed explicitly? (Students will often consider culture as ethnic, racial, or geographical difference only. In fact, they should consider other differences, such as sexual orientation (LGBTQ), faith, education level,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“what is empathy? Non-judgmental stance? Empowering?” to ensure they have a clear understanding of all this entails.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which of these is most natural (or easiest) for you in everyday life? Which is most challenging? Ask students why they think the terms “will” and “bracketing” are used to describe those respective skills.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What are the effects of this situation for:</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 Ms. B?	Likely won’t adhere to the medicinal therapy;</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Will likely resist the treatment and advice</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b</a:t>
            </a:r>
            <a:r>
              <a:rPr lang="en-US" sz="1200" b="1" kern="1200" dirty="0" smtClean="0">
                <a:solidFill>
                  <a:schemeClr val="tx1"/>
                </a:solidFill>
                <a:latin typeface="+mn-lt"/>
                <a:ea typeface="+mn-ea"/>
                <a:cs typeface="+mn-cs"/>
              </a:rPr>
              <a:t>) Child?</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Less likely to be cured</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c</a:t>
            </a:r>
            <a:r>
              <a:rPr lang="en-US" sz="1200" b="1" kern="1200" dirty="0" smtClean="0">
                <a:solidFill>
                  <a:schemeClr val="tx1"/>
                </a:solidFill>
                <a:latin typeface="+mn-lt"/>
                <a:ea typeface="+mn-ea"/>
                <a:cs typeface="+mn-cs"/>
              </a:rPr>
              <a:t>) Pharmacist?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Become frustrated that patient is angry</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What are the effects of this situation for:</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a) Mr. Q? Likely won’t adhere to the medicinal therapy; Will likely resist the treatment and advice</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b</a:t>
            </a:r>
            <a:r>
              <a:rPr lang="en-US" sz="1200" b="1" kern="1200" dirty="0" smtClean="0">
                <a:solidFill>
                  <a:schemeClr val="tx1"/>
                </a:solidFill>
                <a:latin typeface="+mn-lt"/>
                <a:ea typeface="+mn-ea"/>
                <a:cs typeface="+mn-cs"/>
              </a:rPr>
              <a:t>) Child? Less likely to be cured</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c</a:t>
            </a:r>
            <a:r>
              <a:rPr lang="en-US" sz="1200" b="1" kern="1200" dirty="0" smtClean="0">
                <a:solidFill>
                  <a:schemeClr val="tx1"/>
                </a:solidFill>
                <a:latin typeface="+mn-lt"/>
                <a:ea typeface="+mn-ea"/>
                <a:cs typeface="+mn-cs"/>
              </a:rPr>
              <a:t>) Pharmacist?	Become frustrated that patient is angry; Fewer patients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youtube.com/watch?v=D3UBuRc9sZ4"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8.6:</a:t>
            </a:r>
            <a:br>
              <a:rPr lang="en-US" dirty="0" smtClean="0"/>
            </a:br>
            <a:r>
              <a:rPr lang="en-US" dirty="0" smtClean="0"/>
              <a:t>Cultural Competency</a:t>
            </a:r>
            <a:endParaRPr lang="en-US" sz="4444" dirty="0"/>
          </a:p>
        </p:txBody>
      </p:sp>
      <p:sp>
        <p:nvSpPr>
          <p:cNvPr id="3" name="Subtitle 2"/>
          <p:cNvSpPr>
            <a:spLocks noGrp="1"/>
          </p:cNvSpPr>
          <p:nvPr>
            <p:ph type="subTitle" idx="1"/>
          </p:nvPr>
        </p:nvSpPr>
        <p:spPr/>
        <p:txBody>
          <a:bodyPr/>
          <a:lstStyle/>
          <a:p>
            <a:r>
              <a:rPr lang="en-US" dirty="0" smtClean="0"/>
              <a:t>Module 8: Pharmacy</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8.6: </a:t>
            </a:r>
            <a:r>
              <a:rPr lang="en-US" sz="2200" dirty="0" smtClean="0">
                <a:latin typeface="+mj-lt"/>
              </a:rPr>
              <a:t> </a:t>
            </a:r>
            <a:r>
              <a:rPr lang="en-US" sz="2400" dirty="0" smtClean="0"/>
              <a:t>Apply effective communication and cultural competency skills to community pharmacy situations.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953000" y="1181100"/>
            <a:ext cx="2857500" cy="2857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indent="-228600"/>
            <a:r>
              <a:rPr lang="en-US" sz="3200" i="1" dirty="0" smtClean="0">
                <a:solidFill>
                  <a:schemeClr val="tx1"/>
                </a:solidFill>
              </a:rPr>
              <a:t>will, attention, bracketing, or empathic response?</a:t>
            </a:r>
            <a:endParaRPr lang="en-US" sz="3200"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lnSpcReduction="10000"/>
          </a:bodyPr>
          <a:lstStyle/>
          <a:p>
            <a:r>
              <a:rPr lang="en-US" dirty="0" smtClean="0"/>
              <a:t>1.  Angelica goes to the pharmacist and explains that she has “terrible back pain that will not go away.” She is frustrated because she has gone to several different pharmacies, and no one will give her medication.  After listening, the pharmacist calmly looks at Angelica and says, “I can understand how you’re frustrated.  I encountered a similar situation when I had terrible stomach pain.”  Which communication or cultural competency skill best describes the step in the process of supportive communication?</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indent="-228600"/>
            <a:r>
              <a:rPr lang="en-US" sz="3200" i="1" dirty="0" smtClean="0">
                <a:solidFill>
                  <a:schemeClr val="tx1"/>
                </a:solidFill>
              </a:rPr>
              <a:t>will, attention, bracketing, or empathic response?</a:t>
            </a:r>
            <a:endParaRPr lang="en-US" sz="3200"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dirty="0" smtClean="0"/>
              <a:t>2.  Oliver just received a prescription eye drop from his doctor.  When he got home, he checked his</a:t>
            </a:r>
            <a:r>
              <a:rPr lang="en-US" dirty="0" smtClean="0"/>
              <a:t> online and </a:t>
            </a:r>
            <a:r>
              <a:rPr lang="en-US" dirty="0" smtClean="0"/>
              <a:t>discovered that the drops the doctor gave him were intended for an ear ache.  If he put them in his eye, he could potentially go blind!  He rushed to the pharmacy to complain, and what frustrated him further was that the pharmacist answered the phone in the middle of talking to him!  Which skill was the pharmacist not practicing</a:t>
            </a:r>
            <a:r>
              <a:rPr lang="en-US"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indent="-228600"/>
            <a:r>
              <a:rPr lang="en-US" sz="3200" i="1" dirty="0" smtClean="0">
                <a:solidFill>
                  <a:schemeClr val="tx1"/>
                </a:solidFill>
              </a:rPr>
              <a:t>will, attention, bracketing, or empathic response?</a:t>
            </a:r>
            <a:endParaRPr lang="en-US" sz="3200"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lnSpcReduction="10000"/>
          </a:bodyPr>
          <a:lstStyle/>
          <a:p>
            <a:r>
              <a:rPr lang="en-US" dirty="0" smtClean="0"/>
              <a:t>3. Vincent </a:t>
            </a:r>
            <a:r>
              <a:rPr lang="en-US" dirty="0" smtClean="0"/>
              <a:t>calls his local pharmacist and tells him that his doctor prescribed him some medicine that is now making him feel very dizzy and nauseous.  The pharmacist has dealt with Vincent before, and knows that Vincent complains of dizziness with every medication and acts sort of “wimpy”.  The pharmacist decides to be professional and push that thought out of his mind, so he can really listen to Vincent.  Maybe this time it’s serious! Which skill best describes the step in the process of listening?</a:t>
            </a:r>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228600" y="1676400"/>
            <a:ext cx="7620000" cy="51006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Breakdown in Communication</a:t>
            </a:r>
            <a:endParaRPr lang="en-US" b="1" dirty="0"/>
          </a:p>
        </p:txBody>
      </p:sp>
      <p:sp>
        <p:nvSpPr>
          <p:cNvPr id="3" name="Content Placeholder 2"/>
          <p:cNvSpPr>
            <a:spLocks noGrp="1"/>
          </p:cNvSpPr>
          <p:nvPr>
            <p:ph sz="quarter" idx="1"/>
          </p:nvPr>
        </p:nvSpPr>
        <p:spPr/>
        <p:txBody>
          <a:bodyPr/>
          <a:lstStyle/>
          <a:p>
            <a:r>
              <a:rPr lang="en-US" dirty="0" smtClean="0"/>
              <a:t>Explain a time when you and a health care provider had poor communication? What were the causes? What were the effects? </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 </a:t>
            </a:r>
            <a:r>
              <a:rPr lang="en-US" dirty="0" smtClean="0"/>
              <a:t>Cultural Competency</a:t>
            </a:r>
            <a:endParaRPr lang="en-US" b="1" dirty="0"/>
          </a:p>
        </p:txBody>
      </p:sp>
      <p:sp>
        <p:nvSpPr>
          <p:cNvPr id="3" name="Content Placeholder 2"/>
          <p:cNvSpPr>
            <a:spLocks noGrp="1"/>
          </p:cNvSpPr>
          <p:nvPr>
            <p:ph sz="quarter" idx="1"/>
          </p:nvPr>
        </p:nvSpPr>
        <p:spPr/>
        <p:txBody>
          <a:bodyPr/>
          <a:lstStyle/>
          <a:p>
            <a:pPr lvl="0"/>
            <a:r>
              <a:rPr lang="en-US" dirty="0" smtClean="0"/>
              <a:t>What does the word “culture” mean to you?</a:t>
            </a:r>
          </a:p>
          <a:p>
            <a:pPr lvl="0"/>
            <a:r>
              <a:rPr lang="en-US" dirty="0" smtClean="0"/>
              <a:t>What does the word “competent” mean to you?</a:t>
            </a:r>
          </a:p>
          <a:p>
            <a:pPr lvl="0"/>
            <a:r>
              <a:rPr lang="en-US" dirty="0" smtClean="0"/>
              <a:t>On a scale of 1-10 (1 being very unimportant and 10 being very important) how important do you think listening &amp; communication skills are in general? Specifically to pharmacists?  Why?</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Cultural Competency?</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CULTURAL COMPETENCY:</a:t>
            </a:r>
          </a:p>
          <a:p>
            <a:r>
              <a:rPr lang="en-US" dirty="0" smtClean="0"/>
              <a:t>—Refers to an ability to interact effectively with people of different </a:t>
            </a:r>
            <a:r>
              <a:rPr lang="en-US" dirty="0" smtClean="0"/>
              <a:t>cultures and socio-economic backgrounds </a:t>
            </a:r>
            <a:endParaRPr lang="en-US" dirty="0" smtClean="0"/>
          </a:p>
          <a:p>
            <a:r>
              <a:rPr lang="en-US" dirty="0" smtClean="0"/>
              <a:t>—Cultural competence comprises four components: </a:t>
            </a:r>
          </a:p>
          <a:p>
            <a:r>
              <a:rPr lang="en-US" dirty="0" smtClean="0"/>
              <a:t>1. Awareness of one's own cultural worldview</a:t>
            </a:r>
          </a:p>
          <a:p>
            <a:r>
              <a:rPr lang="en-US" dirty="0" smtClean="0"/>
              <a:t>2. Attitude towards cultural differences </a:t>
            </a:r>
          </a:p>
          <a:p>
            <a:r>
              <a:rPr lang="en-US" dirty="0" smtClean="0"/>
              <a:t>3. Knowledge of different cultural practices and </a:t>
            </a:r>
            <a:r>
              <a:rPr lang="en-US" dirty="0" smtClean="0"/>
              <a:t>worldview</a:t>
            </a:r>
          </a:p>
          <a:p>
            <a:r>
              <a:rPr lang="en-US" dirty="0" smtClean="0"/>
              <a:t>4. Cross-cultural skills. Developing cultural competence results in an ability to understand, communicate with, and effectively interact with people across cultures.</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Supportive Communication?</a:t>
            </a:r>
            <a:endParaRPr lang="en-US" b="1" dirty="0"/>
          </a:p>
        </p:txBody>
      </p:sp>
      <p:sp>
        <p:nvSpPr>
          <p:cNvPr id="3" name="Content Placeholder 2"/>
          <p:cNvSpPr>
            <a:spLocks noGrp="1"/>
          </p:cNvSpPr>
          <p:nvPr>
            <p:ph sz="quarter" idx="1"/>
          </p:nvPr>
        </p:nvSpPr>
        <p:spPr/>
        <p:txBody>
          <a:bodyPr>
            <a:normAutofit/>
          </a:bodyPr>
          <a:lstStyle/>
          <a:p>
            <a:r>
              <a:rPr lang="en-US" dirty="0" smtClean="0"/>
              <a:t>SUPPORTIVE </a:t>
            </a:r>
            <a:r>
              <a:rPr lang="en-US" dirty="0" smtClean="0"/>
              <a:t>COMMUNICATION:</a:t>
            </a:r>
          </a:p>
          <a:p>
            <a:r>
              <a:rPr lang="en-US" dirty="0" smtClean="0"/>
              <a:t>—An effective way of communicating with individuals, especially used in times of crisis (ex. Patient who has just found out they have cancer, etc.)</a:t>
            </a:r>
          </a:p>
          <a:p>
            <a:r>
              <a:rPr lang="en-US" dirty="0" smtClean="0"/>
              <a:t>—Includes using: Empathy, Respect, Positive regard, Non-judgmental stance, Empowering, Practical, Confidentiality, Ethical conduct.</a:t>
            </a:r>
          </a:p>
          <a:p>
            <a:r>
              <a:rPr lang="en-US" dirty="0" smtClean="0"/>
              <a:t>—Includes verbal and non-verbal communication</a:t>
            </a:r>
            <a:endParaRPr lang="en-US"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it look like?</a:t>
            </a:r>
            <a:endParaRPr lang="en-US" b="1" dirty="0"/>
          </a:p>
        </p:txBody>
      </p:sp>
      <p:sp>
        <p:nvSpPr>
          <p:cNvPr id="3" name="Content Placeholder 2"/>
          <p:cNvSpPr>
            <a:spLocks noGrp="1"/>
          </p:cNvSpPr>
          <p:nvPr>
            <p:ph sz="quarter" idx="1"/>
          </p:nvPr>
        </p:nvSpPr>
        <p:spPr/>
        <p:txBody>
          <a:bodyPr>
            <a:normAutofit fontScale="92500"/>
          </a:bodyPr>
          <a:lstStyle/>
          <a:p>
            <a:r>
              <a:rPr lang="en-US" dirty="0" smtClean="0"/>
              <a:t>Listening + Supportive Communication: What does it look like? </a:t>
            </a:r>
          </a:p>
          <a:p>
            <a:r>
              <a:rPr lang="en-US" dirty="0" smtClean="0"/>
              <a:t>—</a:t>
            </a:r>
            <a:r>
              <a:rPr lang="en-US" b="1" dirty="0" smtClean="0"/>
              <a:t>Will </a:t>
            </a:r>
            <a:r>
              <a:rPr lang="en-US" dirty="0" smtClean="0"/>
              <a:t>- Making the choice to listen actively</a:t>
            </a:r>
          </a:p>
          <a:p>
            <a:r>
              <a:rPr lang="en-US" dirty="0" smtClean="0"/>
              <a:t>—</a:t>
            </a:r>
            <a:r>
              <a:rPr lang="en-US" b="1" dirty="0" smtClean="0"/>
              <a:t>Attention</a:t>
            </a:r>
            <a:r>
              <a:rPr lang="en-US" dirty="0" smtClean="0"/>
              <a:t> – Focusing on the patient</a:t>
            </a:r>
          </a:p>
          <a:p>
            <a:r>
              <a:rPr lang="en-US" dirty="0" smtClean="0"/>
              <a:t>—</a:t>
            </a:r>
            <a:r>
              <a:rPr lang="en-US" b="1" dirty="0" smtClean="0"/>
              <a:t>Bracketing</a:t>
            </a:r>
            <a:r>
              <a:rPr lang="en-US" dirty="0" smtClean="0"/>
              <a:t> – Not being judgmental (where we think about cultural competency); rephrasing the patient’s concern</a:t>
            </a:r>
          </a:p>
          <a:p>
            <a:r>
              <a:rPr lang="en-US" dirty="0" smtClean="0"/>
              <a:t>—</a:t>
            </a:r>
            <a:r>
              <a:rPr lang="en-US" b="1" dirty="0" smtClean="0"/>
              <a:t>Empathic Responding</a:t>
            </a:r>
            <a:r>
              <a:rPr lang="en-US" dirty="0" smtClean="0"/>
              <a:t> – Experiencing how someone else feels &amp; letting them know you understand </a:t>
            </a:r>
          </a:p>
          <a:p>
            <a:pPr>
              <a:buNone/>
            </a:pP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Cultural Competency </a:t>
            </a:r>
            <a:r>
              <a:rPr lang="en-US" b="1" dirty="0" smtClean="0"/>
              <a:t>Scenarios</a:t>
            </a:r>
            <a:r>
              <a:rPr lang="en-US" b="1" dirty="0" smtClean="0"/>
              <a:t>:</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92500"/>
          </a:bodyPr>
          <a:lstStyle/>
          <a:p>
            <a:r>
              <a:rPr lang="en-US" b="1" dirty="0" smtClean="0"/>
              <a:t>1. </a:t>
            </a:r>
            <a:r>
              <a:rPr lang="en-US" dirty="0" smtClean="0"/>
              <a:t>Ms. B is an African American mother of a child with special health care needs.  Frequently, when she walks up to the front desk, she is automatically asked for her Medicaid card.  Her family is not eligible for any Medicaid waivers and has private insurance through her husband’s employer.  She does not appreciate that the front desk automatically assumes that because she is African American, she is poor.</a:t>
            </a:r>
          </a:p>
          <a:p>
            <a:r>
              <a:rPr lang="en-US" dirty="0" smtClean="0"/>
              <a:t>What are the effects of this situation for:</a:t>
            </a:r>
            <a:endParaRPr lang="en-US" dirty="0" smtClean="0"/>
          </a:p>
          <a:p>
            <a:pPr>
              <a:buNone/>
            </a:pPr>
            <a:r>
              <a:rPr lang="en-US" dirty="0" smtClean="0"/>
              <a:t>              a</a:t>
            </a:r>
            <a:r>
              <a:rPr lang="en-US" dirty="0" smtClean="0"/>
              <a:t>) Ms. B</a:t>
            </a:r>
            <a:r>
              <a:rPr lang="en-US" dirty="0" smtClean="0"/>
              <a:t>?    </a:t>
            </a:r>
            <a:r>
              <a:rPr lang="en-US" dirty="0" err="1" smtClean="0"/>
              <a:t>b</a:t>
            </a:r>
            <a:r>
              <a:rPr lang="en-US" dirty="0" smtClean="0"/>
              <a:t>) Her child?</a:t>
            </a:r>
            <a:r>
              <a:rPr lang="en-US" dirty="0" smtClean="0"/>
              <a:t>	</a:t>
            </a:r>
            <a:r>
              <a:rPr lang="en-US" dirty="0" err="1" smtClean="0"/>
              <a:t>c</a:t>
            </a:r>
            <a:r>
              <a:rPr lang="en-US" dirty="0" smtClean="0"/>
              <a:t>) The pharmacist?</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Cultural Competency </a:t>
            </a:r>
            <a:r>
              <a:rPr lang="en-US" b="1" dirty="0" smtClean="0"/>
              <a:t>Scenarios</a:t>
            </a:r>
            <a:r>
              <a:rPr lang="en-US" b="1" dirty="0" smtClean="0"/>
              <a:t>:</a:t>
            </a:r>
            <a:endParaRPr lang="en-US" b="1" dirty="0"/>
          </a:p>
        </p:txBody>
      </p:sp>
      <p:pic>
        <p:nvPicPr>
          <p:cNvPr id="5" name="Picture 4"/>
          <p:cNvPicPr>
            <a:picLocks noChangeAspect="1"/>
          </p:cNvPicPr>
          <p:nvPr/>
        </p:nvPicPr>
        <p:blipFill>
          <a:blip r:embed="rId3"/>
          <a:stretch>
            <a:fillRect/>
          </a:stretch>
        </p:blipFill>
        <p:spPr>
          <a:xfrm>
            <a:off x="8317651" y="6000468"/>
            <a:ext cx="679491" cy="7051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92500" lnSpcReduction="20000"/>
          </a:bodyPr>
          <a:lstStyle/>
          <a:p>
            <a:r>
              <a:rPr lang="en-US" sz="3200" dirty="0" smtClean="0"/>
              <a:t>Mr. Q speaks very little English.  He finds it very difficult to make appointments and get prescriptions renewed at his child’s doctor’s office and pharmacy.  He chose his child’s pharmacy because one of the pharmacists speaks Spanish.  There is another person in the office who speaks Spanish, but she is often busy interpreting for someone else.  Thus, Mr. Q feels very hesitant about calling or going to the pharmacy.</a:t>
            </a:r>
          </a:p>
          <a:p>
            <a:r>
              <a:rPr lang="en-US" sz="3200" dirty="0" smtClean="0"/>
              <a:t>What are the effects of this situation for: </a:t>
            </a:r>
            <a:r>
              <a:rPr lang="en-US" sz="3200" dirty="0" smtClean="0"/>
              <a:t> </a:t>
            </a:r>
          </a:p>
          <a:p>
            <a:pPr>
              <a:buNone/>
            </a:pPr>
            <a:r>
              <a:rPr lang="en-US" sz="3200" dirty="0" smtClean="0"/>
              <a:t>        a</a:t>
            </a:r>
            <a:r>
              <a:rPr lang="en-US" sz="3200" dirty="0" smtClean="0"/>
              <a:t>) Mr. Q?	</a:t>
            </a:r>
            <a:r>
              <a:rPr lang="en-US" sz="3200" dirty="0" err="1" smtClean="0"/>
              <a:t>b</a:t>
            </a:r>
            <a:r>
              <a:rPr lang="en-US" sz="3200" dirty="0" smtClean="0"/>
              <a:t>) His child?</a:t>
            </a:r>
            <a:r>
              <a:rPr lang="en-US" sz="3200" dirty="0" smtClean="0"/>
              <a:t>	  </a:t>
            </a:r>
            <a:r>
              <a:rPr lang="en-US" sz="3200" dirty="0" err="1" smtClean="0"/>
              <a:t>c</a:t>
            </a:r>
            <a:r>
              <a:rPr lang="en-US" sz="3200" dirty="0" smtClean="0"/>
              <a:t>) The pharmacist?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Watching Communication in Action </a:t>
            </a:r>
            <a:endParaRPr lang="en-US" dirty="0" smtClean="0"/>
          </a:p>
        </p:txBody>
      </p:sp>
      <p:pic>
        <p:nvPicPr>
          <p:cNvPr id="5" name="Picture 4"/>
          <p:cNvPicPr>
            <a:picLocks noChangeAspect="1"/>
          </p:cNvPicPr>
          <p:nvPr/>
        </p:nvPicPr>
        <p:blipFill>
          <a:blip r:embed="rId3"/>
          <a:stretch>
            <a:fillRect/>
          </a:stretch>
        </p:blipFill>
        <p:spPr>
          <a:xfrm>
            <a:off x="8317651" y="6000468"/>
            <a:ext cx="679491" cy="705132"/>
          </a:xfrm>
          <a:prstGeom prst="rect">
            <a:avLst/>
          </a:prstGeom>
        </p:spPr>
      </p:pic>
      <p:sp>
        <p:nvSpPr>
          <p:cNvPr id="7" name="Content Placeholder 2"/>
          <p:cNvSpPr>
            <a:spLocks noGrp="1"/>
          </p:cNvSpPr>
          <p:nvPr>
            <p:ph sz="quarter" idx="1"/>
          </p:nvPr>
        </p:nvSpPr>
        <p:spPr>
          <a:xfrm>
            <a:off x="612648" y="1600200"/>
            <a:ext cx="8153400" cy="4495800"/>
          </a:xfrm>
        </p:spPr>
        <p:txBody>
          <a:bodyPr>
            <a:normAutofit/>
          </a:bodyPr>
          <a:lstStyle/>
          <a:p>
            <a:r>
              <a:rPr lang="en-US" sz="2800" dirty="0" smtClean="0">
                <a:hlinkClick r:id="rId4"/>
              </a:rPr>
              <a:t>http</a:t>
            </a:r>
            <a:r>
              <a:rPr lang="en-US" sz="2800" dirty="0" smtClean="0">
                <a:hlinkClick r:id="rId4"/>
              </a:rPr>
              <a:t>://www.youtube.com/watch?v=D3UBuRc9sZ4</a:t>
            </a:r>
            <a:endParaRPr lang="en-US" sz="2800" dirty="0" smtClean="0"/>
          </a:p>
          <a:p>
            <a:r>
              <a:rPr lang="en-US" sz="2800" dirty="0" smtClean="0"/>
              <a:t>As you watch, try to identify which of the 4 parts of communication are being used and which of the 4 are being left out.  (Will, Attention, Bracketing, Empathic Responding</a:t>
            </a:r>
            <a:r>
              <a:rPr lang="en-US" sz="2800" dirty="0" smtClean="0"/>
              <a:t>)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4574</TotalTime>
  <Words>1387</Words>
  <Application>Microsoft Macintosh PowerPoint</Application>
  <PresentationFormat>On-screen Show (4:3)</PresentationFormat>
  <Paragraphs>79</Paragraphs>
  <Slides>13</Slides>
  <Notes>13</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Median</vt:lpstr>
      <vt:lpstr>Lesson 8.6: Cultural Competency</vt:lpstr>
      <vt:lpstr>Do Now: Breakdown in Communication</vt:lpstr>
      <vt:lpstr>Discuss: Cultural Competency</vt:lpstr>
      <vt:lpstr>What is Cultural Competency?</vt:lpstr>
      <vt:lpstr>What is Supportive Communication?</vt:lpstr>
      <vt:lpstr>What does it look like?</vt:lpstr>
      <vt:lpstr>Cultural Competency Scenarios:</vt:lpstr>
      <vt:lpstr>Cultural Competency Scenarios:</vt:lpstr>
      <vt:lpstr>Watching Communication in Action </vt:lpstr>
      <vt:lpstr>will, attention, bracketing, or empathic response?</vt:lpstr>
      <vt:lpstr>will, attention, bracketing, or empathic response?</vt:lpstr>
      <vt:lpstr>will, attention, bracketing, or empathic response?</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94</cp:revision>
  <dcterms:created xsi:type="dcterms:W3CDTF">2014-03-07T03:59:15Z</dcterms:created>
  <dcterms:modified xsi:type="dcterms:W3CDTF">2014-03-08T02:28:31Z</dcterms:modified>
</cp:coreProperties>
</file>