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9"/>
  </p:notesMasterIdLst>
  <p:sldIdLst>
    <p:sldId id="256" r:id="rId2"/>
    <p:sldId id="257" r:id="rId3"/>
    <p:sldId id="259" r:id="rId4"/>
    <p:sldId id="270" r:id="rId5"/>
    <p:sldId id="271" r:id="rId6"/>
    <p:sldId id="26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3165-D33B-324B-B2D5-58110A9F63B3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7844-E64D-F740-948F-BB0BB5835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Overview</a:t>
            </a:r>
            <a:r>
              <a:rPr lang="en-US" dirty="0" smtClean="0"/>
              <a:t>: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lesson will challenge students to explore a crisis in our country--prescription painkiller abuse. It is a relevant topic to high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they prepare to head to college or post-secondary life. Students will begin by reading the first part of a recent news article. Then they’ll dig into some background research. This will set them up to begin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the Drug Free World website where they’ll digest a great deal of information on the topic written in an engaging way. 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Image source</a:t>
            </a:r>
            <a:r>
              <a:rPr lang="en-US" dirty="0" smtClean="0"/>
              <a:t>: Stephen Cummings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Flickr</a:t>
            </a:r>
            <a:r>
              <a:rPr lang="en-US" baseline="0" dirty="0" smtClean="0"/>
              <a:t> (http://www.flickr.com/photos/spcummings/3156907205/)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Ask</a:t>
            </a:r>
            <a:r>
              <a:rPr lang="en-US" baseline="0" dirty="0" smtClean="0"/>
              <a:t> students if they have heard about the painkiller abuse epidemic? Some students may have personal experiences or know a family member or friend who is addicted, so set the tone for sensitivity and respect.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reading, probe students to find out what they already know and</a:t>
            </a:r>
            <a:r>
              <a:rPr lang="en-US" baseline="0" dirty="0" smtClean="0"/>
              <a:t> what questions they have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website </a:t>
            </a:r>
            <a:r>
              <a:rPr lang="en-US" baseline="0" dirty="0" err="1" smtClean="0"/>
              <a:t>www.drugfreeworld.org</a:t>
            </a:r>
            <a:r>
              <a:rPr lang="en-US" baseline="0" dirty="0" smtClean="0"/>
              <a:t> has great resources for all types of prescription drug abuse topics. Consider assigning other mini-research projects for homework, if time permits. Students may be very naturally interested in this information, so this would also be a great optional or extra credit challenge.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of the homework assignment is to make students aware of the extent</a:t>
            </a:r>
            <a:r>
              <a:rPr lang="en-US" baseline="0" dirty="0" smtClean="0"/>
              <a:t> of the problem of painkiller abuse, while helping them practice recognizing the risk factors, effects/consequences of the problem in the article they find. Encourage students to star their search for a news article on Google, if they add the word “News” or click the Google News tab, they will be directed to recent articles that are from news outlets.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8ED403-8E6D-470F-9368-65BF869872DD}" type="datetime1">
              <a:rPr smtClean="0"/>
              <a:pPr/>
              <a:t>10/25/2007</a:t>
            </a:fld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7CC652-A623-41D2-B0ED-8F1D217186B4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956B-C6A6-4998-B6F9-4158C8926225}" type="datetime1">
              <a:rPr smtClean="0"/>
              <a:pPr/>
              <a:t>10/25/2007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A6A671-5254-49D4-B317-082B93EA859A}" type="datetime1">
              <a:rPr smtClean="0"/>
              <a:pPr/>
              <a:t>10/25/2007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D73B-607F-4953-87E4-4C3BC6D541E5}" type="datetime1">
              <a:rPr smtClean="0"/>
              <a:pPr/>
              <a:t>10/25/2007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26B2-0DCD-4FC8-BB6D-71A89413C313}" type="datetime1">
              <a:rPr smtClean="0"/>
              <a:pPr/>
              <a:t>10/25/2007</a:t>
            </a:fld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CB81ED-A29D-4740-A68B-F596A2FF137E}" type="datetime1">
              <a:rPr smtClean="0"/>
              <a:pPr/>
              <a:t>10/25/2007</a:t>
            </a:fld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CE825CE-32D5-4C4C-A5D0-8BCDD70F5880}" type="datetime1">
              <a:rPr smtClean="0"/>
              <a:pPr/>
              <a:t>10/25/2007</a:t>
            </a:fld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3FE-52E1-433F-A1A1-742295C2EFEB}" type="datetime1">
              <a:rPr smtClean="0"/>
              <a:pPr/>
              <a:t>10/25/2007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9193-A413-4918-A15C-32FE3683F878}" type="datetime1">
              <a:rPr smtClean="0"/>
              <a:pPr/>
              <a:t>10/25/2007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771B-174A-41D3-8078-EEED53AE7A49}" type="datetime1">
              <a:rPr smtClean="0"/>
              <a:pPr/>
              <a:t>10/25/2007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98379E-7B25-4BA9-AA4E-73FE673939C3}" type="datetime1">
              <a:rPr smtClean="0"/>
              <a:pPr/>
              <a:t>10/25/2007</a:t>
            </a:fld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F78B67-B4C5-45C3-BA2A-CBC3E34415B2}" type="datetime1">
              <a:rPr smtClean="0"/>
              <a:pPr/>
              <a:t>10/25/2007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news/free-pills-from-friends-driving-painkiller-abuse-study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omeandrecreationalsafety/rxbrief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freeworld.org/drugfacts/painkillers.html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freeworld.org/drugfacts/painkillers.html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8.4:</a:t>
            </a:r>
            <a:br>
              <a:rPr lang="en-US" dirty="0" smtClean="0"/>
            </a:br>
            <a:r>
              <a:rPr lang="en-US" dirty="0" smtClean="0"/>
              <a:t>Prescription </a:t>
            </a:r>
            <a:r>
              <a:rPr lang="en-US" dirty="0" err="1" smtClean="0"/>
              <a:t>PaiNkiller</a:t>
            </a:r>
            <a:r>
              <a:rPr lang="en-US" dirty="0" smtClean="0"/>
              <a:t> Abuse</a:t>
            </a:r>
            <a:endParaRPr lang="en-US" sz="4444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8: Pharmacy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3505200" cy="1200328"/>
          </a:xfrm>
          <a:prstGeom prst="rect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Obj. 8.4:  Identify causes and effects of the painkiller abuse problem.</a:t>
            </a:r>
            <a:endParaRPr lang="en-US" sz="2200" dirty="0"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329184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 </a:t>
            </a:r>
            <a:r>
              <a:rPr lang="en-US" b="1" dirty="0" smtClean="0"/>
              <a:t>Now: </a:t>
            </a:r>
            <a:r>
              <a:rPr lang="en-US" dirty="0" smtClean="0"/>
              <a:t>Free pills from friends driving painkiller abuse</a:t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545" i="1" dirty="0" smtClean="0"/>
              <a:t>March </a:t>
            </a:r>
            <a:r>
              <a:rPr lang="en-US" sz="2545" i="1" dirty="0" smtClean="0"/>
              <a:t>4, 2014 (CBS NEWS)</a:t>
            </a:r>
            <a:endParaRPr lang="en-US" sz="2909" dirty="0" smtClean="0"/>
          </a:p>
          <a:p>
            <a:pPr>
              <a:buNone/>
            </a:pPr>
            <a:r>
              <a:rPr lang="en-US" sz="3200" b="1" dirty="0" smtClean="0"/>
              <a:t>CHICAGO -- </a:t>
            </a:r>
            <a:r>
              <a:rPr lang="en-US" sz="3200" dirty="0" smtClean="0"/>
              <a:t>Most people who abuse addictive prescription painkillers get them for free from friends or relatives, while drug dealers are a relatively uncommon source for those at highest risk for deadly overdoses, a government study found.</a:t>
            </a:r>
            <a:endParaRPr lang="en-US" sz="3600" dirty="0" smtClean="0"/>
          </a:p>
          <a:p>
            <a:pPr>
              <a:buNone/>
            </a:pPr>
            <a:r>
              <a:rPr lang="en-US" sz="3200" dirty="0" smtClean="0"/>
              <a:t>People who abuse the most frequently often doctor-shop; more than 1 in 4 who used these drugs almost daily said they had been prescribed by one or more physicians. Almost as many said they got them for free from friends or relatives; only 15 percent of the most frequent abusers said they bought the drugs from dealers or other strangers. </a:t>
            </a:r>
            <a:endParaRPr lang="en-US" sz="3600" dirty="0" smtClean="0"/>
          </a:p>
          <a:p>
            <a:pPr>
              <a:buNone/>
            </a:pPr>
            <a:r>
              <a:rPr lang="en-US" sz="2240" b="1" dirty="0" smtClean="0"/>
              <a:t>Source</a:t>
            </a:r>
            <a:r>
              <a:rPr lang="en-US" sz="2240" b="1" dirty="0" smtClean="0"/>
              <a:t>: </a:t>
            </a:r>
            <a:r>
              <a:rPr lang="en-US" sz="2240" dirty="0" smtClean="0">
                <a:hlinkClick r:id="rId3"/>
              </a:rPr>
              <a:t>http://www.cbsnews.com/news/free-pills-from-friends-driving-painkiller-abuse-study</a:t>
            </a:r>
            <a:r>
              <a:rPr lang="en-US" sz="2240" dirty="0" smtClean="0">
                <a:hlinkClick r:id="rId3"/>
              </a:rPr>
              <a:t>/</a:t>
            </a:r>
            <a:r>
              <a:rPr lang="en-US" sz="3200" dirty="0" smtClean="0"/>
              <a:t> </a:t>
            </a:r>
            <a:endParaRPr lang="en-US" sz="3600" dirty="0" smtClean="0"/>
          </a:p>
          <a:p>
            <a:r>
              <a:rPr lang="en-US" sz="3360" dirty="0" smtClean="0"/>
              <a:t>What do you think are some possible consequences of painkiller abuse?</a:t>
            </a:r>
          </a:p>
          <a:p>
            <a:r>
              <a:rPr lang="en-US" sz="3360" dirty="0" smtClean="0"/>
              <a:t>What do you think the term “doctor-shop” refers to?</a:t>
            </a:r>
            <a:r>
              <a:rPr lang="en-US" sz="3360" dirty="0" smtClean="0"/>
              <a:t> </a:t>
            </a:r>
            <a:endParaRPr lang="en-US" sz="3360" dirty="0" smtClean="0"/>
          </a:p>
          <a:p>
            <a:r>
              <a:rPr lang="en-US" sz="3360" dirty="0" smtClean="0"/>
              <a:t>What </a:t>
            </a:r>
            <a:r>
              <a:rPr lang="en-US" sz="3360" dirty="0" smtClean="0"/>
              <a:t>factors might increase a teenager’s likelihood to obtain prescription painkillers from a friend or relative?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363" y="5670133"/>
            <a:ext cx="993648" cy="9351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Prescription Painkiller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What is the role of prescription painkillers?</a:t>
            </a:r>
          </a:p>
          <a:p>
            <a:r>
              <a:rPr lang="en-US" b="1" dirty="0" smtClean="0"/>
              <a:t>How do </a:t>
            </a:r>
            <a:r>
              <a:rPr lang="en-US" b="1" dirty="0" smtClean="0"/>
              <a:t>prescription </a:t>
            </a:r>
            <a:r>
              <a:rPr lang="en-US" b="1" dirty="0" smtClean="0"/>
              <a:t>painkiller deaths occur?</a:t>
            </a:r>
          </a:p>
          <a:p>
            <a:r>
              <a:rPr lang="en-US" b="1" dirty="0" smtClean="0"/>
              <a:t>Who is most at risk?</a:t>
            </a:r>
            <a:r>
              <a:rPr lang="en-US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Source: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3"/>
              </a:rPr>
              <a:t>http://www.cdc.gov/homeandrecreationalsafety/rxbrief/</a:t>
            </a:r>
            <a:r>
              <a:rPr lang="en-US" sz="2000" dirty="0" smtClean="0"/>
              <a:t>)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117" y="5854565"/>
            <a:ext cx="1301507" cy="8412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Truth About Painkillers </a:t>
            </a:r>
            <a:r>
              <a:rPr lang="en-US" sz="3556" i="1" dirty="0" smtClean="0"/>
              <a:t>(DrugFreeWorld)</a:t>
            </a: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86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Navigate </a:t>
            </a:r>
            <a:r>
              <a:rPr lang="en-US" dirty="0" smtClean="0"/>
              <a:t>to: </a:t>
            </a:r>
            <a:r>
              <a:rPr lang="en-US" dirty="0" smtClean="0">
                <a:hlinkClick r:id="rId3"/>
              </a:rPr>
              <a:t>http://www.drugfreeworld.org/drugfacts/</a:t>
            </a:r>
            <a:r>
              <a:rPr lang="en-US" dirty="0" smtClean="0">
                <a:hlinkClick r:id="rId3"/>
              </a:rPr>
              <a:t>painkillers.html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PRESCRIPTION PAINKILLER ABUSE</a:t>
            </a:r>
          </a:p>
          <a:p>
            <a:pPr lvl="1"/>
            <a:r>
              <a:rPr lang="en-US" dirty="0" smtClean="0"/>
              <a:t>1. Why do so many young people choose to get high from prescription painkillers</a:t>
            </a:r>
            <a:r>
              <a:rPr lang="en-US" dirty="0" smtClean="0"/>
              <a:t>? </a:t>
            </a:r>
            <a:endParaRPr lang="en-US" dirty="0" smtClean="0"/>
          </a:p>
          <a:p>
            <a:r>
              <a:rPr lang="en-US" dirty="0" smtClean="0"/>
              <a:t>WHAT ARE PAINKILLERS</a:t>
            </a:r>
          </a:p>
          <a:p>
            <a:pPr lvl="1"/>
            <a:r>
              <a:rPr lang="en-US" dirty="0" smtClean="0"/>
              <a:t>2. What are </a:t>
            </a:r>
            <a:r>
              <a:rPr lang="en-US" dirty="0" err="1" smtClean="0"/>
              <a:t>opioids</a:t>
            </a:r>
            <a:r>
              <a:rPr lang="en-US" dirty="0" smtClean="0"/>
              <a:t> and why are they so addictive</a:t>
            </a:r>
            <a:r>
              <a:rPr lang="en-US" dirty="0" smtClean="0"/>
              <a:t>? </a:t>
            </a:r>
            <a:endParaRPr lang="en-US" dirty="0" smtClean="0"/>
          </a:p>
          <a:p>
            <a:r>
              <a:rPr lang="en-US" dirty="0" smtClean="0"/>
              <a:t>UNDERSTANDING WHY PAINKILLERS BECOME SO ADDICTIVE</a:t>
            </a:r>
          </a:p>
          <a:p>
            <a:pPr lvl="1"/>
            <a:r>
              <a:rPr lang="en-US" dirty="0" smtClean="0"/>
              <a:t>3.</a:t>
            </a:r>
            <a:r>
              <a:rPr lang="en-US" dirty="0" smtClean="0"/>
              <a:t> What </a:t>
            </a:r>
            <a:r>
              <a:rPr lang="en-US" dirty="0" smtClean="0"/>
              <a:t>is one of the most serious risks of </a:t>
            </a:r>
            <a:r>
              <a:rPr lang="en-US" dirty="0" err="1" smtClean="0"/>
              <a:t>opioids</a:t>
            </a:r>
            <a:r>
              <a:rPr lang="en-US" dirty="0" smtClean="0"/>
              <a:t>? </a:t>
            </a:r>
            <a:endParaRPr lang="en-US" dirty="0" smtClean="0"/>
          </a:p>
          <a:p>
            <a:r>
              <a:rPr lang="en-US" dirty="0" smtClean="0"/>
              <a:t>OXYCONTIN THE “HILLBILLY HEROIN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4. Why is </a:t>
            </a:r>
            <a:r>
              <a:rPr lang="en-US" dirty="0" err="1" smtClean="0"/>
              <a:t>OxyContin</a:t>
            </a:r>
            <a:r>
              <a:rPr lang="en-US" dirty="0" smtClean="0"/>
              <a:t> considered the drug of greatest concern to law enforcement agencies in some areas? 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012" y="5562600"/>
            <a:ext cx="628035" cy="966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Truth About Painkillers </a:t>
            </a:r>
            <a:r>
              <a:rPr lang="en-US" sz="3556" i="1" dirty="0" smtClean="0"/>
              <a:t>(DrugFreeWorld)</a:t>
            </a: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Navigate </a:t>
            </a:r>
            <a:r>
              <a:rPr lang="en-US" dirty="0" smtClean="0"/>
              <a:t>to: </a:t>
            </a:r>
            <a:r>
              <a:rPr lang="en-US" dirty="0" smtClean="0">
                <a:hlinkClick r:id="rId3"/>
              </a:rPr>
              <a:t>http://www.drugfreeworld.org/drugfacts/</a:t>
            </a:r>
            <a:r>
              <a:rPr lang="en-US" dirty="0" smtClean="0">
                <a:hlinkClick r:id="rId3"/>
              </a:rPr>
              <a:t>painkillers.html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 </a:t>
            </a:r>
            <a:endParaRPr lang="en-US" dirty="0" smtClean="0"/>
          </a:p>
          <a:p>
            <a:r>
              <a:rPr lang="en-US" dirty="0" smtClean="0"/>
              <a:t>MENTAL AND PSYCHOLOGICAL EFFECTS OF PAINKILLERS</a:t>
            </a:r>
          </a:p>
          <a:p>
            <a:pPr lvl="1"/>
            <a:r>
              <a:rPr lang="en-US" dirty="0" smtClean="0"/>
              <a:t>5. List them mental and psychological effects of painkiller in order from least to most severe (in your opinion)</a:t>
            </a:r>
            <a:r>
              <a:rPr lang="en-US" dirty="0" smtClean="0"/>
              <a:t>. </a:t>
            </a:r>
            <a:endParaRPr lang="en-US" dirty="0" smtClean="0"/>
          </a:p>
          <a:p>
            <a:r>
              <a:rPr lang="en-US" dirty="0" smtClean="0"/>
              <a:t>PAINKILLERS: A SHORT HISTORY</a:t>
            </a:r>
          </a:p>
          <a:p>
            <a:pPr lvl="1"/>
            <a:r>
              <a:rPr lang="en-US" dirty="0" smtClean="0"/>
              <a:t>6. In what years did </a:t>
            </a:r>
            <a:r>
              <a:rPr lang="en-US" dirty="0" err="1" smtClean="0"/>
              <a:t>Vicodin</a:t>
            </a:r>
            <a:r>
              <a:rPr lang="en-US" dirty="0" smtClean="0"/>
              <a:t>, </a:t>
            </a:r>
            <a:r>
              <a:rPr lang="en-US" dirty="0" err="1" smtClean="0"/>
              <a:t>OxyContin</a:t>
            </a:r>
            <a:r>
              <a:rPr lang="en-US" dirty="0" smtClean="0"/>
              <a:t>, and </a:t>
            </a:r>
            <a:r>
              <a:rPr lang="en-US" dirty="0" err="1" smtClean="0"/>
              <a:t>Percocet</a:t>
            </a:r>
            <a:r>
              <a:rPr lang="en-US" dirty="0" smtClean="0"/>
              <a:t> come onto the market with FDA approval</a:t>
            </a:r>
            <a:r>
              <a:rPr lang="en-US" dirty="0" smtClean="0"/>
              <a:t>? </a:t>
            </a:r>
            <a:endParaRPr lang="en-US" dirty="0" smtClean="0"/>
          </a:p>
          <a:p>
            <a:r>
              <a:rPr lang="en-US" dirty="0" smtClean="0"/>
              <a:t>WARNING SIGNS OF PRESCRIPTION PAINKILLER DEPENDENCY</a:t>
            </a:r>
          </a:p>
          <a:p>
            <a:pPr lvl="1"/>
            <a:r>
              <a:rPr lang="en-US" dirty="0" smtClean="0"/>
              <a:t>7. List 3 signs of dependency on prescription painkillers.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012" y="5562600"/>
            <a:ext cx="628035" cy="9662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Summarize: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48" y="5748089"/>
            <a:ext cx="844295" cy="89935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Describe the prescription painkiller abuse epidemic to someone who has never heard of this problem. In your description, include some causes or risk factors and effects or consequences.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Homework</a:t>
            </a:r>
            <a:r>
              <a:rPr lang="en-US" b="1" dirty="0" smtClean="0"/>
              <a:t>: </a:t>
            </a:r>
            <a:r>
              <a:rPr lang="en-US" sz="4000" dirty="0" smtClean="0"/>
              <a:t>Painkiller Abuse in the </a:t>
            </a:r>
            <a:r>
              <a:rPr lang="en-US" sz="4000" dirty="0" smtClean="0"/>
              <a:t>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144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 </a:t>
            </a:r>
            <a:r>
              <a:rPr lang="en-US" dirty="0" smtClean="0"/>
              <a:t>a news article from the last five years describing a case or issue related to prescription painkiller abuse. Summarize the article in the table below:</a:t>
            </a:r>
          </a:p>
          <a:p>
            <a:pPr lvl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905563"/>
            <a:ext cx="765048" cy="780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124200"/>
            <a:ext cx="5486400" cy="37994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3315</TotalTime>
  <Words>840</Words>
  <Application>Microsoft Macintosh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Lesson 8.4: Prescription PaiNkiller Abuse</vt:lpstr>
      <vt:lpstr>Do Now: Free pills from friends driving painkiller abuse </vt:lpstr>
      <vt:lpstr>Prescription Painkiller Background</vt:lpstr>
      <vt:lpstr>The Truth About Painkillers (DrugFreeWorld)</vt:lpstr>
      <vt:lpstr>The Truth About Painkillers (DrugFreeWorld)</vt:lpstr>
      <vt:lpstr>Summarize:</vt:lpstr>
      <vt:lpstr>Homework: Painkiller Abuse in the News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What is Health?</dc:title>
  <dc:creator>Kate</dc:creator>
  <cp:lastModifiedBy>Kate</cp:lastModifiedBy>
  <cp:revision>77</cp:revision>
  <dcterms:created xsi:type="dcterms:W3CDTF">2014-03-06T01:10:47Z</dcterms:created>
  <dcterms:modified xsi:type="dcterms:W3CDTF">2014-03-06T02:40:40Z</dcterms:modified>
</cp:coreProperties>
</file>