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0"/>
  </p:notesMasterIdLst>
  <p:sldIdLst>
    <p:sldId id="256" r:id="rId2"/>
    <p:sldId id="257" r:id="rId3"/>
    <p:sldId id="258" r:id="rId4"/>
    <p:sldId id="259" r:id="rId5"/>
    <p:sldId id="271" r:id="rId6"/>
    <p:sldId id="269" r:id="rId7"/>
    <p:sldId id="266"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3/4/14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exposes students to the variety of possible work settings the field of pharmacy encompasses and helps them understand how pharmacists are able to be critical members of the patient care team. In this lesson, students will reflect upon their own most recent experiences with pharmacies and split up research roles to “jigsaw” information on the four different types of pharmacy.</a:t>
            </a:r>
          </a:p>
          <a:p>
            <a:endParaRPr lang="en-US" dirty="0" smtClean="0"/>
          </a:p>
          <a:p>
            <a:endParaRPr lang="en-US" dirty="0" smtClean="0"/>
          </a:p>
          <a:p>
            <a:r>
              <a:rPr lang="en-US" dirty="0" smtClean="0"/>
              <a:t>Image source</a:t>
            </a:r>
            <a:r>
              <a:rPr lang="en-US" dirty="0" smtClean="0"/>
              <a:t>: </a:t>
            </a:r>
            <a:r>
              <a:rPr lang="en-US" dirty="0" err="1" smtClean="0"/>
              <a:t>Wikimedia</a:t>
            </a:r>
            <a:r>
              <a:rPr lang="en-US" dirty="0" smtClean="0"/>
              <a:t> Commons, </a:t>
            </a:r>
            <a:r>
              <a:rPr lang="en-US" dirty="0" err="1" smtClean="0"/>
              <a:t>http://commons.wikimedia.org/wiki/File:Winn_Army_Community_Hospital_Pharmacy_Stays_Online_During_Power_Outage.jpg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Most</a:t>
            </a:r>
            <a:r>
              <a:rPr lang="en-US" baseline="0" dirty="0" smtClean="0"/>
              <a:t> students will have last visited a chain pharmacy. A few may have recently been in a hospital (for themselves or a loved one), or in a nursing home visiting a relative, but they are unlikely to have encountered those pharmacy settings directly.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will split</a:t>
            </a:r>
            <a:r>
              <a:rPr lang="en-US" baseline="0" dirty="0" smtClean="0"/>
              <a:t> up topics, then return to the “home group” to share what they have learned. When students split have each cohort of students working on similar types of pharmacies sit together and work as a temporary team to share websites &amp; information.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 to look for credible</a:t>
            </a:r>
            <a:r>
              <a:rPr lang="en-US" baseline="0" dirty="0" smtClean="0"/>
              <a:t> sources and let them know they may not find sources that list all four in a nice, neat package. For example, navigating to the </a:t>
            </a:r>
            <a:r>
              <a:rPr lang="en-US" baseline="0" dirty="0" err="1" smtClean="0"/>
              <a:t>wikipedia</a:t>
            </a:r>
            <a:r>
              <a:rPr lang="en-US" baseline="0" dirty="0" smtClean="0"/>
              <a:t> page for “pharmacy” leads to 11 different types of pharmacy practice areas. Within that list or other organizational frameworks on different resource sites, students should be able to find their assigned type of pharmacy.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Refer to</a:t>
            </a:r>
            <a:r>
              <a:rPr lang="en-US" baseline="0" dirty="0" smtClean="0"/>
              <a:t> the PDF of notes in the resources file for an “answer key.” </a:t>
            </a:r>
            <a:r>
              <a:rPr lang="en-US" dirty="0" smtClean="0"/>
              <a:t>Have students present information to their groups simultaneously.</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r>
              <a:rPr lang="en-US" baseline="0" dirty="0" smtClean="0"/>
              <a:t> 1- </a:t>
            </a:r>
            <a:r>
              <a:rPr lang="en-US" dirty="0" smtClean="0"/>
              <a:t>Institutional; 2-Chain; 3-Independent;</a:t>
            </a:r>
            <a:r>
              <a:rPr lang="en-US" baseline="0" dirty="0" smtClean="0"/>
              <a:t> 4-Long term care (this should be a quick and easy review for students!)</a:t>
            </a: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a:t>
            </a:r>
            <a:r>
              <a:rPr lang="en-US" baseline="0" dirty="0" smtClean="0"/>
              <a:t> assignment is to help students realize the variety of pharmacy settings that may be surrounding them and practice identifying the types of pharmacies in a real setting.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8.2:</a:t>
            </a:r>
            <a:br>
              <a:rPr lang="en-US" dirty="0" smtClean="0"/>
            </a:br>
            <a:r>
              <a:rPr lang="en-US" dirty="0" smtClean="0"/>
              <a:t>Pharmacy settings</a:t>
            </a:r>
            <a:endParaRPr lang="en-US" sz="4444" dirty="0"/>
          </a:p>
        </p:txBody>
      </p:sp>
      <p:sp>
        <p:nvSpPr>
          <p:cNvPr id="3" name="Subtitle 2"/>
          <p:cNvSpPr>
            <a:spLocks noGrp="1"/>
          </p:cNvSpPr>
          <p:nvPr>
            <p:ph type="subTitle" idx="1"/>
          </p:nvPr>
        </p:nvSpPr>
        <p:spPr/>
        <p:txBody>
          <a:bodyPr/>
          <a:lstStyle/>
          <a:p>
            <a:r>
              <a:rPr lang="en-US" dirty="0" smtClean="0"/>
              <a:t>Module 8: Pharmacy</a:t>
            </a:r>
            <a:endParaRPr lang="en-US" dirty="0"/>
          </a:p>
        </p:txBody>
      </p:sp>
      <p:sp>
        <p:nvSpPr>
          <p:cNvPr id="4" name="Rectangle 3"/>
          <p:cNvSpPr/>
          <p:nvPr/>
        </p:nvSpPr>
        <p:spPr>
          <a:xfrm>
            <a:off x="304800" y="228600"/>
            <a:ext cx="3505200" cy="1200328"/>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8.2: </a:t>
            </a:r>
            <a:r>
              <a:rPr lang="en-US" sz="2200" dirty="0" smtClean="0">
                <a:latin typeface="+mj-lt"/>
              </a:rPr>
              <a:t> </a:t>
            </a:r>
            <a:r>
              <a:rPr lang="en-US" sz="2400" dirty="0" smtClean="0"/>
              <a:t>Differentiate between the four main pharmacy services.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191000" y="1371600"/>
            <a:ext cx="4486110"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a:t>
            </a:r>
            <a:r>
              <a:rPr lang="en-US" b="1" dirty="0" smtClean="0"/>
              <a:t>Now: </a:t>
            </a:r>
            <a:r>
              <a:rPr lang="en-US" dirty="0" err="1" smtClean="0"/>
              <a:t>Pharm</a:t>
            </a:r>
            <a:r>
              <a:rPr lang="en-US" dirty="0" smtClean="0"/>
              <a:t> Experiences</a:t>
            </a:r>
            <a:endParaRPr lang="en-US" b="1" dirty="0"/>
          </a:p>
        </p:txBody>
      </p:sp>
      <p:sp>
        <p:nvSpPr>
          <p:cNvPr id="3" name="Content Placeholder 2"/>
          <p:cNvSpPr>
            <a:spLocks noGrp="1"/>
          </p:cNvSpPr>
          <p:nvPr>
            <p:ph sz="quarter" idx="1"/>
          </p:nvPr>
        </p:nvSpPr>
        <p:spPr/>
        <p:txBody>
          <a:bodyPr>
            <a:normAutofit lnSpcReduction="10000"/>
          </a:bodyPr>
          <a:lstStyle/>
          <a:p>
            <a:pPr lvl="1"/>
            <a:r>
              <a:rPr lang="en-US" sz="2800" dirty="0" smtClean="0"/>
              <a:t>Describe the last experience you had with a pharmacy or pharmacist.</a:t>
            </a:r>
            <a:endParaRPr lang="en-US" sz="3200" dirty="0" smtClean="0"/>
          </a:p>
          <a:p>
            <a:pPr lvl="1"/>
            <a:r>
              <a:rPr lang="en-US" sz="2800" dirty="0" smtClean="0"/>
              <a:t> Where was it? Describe the physical characteristics. </a:t>
            </a:r>
            <a:endParaRPr lang="en-US" sz="3200" dirty="0" smtClean="0"/>
          </a:p>
          <a:p>
            <a:pPr lvl="1"/>
            <a:r>
              <a:rPr lang="en-US" sz="2800" dirty="0" smtClean="0"/>
              <a:t>What was the purpose of the interaction? (You do not need to disclose specific medical details!)</a:t>
            </a:r>
            <a:endParaRPr lang="en-US" sz="3200" dirty="0" smtClean="0"/>
          </a:p>
          <a:p>
            <a:pPr lvl="1"/>
            <a:r>
              <a:rPr lang="en-US" sz="2800" dirty="0" smtClean="0"/>
              <a:t>Who did you interact with? Was the interaction effective and positive? Explain.</a:t>
            </a:r>
            <a:endParaRPr lang="en-US" sz="3200" dirty="0" smtClean="0"/>
          </a:p>
          <a:p>
            <a:pPr lvl="1"/>
            <a:r>
              <a:rPr lang="en-US" dirty="0" smtClean="0"/>
              <a:t>What details made the pharmacy or pharmacist unique?</a:t>
            </a:r>
            <a:endParaRPr lang="en-US" sz="3300" dirty="0" smtClean="0"/>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COMPARE &amp; CONTRAST</a:t>
            </a:r>
            <a:endParaRPr lang="en-US" b="1" dirty="0"/>
          </a:p>
        </p:txBody>
      </p:sp>
      <p:sp>
        <p:nvSpPr>
          <p:cNvPr id="3" name="Content Placeholder 2"/>
          <p:cNvSpPr>
            <a:spLocks noGrp="1"/>
          </p:cNvSpPr>
          <p:nvPr>
            <p:ph sz="quarter" idx="1"/>
          </p:nvPr>
        </p:nvSpPr>
        <p:spPr/>
        <p:txBody>
          <a:bodyPr/>
          <a:lstStyle/>
          <a:p>
            <a:r>
              <a:rPr lang="en-US" sz="3200" dirty="0" smtClean="0"/>
              <a:t>Share your pharmacy experiences with a partner.</a:t>
            </a:r>
            <a:endParaRPr lang="en-US" sz="3600" dirty="0" smtClean="0"/>
          </a:p>
          <a:p>
            <a:pPr lvl="2"/>
            <a:r>
              <a:rPr lang="en-US" sz="2800" dirty="0" smtClean="0"/>
              <a:t>What was</a:t>
            </a:r>
            <a:r>
              <a:rPr lang="en-US" sz="2800" b="1" dirty="0" smtClean="0"/>
              <a:t> similar </a:t>
            </a:r>
            <a:r>
              <a:rPr lang="en-US" sz="2800" dirty="0" smtClean="0"/>
              <a:t>about your experiences</a:t>
            </a:r>
            <a:r>
              <a:rPr lang="en-US" sz="2800" dirty="0" smtClean="0"/>
              <a:t>?</a:t>
            </a:r>
            <a:r>
              <a:rPr lang="en-US" sz="4000" dirty="0" smtClean="0"/>
              <a:t> </a:t>
            </a:r>
            <a:endParaRPr lang="en-US" sz="4400" dirty="0" smtClean="0"/>
          </a:p>
          <a:p>
            <a:pPr lvl="2"/>
            <a:r>
              <a:rPr lang="en-US" sz="2800" dirty="0" smtClean="0"/>
              <a:t>What was </a:t>
            </a:r>
            <a:r>
              <a:rPr lang="en-US" sz="2800" b="1" dirty="0" smtClean="0"/>
              <a:t>different </a:t>
            </a:r>
            <a:r>
              <a:rPr lang="en-US" sz="2800" dirty="0" smtClean="0"/>
              <a:t>about your experiences?</a:t>
            </a:r>
            <a:endParaRPr lang="en-US" sz="3600" dirty="0" smtClean="0"/>
          </a:p>
          <a:p>
            <a:endParaRPr lang="en-US" sz="3600"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Types of Pharmacy Jigsaw</a:t>
            </a:r>
            <a:endParaRPr lang="en-US" dirty="0"/>
          </a:p>
        </p:txBody>
      </p:sp>
      <p:sp>
        <p:nvSpPr>
          <p:cNvPr id="3" name="Content Placeholder 2"/>
          <p:cNvSpPr>
            <a:spLocks noGrp="1"/>
          </p:cNvSpPr>
          <p:nvPr>
            <p:ph sz="quarter" idx="1"/>
          </p:nvPr>
        </p:nvSpPr>
        <p:spPr/>
        <p:txBody>
          <a:bodyPr>
            <a:normAutofit/>
          </a:bodyPr>
          <a:lstStyle/>
          <a:p>
            <a:r>
              <a:rPr lang="en-US" b="1" dirty="0" smtClean="0"/>
              <a:t>Step 1</a:t>
            </a:r>
            <a:r>
              <a:rPr lang="en-US" dirty="0" smtClean="0"/>
              <a:t>:  In a group of four, assign each member to ONE of the following types of pharmacies: </a:t>
            </a:r>
          </a:p>
          <a:p>
            <a:pPr lvl="2"/>
            <a:r>
              <a:rPr lang="en-US" i="1" dirty="0" smtClean="0"/>
              <a:t>1: Community Independent Pharmacy </a:t>
            </a:r>
            <a:endParaRPr lang="en-US" dirty="0" smtClean="0"/>
          </a:p>
          <a:p>
            <a:pPr lvl="2"/>
            <a:r>
              <a:rPr lang="en-US" i="1" dirty="0" smtClean="0"/>
              <a:t>2: Community Chain Pharmacy </a:t>
            </a:r>
            <a:endParaRPr lang="en-US" dirty="0" smtClean="0"/>
          </a:p>
          <a:p>
            <a:pPr lvl="2"/>
            <a:r>
              <a:rPr lang="en-US" i="1" dirty="0" smtClean="0"/>
              <a:t>3: Institutional Pharmacy </a:t>
            </a:r>
            <a:endParaRPr lang="en-US" dirty="0" smtClean="0"/>
          </a:p>
          <a:p>
            <a:pPr lvl="2"/>
            <a:r>
              <a:rPr lang="en-US" i="1" dirty="0" smtClean="0"/>
              <a:t>4: Long-term care pharmacy</a:t>
            </a:r>
            <a:endParaRPr lang="en-US" dirty="0" smtClean="0"/>
          </a:p>
          <a:p>
            <a:r>
              <a:rPr lang="en-US" b="1" dirty="0" smtClean="0"/>
              <a:t>Step 2</a:t>
            </a:r>
            <a:r>
              <a:rPr lang="en-US" dirty="0" smtClean="0"/>
              <a:t>:  Research your type of pharmacy on the Internet. Take notes in the graphic </a:t>
            </a:r>
            <a:r>
              <a:rPr lang="en-US" dirty="0" smtClean="0"/>
              <a:t>organizer.  </a:t>
            </a:r>
            <a:r>
              <a:rPr lang="en-US" dirty="0" smtClean="0"/>
              <a:t>(10m)</a:t>
            </a:r>
          </a:p>
          <a:p>
            <a:r>
              <a:rPr lang="en-US" b="1" dirty="0" smtClean="0"/>
              <a:t>Step 3</a:t>
            </a:r>
            <a:r>
              <a:rPr lang="en-US" dirty="0" smtClean="0"/>
              <a:t>:  Share with your</a:t>
            </a:r>
            <a:r>
              <a:rPr lang="en-US" dirty="0" smtClean="0"/>
              <a:t> team. </a:t>
            </a:r>
            <a:r>
              <a:rPr lang="en-US" dirty="0" smtClean="0"/>
              <a:t>(15m)</a:t>
            </a:r>
          </a:p>
          <a:p>
            <a:endParaRPr lang="en-US" b="1" dirty="0"/>
          </a:p>
        </p:txBody>
      </p:sp>
      <p:pic>
        <p:nvPicPr>
          <p:cNvPr id="6" name="Picture 5"/>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Types </a:t>
            </a:r>
            <a:r>
              <a:rPr lang="en-US" smtClean="0"/>
              <a:t>of Pharmacy </a:t>
            </a:r>
            <a:r>
              <a:rPr lang="en-US" dirty="0" smtClean="0"/>
              <a:t>Jigsaw</a:t>
            </a:r>
            <a:endParaRPr lang="en-US" dirty="0"/>
          </a:p>
        </p:txBody>
      </p:sp>
      <p:pic>
        <p:nvPicPr>
          <p:cNvPr id="5" name="Picture 4"/>
          <p:cNvPicPr>
            <a:picLocks noChangeAspect="1"/>
          </p:cNvPicPr>
          <p:nvPr/>
        </p:nvPicPr>
        <p:blipFill>
          <a:blip r:embed="rId3"/>
          <a:stretch>
            <a:fillRect/>
          </a:stretch>
        </p:blipFill>
        <p:spPr>
          <a:xfrm>
            <a:off x="1447800" y="1781804"/>
            <a:ext cx="5330952" cy="4882393"/>
          </a:xfrm>
          <a:prstGeom prst="rect">
            <a:avLst/>
          </a:prstGeom>
        </p:spPr>
      </p:pic>
      <p:pic>
        <p:nvPicPr>
          <p:cNvPr id="8" name="Picture 7"/>
          <p:cNvPicPr>
            <a:picLocks noChangeAspect="1"/>
          </p:cNvPicPr>
          <p:nvPr/>
        </p:nvPicPr>
        <p:blipFill>
          <a:blip r:embed="rId4"/>
          <a:stretch>
            <a:fillRect/>
          </a:stretch>
        </p:blipFill>
        <p:spPr>
          <a:xfrm>
            <a:off x="8048239" y="5773328"/>
            <a:ext cx="826349" cy="8575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Types of Pharmacy Chart</a:t>
            </a:r>
            <a:endParaRPr lang="en-US" b="1" dirty="0"/>
          </a:p>
        </p:txBody>
      </p:sp>
      <p:pic>
        <p:nvPicPr>
          <p:cNvPr id="6" name="Picture 5"/>
          <p:cNvPicPr>
            <a:picLocks noChangeAspect="1"/>
          </p:cNvPicPr>
          <p:nvPr/>
        </p:nvPicPr>
        <p:blipFill>
          <a:blip r:embed="rId3"/>
          <a:stretch>
            <a:fillRect/>
          </a:stretch>
        </p:blipFill>
        <p:spPr>
          <a:xfrm>
            <a:off x="666750" y="2070100"/>
            <a:ext cx="7810500" cy="2717800"/>
          </a:xfrm>
          <a:prstGeom prst="rect">
            <a:avLst/>
          </a:prstGeom>
        </p:spPr>
      </p:pic>
      <p:pic>
        <p:nvPicPr>
          <p:cNvPr id="8" name="Picture 7"/>
          <p:cNvPicPr>
            <a:picLocks noChangeAspect="1"/>
          </p:cNvPicPr>
          <p:nvPr/>
        </p:nvPicPr>
        <p:blipFill>
          <a:blip r:embed="rId4"/>
          <a:stretch>
            <a:fillRect/>
          </a:stretch>
        </p:blipFill>
        <p:spPr>
          <a:xfrm>
            <a:off x="8138012" y="5562600"/>
            <a:ext cx="628035" cy="9662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r>
              <a:rPr lang="en-US" b="1" dirty="0" smtClean="0"/>
              <a:t>: </a:t>
            </a:r>
            <a:r>
              <a:rPr lang="en-US" i="1" dirty="0" smtClean="0"/>
              <a:t>What type of </a:t>
            </a:r>
            <a:r>
              <a:rPr lang="en-US" i="1" dirty="0" err="1" smtClean="0"/>
              <a:t>pharm</a:t>
            </a:r>
            <a:r>
              <a:rPr lang="en-US" i="1" dirty="0" smtClean="0"/>
              <a:t>…?</a:t>
            </a:r>
            <a:endParaRPr lang="en-US" i="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Identify which of the four main types of pharmacy services fit for each question. Label your answers as pharmacy as independent, chain, institutional, or long term care.</a:t>
            </a:r>
          </a:p>
          <a:p>
            <a:r>
              <a:rPr lang="en-US" dirty="0" smtClean="0"/>
              <a:t>1. Based in a hospital?</a:t>
            </a:r>
            <a:r>
              <a:rPr lang="en-US" dirty="0" smtClean="0"/>
              <a:t> </a:t>
            </a:r>
          </a:p>
          <a:p>
            <a:r>
              <a:rPr lang="en-US" dirty="0" smtClean="0"/>
              <a:t>2. Often a locally managed branch of a corporation?</a:t>
            </a:r>
            <a:r>
              <a:rPr lang="en-US" dirty="0" smtClean="0"/>
              <a:t> </a:t>
            </a:r>
          </a:p>
          <a:p>
            <a:r>
              <a:rPr lang="en-US" dirty="0" smtClean="0"/>
              <a:t>3. Independently managed and owned?</a:t>
            </a:r>
            <a:r>
              <a:rPr lang="en-US" dirty="0" smtClean="0"/>
              <a:t> </a:t>
            </a:r>
          </a:p>
          <a:p>
            <a:r>
              <a:rPr lang="en-US" dirty="0" smtClean="0"/>
              <a:t>4. Based in a nursing home</a:t>
            </a:r>
            <a:r>
              <a:rPr lang="en-US" dirty="0" smtClean="0"/>
              <a:t>?</a:t>
            </a:r>
          </a:p>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612648" y="1752600"/>
            <a:ext cx="8153400" cy="3048000"/>
          </a:xfrm>
        </p:spPr>
        <p:txBody>
          <a:bodyPr>
            <a:normAutofit fontScale="92500"/>
          </a:bodyPr>
          <a:lstStyle/>
          <a:p>
            <a:r>
              <a:rPr lang="en-US" b="1" dirty="0" smtClean="0"/>
              <a:t>1</a:t>
            </a:r>
            <a:r>
              <a:rPr lang="en-US" b="1" dirty="0" smtClean="0"/>
              <a:t>. </a:t>
            </a:r>
            <a:r>
              <a:rPr lang="en-US" dirty="0" smtClean="0"/>
              <a:t>Locate 4 pharmacies nearest to your house.  </a:t>
            </a:r>
          </a:p>
          <a:p>
            <a:r>
              <a:rPr lang="en-US" dirty="0" smtClean="0"/>
              <a:t>2. Write down the name &amp; location in the table below.  </a:t>
            </a:r>
          </a:p>
          <a:p>
            <a:r>
              <a:rPr lang="en-US" dirty="0" smtClean="0"/>
              <a:t>3. Label the pharmacy as independent, chain, institutional, or long term </a:t>
            </a:r>
            <a:r>
              <a:rPr lang="en-US" dirty="0" smtClean="0"/>
              <a:t>care. Try </a:t>
            </a:r>
            <a:r>
              <a:rPr lang="en-US" dirty="0" smtClean="0"/>
              <a:t>to find at least two that are NOT chain pharmacies (i.e., CVS, </a:t>
            </a:r>
            <a:r>
              <a:rPr lang="en-US" dirty="0" smtClean="0"/>
              <a:t>Walgreens)</a:t>
            </a:r>
            <a:endParaRPr lang="en-US" dirty="0" smtClean="0"/>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215900" y="4380226"/>
            <a:ext cx="7480300" cy="230632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3360</TotalTime>
  <Words>697</Words>
  <Application>Microsoft Macintosh PowerPoint</Application>
  <PresentationFormat>On-screen Show (4:3)</PresentationFormat>
  <Paragraphs>51</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Median</vt:lpstr>
      <vt:lpstr>Lesson 8.2: Pharmacy settings</vt:lpstr>
      <vt:lpstr>Do Now: Pharm Experiences</vt:lpstr>
      <vt:lpstr>COMPARE &amp; CONTRAST</vt:lpstr>
      <vt:lpstr>4 Types of Pharmacy Jigsaw</vt:lpstr>
      <vt:lpstr>4 Types of Pharmacy Jigsaw</vt:lpstr>
      <vt:lpstr>4 Types of Pharmacy Chart</vt:lpstr>
      <vt:lpstr>Assess: What type of pharm…?</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78</cp:revision>
  <dcterms:created xsi:type="dcterms:W3CDTF">2014-03-05T03:08:13Z</dcterms:created>
  <dcterms:modified xsi:type="dcterms:W3CDTF">2014-03-05T05:23:36Z</dcterms:modified>
</cp:coreProperties>
</file>