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4"/>
  </p:notesMasterIdLst>
  <p:sldIdLst>
    <p:sldId id="256" r:id="rId2"/>
    <p:sldId id="257" r:id="rId3"/>
    <p:sldId id="269" r:id="rId4"/>
    <p:sldId id="259" r:id="rId5"/>
    <p:sldId id="270" r:id="rId6"/>
    <p:sldId id="271" r:id="rId7"/>
    <p:sldId id="272" r:id="rId8"/>
    <p:sldId id="273" r:id="rId9"/>
    <p:sldId id="274" r:id="rId10"/>
    <p:sldId id="266" r:id="rId11"/>
    <p:sldId id="275" r:id="rId12"/>
    <p:sldId id="26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92" d="100"/>
          <a:sy n="92" d="100"/>
        </p:scale>
        <p:origin x="-1096" y="-112"/>
      </p:cViewPr>
      <p:guideLst>
        <p:guide orient="horz" pos="2160"/>
        <p:guide pos="2880"/>
      </p:guideLst>
    </p:cSldViewPr>
  </p:slideViewPr>
  <p:notesTextViewPr>
    <p:cViewPr>
      <p:scale>
        <a:sx n="100" d="100"/>
        <a:sy n="100" d="100"/>
      </p:scale>
      <p:origin x="0" y="8"/>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3/10/14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Overview</a:t>
            </a:r>
            <a:r>
              <a:rPr lang="en-US" dirty="0" smtClean="0"/>
              <a:t>:  </a:t>
            </a:r>
            <a:r>
              <a:rPr lang="en-US" sz="1200" kern="1200" dirty="0" smtClean="0">
                <a:solidFill>
                  <a:schemeClr val="tx1"/>
                </a:solidFill>
                <a:latin typeface="+mn-lt"/>
                <a:ea typeface="+mn-ea"/>
                <a:cs typeface="+mn-cs"/>
              </a:rPr>
              <a:t>This lesson will engage students in contemplation about the role of the Internet in health and its potential as a future health tool. Students will begin by deciding which technologies they believe health professionals should engage in. Then they will read a summary of the Pew study on Internet and Health, responding to reflection questions as they go. Finally, they will combine the information they learned with their own ideas about the role of healthcare providers online and the use of the Internet in patient’s quest to improve health.</a:t>
            </a:r>
            <a:endParaRPr lang="en-US" dirty="0" smtClean="0"/>
          </a:p>
          <a:p>
            <a:endParaRPr lang="en-US" dirty="0" smtClean="0"/>
          </a:p>
          <a:p>
            <a:r>
              <a:rPr lang="en-US" dirty="0" smtClean="0"/>
              <a:t>Image </a:t>
            </a:r>
            <a:r>
              <a:rPr lang="en-US" dirty="0" smtClean="0"/>
              <a:t>source:</a:t>
            </a:r>
            <a:r>
              <a:rPr lang="en-US" baseline="0" dirty="0" smtClean="0"/>
              <a:t> </a:t>
            </a:r>
            <a:r>
              <a:rPr lang="en-US" baseline="0" dirty="0" err="1" smtClean="0"/>
              <a:t>Wikipedia/Wikicommon</a:t>
            </a:r>
            <a:r>
              <a:rPr lang="en-US" baseline="0" dirty="0" smtClean="0"/>
              <a:t> (http://en.wikipedia.org/wiki/File:Internet1.jpg)  </a:t>
            </a:r>
            <a:endParaRPr lang="en-US" dirty="0" smtClean="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Some possible reasons:  Worried about privacy concerns,</a:t>
            </a:r>
            <a:r>
              <a:rPr lang="en-US" baseline="0" dirty="0" smtClean="0"/>
              <a:t> don’t have time, fearful of being judged, not skilled or comfortable with technologies online, not allowed to based on rules In their practice, don’t believe it will be effective use of time, unsure where to begin, don’t have peers/colleagues also doing so (don’t want to “stick out”), etc.</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dirty="0" smtClean="0"/>
              <a:t>The purpose of this homework assignment is to help students explore what information is out there from health professionals. They may find a variety of resources from authored articles to </a:t>
            </a:r>
            <a:r>
              <a:rPr lang="en-US" b="0" baseline="0" dirty="0" err="1" smtClean="0"/>
              <a:t>blogs</a:t>
            </a:r>
            <a:r>
              <a:rPr lang="en-US" b="0" baseline="0" dirty="0" smtClean="0"/>
              <a:t> to social media accounts. They can find health professionals who are connecting with the online world through Google searches, browsing Ted Med talks, or searching on social media sites. If students have a particular interest in healthcare (</a:t>
            </a:r>
            <a:r>
              <a:rPr lang="en-US" b="0" baseline="0" dirty="0" err="1" smtClean="0"/>
              <a:t>i.e</a:t>
            </a:r>
            <a:r>
              <a:rPr lang="en-US" b="0" baseline="0" dirty="0" smtClean="0"/>
              <a:t> want to be a pediatrician or a pharmacist) challenge them to find a health professional who fits that description.</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Use think-pair-share for reviewing</a:t>
            </a:r>
            <a:r>
              <a:rPr lang="en-US" baseline="0" dirty="0" smtClean="0"/>
              <a:t> these answers. If time permits, make a list of risks and benefits (#4 &amp; 5) on the wall.</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Wendy</a:t>
            </a:r>
            <a:r>
              <a:rPr lang="en-US" b="0" baseline="0" dirty="0" smtClean="0"/>
              <a:t> Sue Swanson is a pediatrician and author of the popular medical </a:t>
            </a:r>
            <a:r>
              <a:rPr lang="en-US" b="0" baseline="0" dirty="0" err="1" smtClean="0"/>
              <a:t>blog</a:t>
            </a:r>
            <a:r>
              <a:rPr lang="en-US" b="0" baseline="0" dirty="0" smtClean="0"/>
              <a:t>, “Seattle Mama Doc.” She is an advocate for physician presence online. For the homework assignment, remind students of her example. </a:t>
            </a: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Video:  </a:t>
            </a:r>
            <a:r>
              <a:rPr lang="en-US" dirty="0" smtClean="0"/>
              <a:t>https://</a:t>
            </a:r>
            <a:r>
              <a:rPr lang="en-US" dirty="0" err="1" smtClean="0"/>
              <a:t>www.youtube.com/watch?v</a:t>
            </a:r>
            <a:r>
              <a:rPr lang="en-US" dirty="0" smtClean="0"/>
              <a:t>=64sfC8Di1pw</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time is an issue, assign groups to work on each sub-section and report out.</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smtClean="0"/>
              <a:pPr/>
              <a:t>10/25/2007</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smtClean="0"/>
              <a:pPr/>
              <a:t>10/25/2007</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smtClean="0"/>
              <a:pPr/>
              <a:t>10/25/2007</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smtClean="0"/>
              <a:pPr/>
              <a:t>10/25/2007</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smtClean="0"/>
              <a:pPr/>
              <a:t>10/25/2007</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smtClean="0"/>
              <a:pPr/>
              <a:t>10/25/2007</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smtClean="0"/>
              <a:pPr/>
              <a:t>10/25/2007</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smtClean="0"/>
              <a:pPr/>
              <a:t>10/25/2007</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smtClean="0"/>
              <a:pPr/>
              <a:t>10/25/2007</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smtClean="0"/>
              <a:pPr/>
              <a:t>10/25/2007</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Lesson </a:t>
            </a:r>
            <a:r>
              <a:rPr lang="en-US" dirty="0" smtClean="0"/>
              <a:t>8.10:</a:t>
            </a:r>
            <a:br>
              <a:rPr lang="en-US" dirty="0" smtClean="0"/>
            </a:br>
            <a:r>
              <a:rPr lang="en-US" dirty="0" smtClean="0"/>
              <a:t>Technology &amp; Health</a:t>
            </a:r>
            <a:endParaRPr lang="en-US" sz="4444" dirty="0"/>
          </a:p>
        </p:txBody>
      </p:sp>
      <p:sp>
        <p:nvSpPr>
          <p:cNvPr id="3" name="Subtitle 2"/>
          <p:cNvSpPr>
            <a:spLocks noGrp="1"/>
          </p:cNvSpPr>
          <p:nvPr>
            <p:ph type="subTitle" idx="1"/>
          </p:nvPr>
        </p:nvSpPr>
        <p:spPr/>
        <p:txBody>
          <a:bodyPr/>
          <a:lstStyle/>
          <a:p>
            <a:r>
              <a:rPr lang="en-US" dirty="0" smtClean="0"/>
              <a:t>Module 8: Pharmacy</a:t>
            </a:r>
            <a:endParaRPr lang="en-US" dirty="0"/>
          </a:p>
        </p:txBody>
      </p:sp>
      <p:sp>
        <p:nvSpPr>
          <p:cNvPr id="4" name="Rectangle 3"/>
          <p:cNvSpPr/>
          <p:nvPr/>
        </p:nvSpPr>
        <p:spPr>
          <a:xfrm>
            <a:off x="304800" y="228600"/>
            <a:ext cx="3505200" cy="1938992"/>
          </a:xfrm>
          <a:prstGeom prst="rect">
            <a:avLst/>
          </a:prstGeom>
          <a:ln w="31750" cap="flat" cmpd="sng" algn="ctr">
            <a:solidFill>
              <a:schemeClr val="tx1"/>
            </a:solidFill>
            <a:prstDash val="solid"/>
            <a:round/>
            <a:headEnd type="none" w="med" len="med"/>
            <a:tailEnd type="none" w="med" len="med"/>
          </a:ln>
        </p:spPr>
        <p:txBody>
          <a:bodyPr wrap="square">
            <a:spAutoFit/>
          </a:bodyPr>
          <a:lstStyle/>
          <a:p>
            <a:r>
              <a:rPr lang="en-US" sz="2400" dirty="0" smtClean="0"/>
              <a:t> Obj. 8.10:  Explain how technology can influence and support people to make positive health choices.</a:t>
            </a:r>
            <a:endParaRPr lang="en-US" sz="2200" dirty="0">
              <a:latin typeface="+mj-lt"/>
            </a:endParaRPr>
          </a:p>
        </p:txBody>
      </p:sp>
      <p:pic>
        <p:nvPicPr>
          <p:cNvPr id="14338" name="Picture 2"/>
          <p:cNvPicPr>
            <a:picLocks noChangeAspect="1" noChangeArrowheads="1"/>
          </p:cNvPicPr>
          <p:nvPr/>
        </p:nvPicPr>
        <p:blipFill>
          <a:blip r:embed="rId3"/>
          <a:srcRect/>
          <a:stretch>
            <a:fillRect/>
          </a:stretch>
        </p:blipFill>
        <p:spPr bwMode="auto">
          <a:xfrm>
            <a:off x="4343400" y="659486"/>
            <a:ext cx="4197656" cy="33791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Where are the Health Care Professionals?</a:t>
            </a:r>
            <a:r>
              <a:rPr lang="en-US" dirty="0" smtClean="0"/>
              <a:t/>
            </a:r>
            <a:br>
              <a:rPr lang="en-US" dirty="0" smtClean="0"/>
            </a:br>
            <a:endParaRPr lang="en-US" b="1" dirty="0"/>
          </a:p>
        </p:txBody>
      </p:sp>
      <p:sp>
        <p:nvSpPr>
          <p:cNvPr id="5" name="Content Placeholder 2"/>
          <p:cNvSpPr>
            <a:spLocks noGrp="1"/>
          </p:cNvSpPr>
          <p:nvPr>
            <p:ph sz="quarter" idx="1"/>
          </p:nvPr>
        </p:nvSpPr>
        <p:spPr>
          <a:xfrm>
            <a:off x="612648" y="1600200"/>
            <a:ext cx="8153400" cy="4495800"/>
          </a:xfrm>
        </p:spPr>
        <p:txBody>
          <a:bodyPr/>
          <a:lstStyle/>
          <a:p>
            <a:r>
              <a:rPr lang="en-US" dirty="0" smtClean="0"/>
              <a:t>This research demonstrates that patients are going online for their health in large numbers</a:t>
            </a:r>
            <a:r>
              <a:rPr lang="en-US" b="1" dirty="0" smtClean="0"/>
              <a:t>. So why aren’t most pharmacists, doctors, and other health professionals also online? </a:t>
            </a:r>
            <a:r>
              <a:rPr lang="en-US" dirty="0" smtClean="0"/>
              <a:t>With a partner, discuss and list as many reasons as you can for </a:t>
            </a:r>
            <a:r>
              <a:rPr lang="en-US" dirty="0" smtClean="0"/>
              <a:t>why many </a:t>
            </a:r>
            <a:r>
              <a:rPr lang="en-US" dirty="0" smtClean="0"/>
              <a:t>health care professionals are not taking their work online.</a:t>
            </a:r>
          </a:p>
          <a:p>
            <a:endParaRPr lang="en-US" b="1" dirty="0"/>
          </a:p>
        </p:txBody>
      </p:sp>
      <p:pic>
        <p:nvPicPr>
          <p:cNvPr id="7" name="Picture 6"/>
          <p:cNvPicPr>
            <a:picLocks noChangeAspect="1"/>
          </p:cNvPicPr>
          <p:nvPr/>
        </p:nvPicPr>
        <p:blipFill>
          <a:blip r:embed="rId3"/>
          <a:stretch>
            <a:fillRect/>
          </a:stretch>
        </p:blipFill>
        <p:spPr>
          <a:xfrm>
            <a:off x="7584948" y="5664200"/>
            <a:ext cx="1181100" cy="8636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Assess</a:t>
            </a:r>
            <a:r>
              <a:rPr lang="en-US" b="1" dirty="0" smtClean="0"/>
              <a:t>: </a:t>
            </a:r>
            <a:r>
              <a:rPr lang="en-US" sz="2667" dirty="0" smtClean="0"/>
              <a:t>Harnessing the Power of the Internet for Health</a:t>
            </a:r>
            <a:br>
              <a:rPr lang="en-US" sz="2667" dirty="0" smtClean="0"/>
            </a:br>
            <a:endParaRPr lang="en-US" dirty="0"/>
          </a:p>
        </p:txBody>
      </p:sp>
      <p:pic>
        <p:nvPicPr>
          <p:cNvPr id="6" name="Picture 5"/>
          <p:cNvPicPr>
            <a:picLocks noChangeAspect="1"/>
          </p:cNvPicPr>
          <p:nvPr/>
        </p:nvPicPr>
        <p:blipFill>
          <a:blip r:embed="rId3"/>
          <a:stretch>
            <a:fillRect/>
          </a:stretch>
        </p:blipFill>
        <p:spPr>
          <a:xfrm>
            <a:off x="8075848" y="5748089"/>
            <a:ext cx="844295" cy="899358"/>
          </a:xfrm>
          <a:prstGeom prst="rect">
            <a:avLst/>
          </a:prstGeom>
        </p:spPr>
      </p:pic>
      <p:sp>
        <p:nvSpPr>
          <p:cNvPr id="5" name="Content Placeholder 2"/>
          <p:cNvSpPr>
            <a:spLocks noGrp="1"/>
          </p:cNvSpPr>
          <p:nvPr>
            <p:ph sz="quarter" idx="1"/>
          </p:nvPr>
        </p:nvSpPr>
        <p:spPr>
          <a:xfrm>
            <a:off x="612648" y="1600200"/>
            <a:ext cx="8153400" cy="4495800"/>
          </a:xfrm>
        </p:spPr>
        <p:txBody>
          <a:bodyPr/>
          <a:lstStyle/>
          <a:p>
            <a:r>
              <a:rPr lang="en-US" dirty="0" smtClean="0"/>
              <a:t>Studies have shown prevalent health information-seeking on the Internet is today. In order to capitalize on this trend, explain some possible actions health professionals should take. </a:t>
            </a:r>
          </a:p>
          <a:p>
            <a:endParaRPr lang="en-US" b="1"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Homework</a:t>
            </a:r>
            <a:r>
              <a:rPr lang="en-US" b="1" dirty="0" smtClean="0"/>
              <a:t>: </a:t>
            </a:r>
            <a:r>
              <a:rPr lang="en-US" dirty="0" smtClean="0"/>
              <a:t>Who IS online?</a:t>
            </a:r>
            <a:endParaRPr lang="en-US" b="1" dirty="0"/>
          </a:p>
        </p:txBody>
      </p:sp>
      <p:sp>
        <p:nvSpPr>
          <p:cNvPr id="3" name="Content Placeholder 2"/>
          <p:cNvSpPr>
            <a:spLocks noGrp="1"/>
          </p:cNvSpPr>
          <p:nvPr>
            <p:ph sz="quarter" idx="1"/>
          </p:nvPr>
        </p:nvSpPr>
        <p:spPr>
          <a:xfrm>
            <a:off x="612648" y="1524000"/>
            <a:ext cx="8153400" cy="1828800"/>
          </a:xfrm>
        </p:spPr>
        <p:txBody>
          <a:bodyPr>
            <a:normAutofit fontScale="85000" lnSpcReduction="10000"/>
          </a:bodyPr>
          <a:lstStyle/>
          <a:p>
            <a:r>
              <a:rPr lang="en-US" dirty="0" smtClean="0"/>
              <a:t>Find </a:t>
            </a:r>
            <a:r>
              <a:rPr lang="en-US" dirty="0" smtClean="0"/>
              <a:t>one example of a health professional engaging in health dialogue online. They could be </a:t>
            </a:r>
            <a:r>
              <a:rPr lang="en-US" dirty="0" err="1" smtClean="0"/>
              <a:t>blogging</a:t>
            </a:r>
            <a:r>
              <a:rPr lang="en-US" dirty="0" smtClean="0"/>
              <a:t>, creating video content on </a:t>
            </a:r>
            <a:r>
              <a:rPr lang="en-US" dirty="0" err="1" smtClean="0"/>
              <a:t>Youtube</a:t>
            </a:r>
            <a:r>
              <a:rPr lang="en-US" dirty="0" smtClean="0"/>
              <a:t> or </a:t>
            </a:r>
            <a:r>
              <a:rPr lang="en-US" dirty="0" err="1" smtClean="0"/>
              <a:t>Vimeo</a:t>
            </a:r>
            <a:r>
              <a:rPr lang="en-US" dirty="0" smtClean="0"/>
              <a:t>, using social media (Twitter, </a:t>
            </a:r>
            <a:r>
              <a:rPr lang="en-US" dirty="0" err="1" smtClean="0"/>
              <a:t>Facebook</a:t>
            </a:r>
            <a:r>
              <a:rPr lang="en-US" dirty="0" smtClean="0"/>
              <a:t>, etc.), updating a web page for their medical practice, or some combination of these things.</a:t>
            </a:r>
            <a:r>
              <a:rPr lang="en-US" dirty="0" smtClean="0"/>
              <a:t> </a:t>
            </a:r>
          </a:p>
          <a:p>
            <a:pPr lvl="0"/>
            <a:endParaRPr lang="en-US" dirty="0" smtClean="0"/>
          </a:p>
        </p:txBody>
      </p:sp>
      <p:pic>
        <p:nvPicPr>
          <p:cNvPr id="7" name="Picture 6"/>
          <p:cNvPicPr>
            <a:picLocks noChangeAspect="1"/>
          </p:cNvPicPr>
          <p:nvPr/>
        </p:nvPicPr>
        <p:blipFill>
          <a:blip r:embed="rId3"/>
          <a:stretch>
            <a:fillRect/>
          </a:stretch>
        </p:blipFill>
        <p:spPr>
          <a:xfrm>
            <a:off x="8001000" y="5905563"/>
            <a:ext cx="765048" cy="780987"/>
          </a:xfrm>
          <a:prstGeom prst="rect">
            <a:avLst/>
          </a:prstGeom>
        </p:spPr>
      </p:pic>
      <p:pic>
        <p:nvPicPr>
          <p:cNvPr id="5" name="Picture 4"/>
          <p:cNvPicPr>
            <a:picLocks noChangeAspect="1"/>
          </p:cNvPicPr>
          <p:nvPr/>
        </p:nvPicPr>
        <p:blipFill>
          <a:blip r:embed="rId4"/>
          <a:stretch>
            <a:fillRect/>
          </a:stretch>
        </p:blipFill>
        <p:spPr>
          <a:xfrm>
            <a:off x="1143000" y="3390899"/>
            <a:ext cx="6235700" cy="346710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Do </a:t>
            </a:r>
            <a:r>
              <a:rPr lang="en-US" b="1" dirty="0" smtClean="0"/>
              <a:t>Now:</a:t>
            </a:r>
            <a:r>
              <a:rPr lang="en-US" dirty="0" smtClean="0"/>
              <a:t> Health </a:t>
            </a:r>
            <a:r>
              <a:rPr lang="en-US" dirty="0" smtClean="0"/>
              <a:t>Professionals</a:t>
            </a:r>
            <a:r>
              <a:rPr lang="en-US" dirty="0" smtClean="0"/>
              <a:t> &amp; Tech</a:t>
            </a:r>
            <a:endParaRPr lang="en-US" dirty="0"/>
          </a:p>
        </p:txBody>
      </p:sp>
      <p:sp>
        <p:nvSpPr>
          <p:cNvPr id="3" name="Content Placeholder 2"/>
          <p:cNvSpPr>
            <a:spLocks noGrp="1"/>
          </p:cNvSpPr>
          <p:nvPr>
            <p:ph sz="quarter" idx="1"/>
          </p:nvPr>
        </p:nvSpPr>
        <p:spPr>
          <a:xfrm>
            <a:off x="612648" y="1600199"/>
            <a:ext cx="8153400" cy="5005131"/>
          </a:xfrm>
        </p:spPr>
        <p:txBody>
          <a:bodyPr>
            <a:normAutofit fontScale="85000" lnSpcReduction="20000"/>
          </a:bodyPr>
          <a:lstStyle/>
          <a:p>
            <a:r>
              <a:rPr lang="en-US" b="1" dirty="0" smtClean="0"/>
              <a:t>1. Electronic </a:t>
            </a:r>
            <a:r>
              <a:rPr lang="en-US" b="1" dirty="0" smtClean="0"/>
              <a:t>tools health professionals should use: </a:t>
            </a:r>
            <a:r>
              <a:rPr lang="en-US" i="1" dirty="0" smtClean="0"/>
              <a:t>(place a check by any that apply</a:t>
            </a:r>
            <a:r>
              <a:rPr lang="en-US" i="1" dirty="0" smtClean="0"/>
              <a:t>): </a:t>
            </a:r>
            <a:r>
              <a:rPr lang="en-US" dirty="0" err="1" smtClean="0"/>
              <a:t>Texting</a:t>
            </a:r>
            <a:r>
              <a:rPr lang="en-US" dirty="0" smtClean="0"/>
              <a:t>, </a:t>
            </a:r>
            <a:r>
              <a:rPr lang="en-US" dirty="0" err="1" smtClean="0"/>
              <a:t>Blogging</a:t>
            </a:r>
            <a:r>
              <a:rPr lang="en-US" dirty="0" smtClean="0"/>
              <a:t>, E-mail, Social media (</a:t>
            </a:r>
            <a:r>
              <a:rPr lang="en-US" dirty="0" err="1" smtClean="0"/>
              <a:t>Facebook</a:t>
            </a:r>
            <a:r>
              <a:rPr lang="en-US" dirty="0" smtClean="0"/>
              <a:t>, Twitter, etc.), </a:t>
            </a:r>
            <a:r>
              <a:rPr lang="en-US" dirty="0" smtClean="0"/>
              <a:t>Instant </a:t>
            </a:r>
            <a:r>
              <a:rPr lang="en-US" dirty="0" smtClean="0"/>
              <a:t>messaging, </a:t>
            </a:r>
            <a:r>
              <a:rPr lang="en-US" dirty="0" smtClean="0"/>
              <a:t>Video </a:t>
            </a:r>
            <a:r>
              <a:rPr lang="en-US" dirty="0" smtClean="0"/>
              <a:t>messaging, </a:t>
            </a:r>
            <a:r>
              <a:rPr lang="en-US" dirty="0" err="1" smtClean="0"/>
              <a:t>Youtube</a:t>
            </a:r>
            <a:r>
              <a:rPr lang="en-US" dirty="0" smtClean="0"/>
              <a:t> (posting content or commenting</a:t>
            </a:r>
            <a:r>
              <a:rPr lang="en-US" dirty="0" smtClean="0"/>
              <a:t>), &amp; Other?</a:t>
            </a:r>
          </a:p>
          <a:p>
            <a:pPr lvl="0"/>
            <a:r>
              <a:rPr lang="en-US" dirty="0" smtClean="0"/>
              <a:t>2. Which </a:t>
            </a:r>
            <a:r>
              <a:rPr lang="en-US" dirty="0" smtClean="0"/>
              <a:t>of the tools should doctors use to communicate with patients directly, if any? Why</a:t>
            </a:r>
            <a:r>
              <a:rPr lang="en-US" dirty="0" smtClean="0"/>
              <a:t>? </a:t>
            </a:r>
          </a:p>
          <a:p>
            <a:pPr lvl="0"/>
            <a:r>
              <a:rPr lang="en-US" dirty="0" smtClean="0"/>
              <a:t>3. Which </a:t>
            </a:r>
            <a:r>
              <a:rPr lang="en-US" dirty="0" smtClean="0"/>
              <a:t>of the tools should doctors use only to communicate with a larger audience as a whole (which may or may not include their specific patients)? Why</a:t>
            </a:r>
            <a:r>
              <a:rPr lang="en-US" dirty="0" smtClean="0"/>
              <a:t>? </a:t>
            </a:r>
          </a:p>
          <a:p>
            <a:pPr lvl="0"/>
            <a:r>
              <a:rPr lang="en-US" dirty="0" smtClean="0"/>
              <a:t>4. What </a:t>
            </a:r>
            <a:r>
              <a:rPr lang="en-US" dirty="0" smtClean="0"/>
              <a:t>are the possible BENEFITS of health professionals using these electronic tools</a:t>
            </a:r>
            <a:r>
              <a:rPr lang="en-US" dirty="0" smtClean="0"/>
              <a:t>? </a:t>
            </a:r>
          </a:p>
          <a:p>
            <a:r>
              <a:rPr lang="en-US" i="1" dirty="0" smtClean="0"/>
              <a:t>5. </a:t>
            </a:r>
            <a:r>
              <a:rPr lang="en-US" dirty="0" smtClean="0"/>
              <a:t>What </a:t>
            </a:r>
            <a:r>
              <a:rPr lang="en-US" dirty="0" smtClean="0"/>
              <a:t>are the possible RISKS of health professionals using these electronic tools?</a:t>
            </a:r>
          </a:p>
          <a:p>
            <a:endParaRPr lang="en-US" dirty="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Why are patients NOT finding their doctors online?</a:t>
            </a:r>
            <a:endParaRPr lang="en-US" sz="2800"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
        <p:nvSpPr>
          <p:cNvPr id="7" name="Content Placeholder 2"/>
          <p:cNvSpPr>
            <a:spLocks noGrp="1"/>
          </p:cNvSpPr>
          <p:nvPr>
            <p:ph sz="quarter" idx="1"/>
          </p:nvPr>
        </p:nvSpPr>
        <p:spPr>
          <a:xfrm>
            <a:off x="612648" y="1600200"/>
            <a:ext cx="8153400" cy="4495800"/>
          </a:xfrm>
        </p:spPr>
        <p:txBody>
          <a:bodyPr/>
          <a:lstStyle/>
          <a:p>
            <a:endParaRPr lang="en-US" b="1" dirty="0"/>
          </a:p>
        </p:txBody>
      </p:sp>
      <p:pic>
        <p:nvPicPr>
          <p:cNvPr id="6" name="Picture 5"/>
          <p:cNvPicPr>
            <a:picLocks noChangeAspect="1"/>
          </p:cNvPicPr>
          <p:nvPr/>
        </p:nvPicPr>
        <p:blipFill>
          <a:blip r:embed="rId4"/>
          <a:stretch>
            <a:fillRect/>
          </a:stretch>
        </p:blipFill>
        <p:spPr>
          <a:xfrm>
            <a:off x="1143000" y="1555750"/>
            <a:ext cx="6432779" cy="4540250"/>
          </a:xfrm>
          <a:prstGeom prst="rect">
            <a:avLst/>
          </a:prstGeom>
        </p:spPr>
      </p:pic>
      <p:sp>
        <p:nvSpPr>
          <p:cNvPr id="8" name="TextBox 7"/>
          <p:cNvSpPr txBox="1"/>
          <p:nvPr/>
        </p:nvSpPr>
        <p:spPr>
          <a:xfrm>
            <a:off x="304800" y="6446194"/>
            <a:ext cx="5532446" cy="369332"/>
          </a:xfrm>
          <a:prstGeom prst="rect">
            <a:avLst/>
          </a:prstGeom>
          <a:noFill/>
        </p:spPr>
        <p:txBody>
          <a:bodyPr wrap="none" rtlCol="0">
            <a:spAutoFit/>
          </a:bodyPr>
          <a:lstStyle/>
          <a:p>
            <a:r>
              <a:rPr lang="en-US" b="1" dirty="0" smtClean="0"/>
              <a:t>Video:  </a:t>
            </a:r>
            <a:r>
              <a:rPr lang="en-US" dirty="0" smtClean="0"/>
              <a:t>https://</a:t>
            </a:r>
            <a:r>
              <a:rPr lang="en-US" dirty="0" err="1" smtClean="0"/>
              <a:t>www.youtube.com/watch?v</a:t>
            </a:r>
            <a:r>
              <a:rPr lang="en-US" dirty="0" smtClean="0"/>
              <a:t>=64sfC8Di1pw</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Why are patients NOT finding their doctors online</a:t>
            </a:r>
            <a:r>
              <a:rPr lang="en-US" sz="2800" dirty="0" smtClean="0"/>
              <a:t>?</a:t>
            </a:r>
            <a:br>
              <a:rPr lang="en-US" sz="2800" dirty="0" smtClean="0"/>
            </a:br>
            <a:endParaRPr lang="en-US" sz="2800" b="1" dirty="0"/>
          </a:p>
        </p:txBody>
      </p:sp>
      <p:sp>
        <p:nvSpPr>
          <p:cNvPr id="3" name="Content Placeholder 2"/>
          <p:cNvSpPr>
            <a:spLocks noGrp="1"/>
          </p:cNvSpPr>
          <p:nvPr>
            <p:ph sz="quarter" idx="1"/>
          </p:nvPr>
        </p:nvSpPr>
        <p:spPr/>
        <p:txBody>
          <a:bodyPr>
            <a:normAutofit lnSpcReduction="10000"/>
          </a:bodyPr>
          <a:lstStyle/>
          <a:p>
            <a:r>
              <a:rPr lang="en-US" dirty="0" smtClean="0"/>
              <a:t>1) What perspectives does Wendy Sue Swanson speak from?</a:t>
            </a:r>
          </a:p>
          <a:p>
            <a:r>
              <a:rPr lang="en-US" dirty="0" smtClean="0"/>
              <a:t>2) According to Dr. Swanson, what opportunities does social media give us?</a:t>
            </a:r>
          </a:p>
          <a:p>
            <a:r>
              <a:rPr lang="en-US" b="1" dirty="0" smtClean="0"/>
              <a:t>3) </a:t>
            </a:r>
            <a:r>
              <a:rPr lang="en-US" b="1" i="1" dirty="0" smtClean="0"/>
              <a:t>”</a:t>
            </a:r>
            <a:r>
              <a:rPr lang="en-US" i="1" dirty="0" smtClean="0"/>
              <a:t>Roughly </a:t>
            </a:r>
            <a:r>
              <a:rPr lang="en-US" i="1" dirty="0" smtClean="0"/>
              <a:t>80% of the people in the USA first go to Google when they are concerned about something in their body</a:t>
            </a:r>
            <a:r>
              <a:rPr lang="en-US" i="1" dirty="0" smtClean="0"/>
              <a:t>.” </a:t>
            </a:r>
            <a:r>
              <a:rPr lang="en-US" dirty="0" smtClean="0"/>
              <a:t>What is Dr. Swanson’s overall response to this fact. Do you agree with her approach? Why or why not? </a:t>
            </a:r>
          </a:p>
          <a:p>
            <a:r>
              <a:rPr lang="en-US" b="1" dirty="0" smtClean="0"/>
              <a:t> </a:t>
            </a:r>
            <a:endParaRPr lang="en-US" b="1"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“Health Online 2013”: </a:t>
            </a:r>
            <a:br>
              <a:rPr lang="en-US" b="1" dirty="0" smtClean="0"/>
            </a:br>
            <a:r>
              <a:rPr lang="en-US" sz="3556" dirty="0" smtClean="0"/>
              <a:t>Online </a:t>
            </a:r>
            <a:r>
              <a:rPr lang="en-US" sz="3556" dirty="0" err="1" smtClean="0"/>
              <a:t>Diagnosers</a:t>
            </a:r>
            <a:endParaRPr lang="en-US" b="1" dirty="0"/>
          </a:p>
        </p:txBody>
      </p:sp>
      <p:sp>
        <p:nvSpPr>
          <p:cNvPr id="3" name="Content Placeholder 2"/>
          <p:cNvSpPr>
            <a:spLocks noGrp="1"/>
          </p:cNvSpPr>
          <p:nvPr>
            <p:ph sz="quarter" idx="1"/>
          </p:nvPr>
        </p:nvSpPr>
        <p:spPr>
          <a:xfrm>
            <a:off x="612648" y="1600200"/>
            <a:ext cx="8153400" cy="2667000"/>
          </a:xfrm>
        </p:spPr>
        <p:txBody>
          <a:bodyPr>
            <a:normAutofit/>
          </a:bodyPr>
          <a:lstStyle/>
          <a:p>
            <a:r>
              <a:rPr lang="en-US" b="1" dirty="0" smtClean="0"/>
              <a:t>One in three American adults have gone online to figure out a medical condition.</a:t>
            </a:r>
            <a:endParaRPr lang="en-US" dirty="0" smtClean="0"/>
          </a:p>
          <a:p>
            <a:endParaRPr lang="en-US" b="1" dirty="0"/>
          </a:p>
        </p:txBody>
      </p:sp>
      <p:pic>
        <p:nvPicPr>
          <p:cNvPr id="5" name="Picture 4"/>
          <p:cNvPicPr>
            <a:picLocks noChangeAspect="1"/>
          </p:cNvPicPr>
          <p:nvPr/>
        </p:nvPicPr>
        <p:blipFill>
          <a:blip r:embed="rId3"/>
          <a:stretch>
            <a:fillRect/>
          </a:stretch>
        </p:blipFill>
        <p:spPr>
          <a:xfrm>
            <a:off x="7696200" y="228600"/>
            <a:ext cx="1301507" cy="841218"/>
          </a:xfrm>
          <a:prstGeom prst="rect">
            <a:avLst/>
          </a:prstGeom>
        </p:spPr>
      </p:pic>
      <p:pic>
        <p:nvPicPr>
          <p:cNvPr id="6" name="Picture 5"/>
          <p:cNvPicPr>
            <a:picLocks noChangeAspect="1"/>
          </p:cNvPicPr>
          <p:nvPr/>
        </p:nvPicPr>
        <p:blipFill>
          <a:blip r:embed="rId4"/>
          <a:stretch>
            <a:fillRect/>
          </a:stretch>
        </p:blipFill>
        <p:spPr>
          <a:xfrm>
            <a:off x="539507" y="3023853"/>
            <a:ext cx="8458200" cy="248669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“Health Online 2013”: </a:t>
            </a:r>
            <a:br>
              <a:rPr lang="en-US" b="1" dirty="0" smtClean="0"/>
            </a:br>
            <a:r>
              <a:rPr lang="en-US" sz="3556" dirty="0" smtClean="0"/>
              <a:t>Online vs. Offline Care</a:t>
            </a:r>
            <a:endParaRPr lang="en-US" b="1" dirty="0"/>
          </a:p>
        </p:txBody>
      </p:sp>
      <p:sp>
        <p:nvSpPr>
          <p:cNvPr id="3" name="Content Placeholder 2"/>
          <p:cNvSpPr>
            <a:spLocks noGrp="1"/>
          </p:cNvSpPr>
          <p:nvPr>
            <p:ph sz="quarter" idx="1"/>
          </p:nvPr>
        </p:nvSpPr>
        <p:spPr>
          <a:xfrm>
            <a:off x="612648" y="1600200"/>
            <a:ext cx="8153400" cy="2667000"/>
          </a:xfrm>
        </p:spPr>
        <p:txBody>
          <a:bodyPr>
            <a:normAutofit/>
          </a:bodyPr>
          <a:lstStyle/>
          <a:p>
            <a:r>
              <a:rPr lang="en-US" b="1" dirty="0" smtClean="0"/>
              <a:t>Clinicians are a central resource for information or support during serious health episodes — and the care and conversation take place mostly offline.</a:t>
            </a:r>
            <a:endParaRPr lang="en-US" dirty="0" smtClean="0"/>
          </a:p>
          <a:p>
            <a:endParaRPr lang="en-US" b="1" dirty="0"/>
          </a:p>
        </p:txBody>
      </p:sp>
      <p:pic>
        <p:nvPicPr>
          <p:cNvPr id="5" name="Picture 4"/>
          <p:cNvPicPr>
            <a:picLocks noChangeAspect="1"/>
          </p:cNvPicPr>
          <p:nvPr/>
        </p:nvPicPr>
        <p:blipFill>
          <a:blip r:embed="rId3"/>
          <a:stretch>
            <a:fillRect/>
          </a:stretch>
        </p:blipFill>
        <p:spPr>
          <a:xfrm>
            <a:off x="7696200" y="228600"/>
            <a:ext cx="1301507" cy="841218"/>
          </a:xfrm>
          <a:prstGeom prst="rect">
            <a:avLst/>
          </a:prstGeom>
        </p:spPr>
      </p:pic>
      <p:pic>
        <p:nvPicPr>
          <p:cNvPr id="7" name="Picture 6"/>
          <p:cNvPicPr>
            <a:picLocks noChangeAspect="1"/>
          </p:cNvPicPr>
          <p:nvPr/>
        </p:nvPicPr>
        <p:blipFill>
          <a:blip r:embed="rId4"/>
          <a:stretch>
            <a:fillRect/>
          </a:stretch>
        </p:blipFill>
        <p:spPr>
          <a:xfrm>
            <a:off x="152400" y="3581400"/>
            <a:ext cx="9144000" cy="26351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“Health Online 2013”: </a:t>
            </a:r>
            <a:br>
              <a:rPr lang="en-US" b="1" dirty="0" smtClean="0"/>
            </a:br>
            <a:r>
              <a:rPr lang="en-US" sz="3556" dirty="0" smtClean="0"/>
              <a:t>Health Inquiries &amp; Search Engines</a:t>
            </a:r>
            <a:endParaRPr lang="en-US" b="1" dirty="0"/>
          </a:p>
        </p:txBody>
      </p:sp>
      <p:sp>
        <p:nvSpPr>
          <p:cNvPr id="3" name="Content Placeholder 2"/>
          <p:cNvSpPr>
            <a:spLocks noGrp="1"/>
          </p:cNvSpPr>
          <p:nvPr>
            <p:ph sz="quarter" idx="1"/>
          </p:nvPr>
        </p:nvSpPr>
        <p:spPr>
          <a:xfrm>
            <a:off x="612648" y="1600200"/>
            <a:ext cx="8153400" cy="2667000"/>
          </a:xfrm>
        </p:spPr>
        <p:txBody>
          <a:bodyPr>
            <a:normAutofit/>
          </a:bodyPr>
          <a:lstStyle/>
          <a:p>
            <a:r>
              <a:rPr lang="en-US" b="1" dirty="0" smtClean="0"/>
              <a:t>Eight in 10 online health inquiries start at a search </a:t>
            </a:r>
            <a:r>
              <a:rPr lang="en-US" b="1" dirty="0" smtClean="0"/>
              <a:t>engine</a:t>
            </a:r>
          </a:p>
        </p:txBody>
      </p:sp>
      <p:pic>
        <p:nvPicPr>
          <p:cNvPr id="5" name="Picture 4"/>
          <p:cNvPicPr>
            <a:picLocks noChangeAspect="1"/>
          </p:cNvPicPr>
          <p:nvPr/>
        </p:nvPicPr>
        <p:blipFill>
          <a:blip r:embed="rId3"/>
          <a:stretch>
            <a:fillRect/>
          </a:stretch>
        </p:blipFill>
        <p:spPr>
          <a:xfrm>
            <a:off x="7696200" y="228600"/>
            <a:ext cx="1301507" cy="841218"/>
          </a:xfrm>
          <a:prstGeom prst="rect">
            <a:avLst/>
          </a:prstGeom>
        </p:spPr>
      </p:pic>
      <p:pic>
        <p:nvPicPr>
          <p:cNvPr id="6" name="Picture 5"/>
          <p:cNvPicPr>
            <a:picLocks noChangeAspect="1"/>
          </p:cNvPicPr>
          <p:nvPr/>
        </p:nvPicPr>
        <p:blipFill>
          <a:blip r:embed="rId4"/>
          <a:stretch>
            <a:fillRect/>
          </a:stretch>
        </p:blipFill>
        <p:spPr>
          <a:xfrm>
            <a:off x="0" y="3095170"/>
            <a:ext cx="9144000" cy="264326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“Health Online 2013”: </a:t>
            </a:r>
            <a:br>
              <a:rPr lang="en-US" b="1" dirty="0" smtClean="0"/>
            </a:br>
            <a:r>
              <a:rPr lang="en-US" sz="3556" dirty="0" smtClean="0"/>
              <a:t>Barrier to Access</a:t>
            </a:r>
            <a:endParaRPr lang="en-US" b="1" dirty="0"/>
          </a:p>
        </p:txBody>
      </p:sp>
      <p:sp>
        <p:nvSpPr>
          <p:cNvPr id="3" name="Content Placeholder 2"/>
          <p:cNvSpPr>
            <a:spLocks noGrp="1"/>
          </p:cNvSpPr>
          <p:nvPr>
            <p:ph sz="quarter" idx="1"/>
          </p:nvPr>
        </p:nvSpPr>
        <p:spPr>
          <a:xfrm>
            <a:off x="612648" y="1600200"/>
            <a:ext cx="8153400" cy="2667000"/>
          </a:xfrm>
        </p:spPr>
        <p:txBody>
          <a:bodyPr>
            <a:normAutofit/>
          </a:bodyPr>
          <a:lstStyle/>
          <a:p>
            <a:r>
              <a:rPr lang="en-US" b="1" dirty="0" smtClean="0"/>
              <a:t>Half </a:t>
            </a:r>
            <a:r>
              <a:rPr lang="en-US" b="1" dirty="0" smtClean="0"/>
              <a:t>of health information searches are on behalf of someone else</a:t>
            </a:r>
            <a:endParaRPr lang="en-US" dirty="0" smtClean="0"/>
          </a:p>
          <a:p>
            <a:r>
              <a:rPr lang="en-US" b="1" dirty="0" smtClean="0"/>
              <a:t>One in four people seeking health information online have hit a pay </a:t>
            </a:r>
            <a:r>
              <a:rPr lang="en-US" b="1" dirty="0" smtClean="0"/>
              <a:t>wall</a:t>
            </a:r>
          </a:p>
          <a:p>
            <a:endParaRPr lang="en-US" dirty="0" smtClean="0"/>
          </a:p>
          <a:p>
            <a:endParaRPr lang="en-US" b="1" dirty="0"/>
          </a:p>
        </p:txBody>
      </p:sp>
      <p:pic>
        <p:nvPicPr>
          <p:cNvPr id="5" name="Picture 4"/>
          <p:cNvPicPr>
            <a:picLocks noChangeAspect="1"/>
          </p:cNvPicPr>
          <p:nvPr/>
        </p:nvPicPr>
        <p:blipFill>
          <a:blip r:embed="rId3"/>
          <a:stretch>
            <a:fillRect/>
          </a:stretch>
        </p:blipFill>
        <p:spPr>
          <a:xfrm>
            <a:off x="7696200" y="228600"/>
            <a:ext cx="1301507" cy="841218"/>
          </a:xfrm>
          <a:prstGeom prst="rect">
            <a:avLst/>
          </a:prstGeom>
        </p:spPr>
      </p:pic>
      <p:pic>
        <p:nvPicPr>
          <p:cNvPr id="7" name="Picture 6"/>
          <p:cNvPicPr>
            <a:picLocks noChangeAspect="1"/>
          </p:cNvPicPr>
          <p:nvPr/>
        </p:nvPicPr>
        <p:blipFill>
          <a:blip r:embed="rId4"/>
          <a:stretch>
            <a:fillRect/>
          </a:stretch>
        </p:blipFill>
        <p:spPr>
          <a:xfrm>
            <a:off x="0" y="3733800"/>
            <a:ext cx="9144000" cy="192505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“Health Online 2013”: </a:t>
            </a:r>
            <a:br>
              <a:rPr lang="en-US" b="1" dirty="0" smtClean="0"/>
            </a:br>
            <a:r>
              <a:rPr lang="en-US" sz="3556" dirty="0" smtClean="0"/>
              <a:t>The Social Life of Health Info</a:t>
            </a:r>
            <a:endParaRPr lang="en-US" b="1" dirty="0"/>
          </a:p>
        </p:txBody>
      </p:sp>
      <p:sp>
        <p:nvSpPr>
          <p:cNvPr id="3" name="Content Placeholder 2"/>
          <p:cNvSpPr>
            <a:spLocks noGrp="1"/>
          </p:cNvSpPr>
          <p:nvPr>
            <p:ph sz="quarter" idx="1"/>
          </p:nvPr>
        </p:nvSpPr>
        <p:spPr>
          <a:xfrm>
            <a:off x="612648" y="1600200"/>
            <a:ext cx="8153400" cy="2667000"/>
          </a:xfrm>
        </p:spPr>
        <p:txBody>
          <a:bodyPr>
            <a:normAutofit/>
          </a:bodyPr>
          <a:lstStyle/>
          <a:p>
            <a:r>
              <a:rPr lang="en-US" b="1" dirty="0" smtClean="0"/>
              <a:t>The </a:t>
            </a:r>
            <a:r>
              <a:rPr lang="en-US" b="1" dirty="0" smtClean="0"/>
              <a:t>social life of health information is a low-key but steady presence in American life</a:t>
            </a:r>
            <a:endParaRPr lang="en-US" dirty="0" smtClean="0"/>
          </a:p>
          <a:p>
            <a:endParaRPr lang="en-US" dirty="0" smtClean="0"/>
          </a:p>
          <a:p>
            <a:endParaRPr lang="en-US" dirty="0" smtClean="0"/>
          </a:p>
          <a:p>
            <a:endParaRPr lang="en-US" b="1" dirty="0"/>
          </a:p>
        </p:txBody>
      </p:sp>
      <p:pic>
        <p:nvPicPr>
          <p:cNvPr id="5" name="Picture 4"/>
          <p:cNvPicPr>
            <a:picLocks noChangeAspect="1"/>
          </p:cNvPicPr>
          <p:nvPr/>
        </p:nvPicPr>
        <p:blipFill>
          <a:blip r:embed="rId3"/>
          <a:stretch>
            <a:fillRect/>
          </a:stretch>
        </p:blipFill>
        <p:spPr>
          <a:xfrm>
            <a:off x="7696200" y="228600"/>
            <a:ext cx="1301507" cy="841218"/>
          </a:xfrm>
          <a:prstGeom prst="rect">
            <a:avLst/>
          </a:prstGeom>
        </p:spPr>
      </p:pic>
      <p:pic>
        <p:nvPicPr>
          <p:cNvPr id="6" name="Picture 5"/>
          <p:cNvPicPr>
            <a:picLocks noChangeAspect="1"/>
          </p:cNvPicPr>
          <p:nvPr/>
        </p:nvPicPr>
        <p:blipFill>
          <a:blip r:embed="rId4"/>
          <a:stretch>
            <a:fillRect/>
          </a:stretch>
        </p:blipFill>
        <p:spPr>
          <a:xfrm>
            <a:off x="146293" y="2743200"/>
            <a:ext cx="8997707" cy="1858422"/>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Perspective">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5531</TotalTime>
  <Words>1000</Words>
  <Application>Microsoft Macintosh PowerPoint</Application>
  <PresentationFormat>On-screen Show (4:3)</PresentationFormat>
  <Paragraphs>55</Paragraphs>
  <Slides>12</Slides>
  <Notes>12</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Median</vt:lpstr>
      <vt:lpstr>Lesson 8.10: Technology &amp; Health</vt:lpstr>
      <vt:lpstr>Do Now: Health Professionals &amp; Tech</vt:lpstr>
      <vt:lpstr>Why are patients NOT finding their doctors online?</vt:lpstr>
      <vt:lpstr>Why are patients NOT finding their doctors online? </vt:lpstr>
      <vt:lpstr>“Health Online 2013”:  Online Diagnosers</vt:lpstr>
      <vt:lpstr>“Health Online 2013”:  Online vs. Offline Care</vt:lpstr>
      <vt:lpstr>“Health Online 2013”:  Health Inquiries &amp; Search Engines</vt:lpstr>
      <vt:lpstr>“Health Online 2013”:  Barrier to Access</vt:lpstr>
      <vt:lpstr>“Health Online 2013”:  The Social Life of Health Info</vt:lpstr>
      <vt:lpstr>Where are the Health Care Professionals? </vt:lpstr>
      <vt:lpstr>Assess: Harnessing the Power of the Internet for Health </vt:lpstr>
      <vt:lpstr>Homework: Who IS online?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Kate</cp:lastModifiedBy>
  <cp:revision>81</cp:revision>
  <dcterms:created xsi:type="dcterms:W3CDTF">2014-03-10T14:03:15Z</dcterms:created>
  <dcterms:modified xsi:type="dcterms:W3CDTF">2014-03-12T04:30:03Z</dcterms:modified>
</cp:coreProperties>
</file>