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1"/>
  </p:notesMasterIdLst>
  <p:sldIdLst>
    <p:sldId id="256" r:id="rId2"/>
    <p:sldId id="257" r:id="rId3"/>
    <p:sldId id="258" r:id="rId4"/>
    <p:sldId id="259" r:id="rId5"/>
    <p:sldId id="271" r:id="rId6"/>
    <p:sldId id="270" r:id="rId7"/>
    <p:sldId id="269" r:id="rId8"/>
    <p:sldId id="266"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5" d="100"/>
          <a:sy n="95" d="100"/>
        </p:scale>
        <p:origin x="-1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2/28/14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  </a:t>
            </a:r>
            <a:r>
              <a:rPr lang="en-US" sz="1200" kern="1200" dirty="0" smtClean="0">
                <a:solidFill>
                  <a:schemeClr val="tx1"/>
                </a:solidFill>
                <a:latin typeface="+mn-lt"/>
                <a:ea typeface="+mn-ea"/>
                <a:cs typeface="+mn-cs"/>
              </a:rPr>
              <a:t>Students will grapple with the troubling problem of elder abuse in this lesson. They will begin by examining a news headline and reviewing some statistics on the problem in order to reflect.  Then they will learn about the types of elder abuse and the risk and protective factors for perpetration of elder abuse. Finally, they will work in teams to devise interventions to reduce elder abuse in their community.</a:t>
            </a:r>
          </a:p>
          <a:p>
            <a:r>
              <a:rPr lang="en-US" dirty="0" smtClean="0"/>
              <a:t>  </a:t>
            </a:r>
          </a:p>
          <a:p>
            <a:r>
              <a:rPr lang="en-US" dirty="0" smtClean="0"/>
              <a:t>Image source</a:t>
            </a:r>
            <a:r>
              <a:rPr lang="en-US" dirty="0" smtClean="0"/>
              <a:t>: </a:t>
            </a:r>
            <a:r>
              <a:rPr lang="en-US" dirty="0" err="1" smtClean="0"/>
              <a:t>Flickr</a:t>
            </a:r>
            <a:r>
              <a:rPr lang="en-US" dirty="0" smtClean="0"/>
              <a:t>, http://www.flickr.com/photos/kioko/3180017779/</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dirty="0" smtClean="0"/>
              <a:t>Most</a:t>
            </a:r>
            <a:r>
              <a:rPr lang="en-US" baseline="0" dirty="0" smtClean="0"/>
              <a:t> students will be able to relate with this topic through their grandparents or other elders they know. However, some may have younger grandparents or no grandparents or elderly relatives. One possible way to introduce the topic is to show a short video. The video “</a:t>
            </a:r>
            <a:r>
              <a:rPr lang="en-US" sz="1200" kern="1200" dirty="0" smtClean="0">
                <a:solidFill>
                  <a:schemeClr val="tx1"/>
                </a:solidFill>
                <a:latin typeface="+mn-lt"/>
                <a:ea typeface="+mn-ea"/>
                <a:cs typeface="+mn-cs"/>
              </a:rPr>
              <a:t>An Age for Justice: Confronting Elder Abuse in America</a:t>
            </a:r>
          </a:p>
          <a:p>
            <a:pPr marL="228600" indent="-228600">
              <a:buNone/>
            </a:pPr>
            <a:r>
              <a:rPr lang="en-US" baseline="0" dirty="0" smtClean="0"/>
              <a:t>” (Run time: 16:03) can be found at: https://</a:t>
            </a:r>
            <a:r>
              <a:rPr lang="en-US" baseline="0" dirty="0" err="1" smtClean="0"/>
              <a:t>www.youtube.com/watch?v</a:t>
            </a:r>
            <a:r>
              <a:rPr lang="en-US" baseline="0" dirty="0" smtClean="0"/>
              <a:t>=-eaJXBj87to</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data and statistics on violence</a:t>
            </a:r>
            <a:r>
              <a:rPr lang="en-US" baseline="0" dirty="0" smtClean="0"/>
              <a:t> among the elderly (in general)</a:t>
            </a:r>
            <a:r>
              <a:rPr lang="en-US" dirty="0" smtClean="0"/>
              <a:t>, as it compares</a:t>
            </a:r>
            <a:r>
              <a:rPr lang="en-US" baseline="0" dirty="0" smtClean="0"/>
              <a:t> with violence among other age groups, can be found at the US Dept of Justice statistics site (http://www.bjs.gov/content/pub/pdf/cpa6502.pdf.) Some interesting trends to have students look for:  1) violence decreases as age increases; 2) compared with other violence and other age groups, robbery/theft/purse-snatching appears highest in the elderly (over 65).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a:t>
            </a:r>
            <a:r>
              <a:rPr lang="en-US" dirty="0" err="1" smtClean="0"/>
              <a:t>http://www.cdc.gov/violenceprevention/elderabuse/definitions.html</a:t>
            </a:r>
            <a:endParaRPr lang="en-US" dirty="0" smtClean="0"/>
          </a:p>
          <a:p>
            <a:r>
              <a:rPr lang="en-US" dirty="0" smtClean="0"/>
              <a:t>For more background information on the Consequences of elder abuse, navigate</a:t>
            </a:r>
            <a:r>
              <a:rPr lang="en-US" baseline="0" dirty="0" smtClean="0"/>
              <a:t> to the tab labeled “Consequences”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Ensure students understand</a:t>
            </a:r>
            <a:r>
              <a:rPr lang="en-US" baseline="0" dirty="0" smtClean="0"/>
              <a:t> what the word “perpetration” means.</a:t>
            </a:r>
            <a:endParaRPr lang="en-US" dirty="0" smtClean="0"/>
          </a:p>
          <a:p>
            <a:r>
              <a:rPr lang="en-US" dirty="0" smtClean="0"/>
              <a:t>Source: </a:t>
            </a:r>
            <a:r>
              <a:rPr lang="en-US" dirty="0" err="1" smtClean="0"/>
              <a:t>http://www.cdc.gov/violenceprevention/elderabuse/riskprotectivefactors.html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Fact sheet can</a:t>
            </a:r>
            <a:r>
              <a:rPr lang="en-US" baseline="0" dirty="0" smtClean="0"/>
              <a:t> be found at: </a:t>
            </a:r>
            <a:r>
              <a:rPr lang="en-US" baseline="0" dirty="0" err="1" smtClean="0"/>
              <a:t>http://www.cdc.gov/violenceprevention/pdf/em-factsheet-a.pdf</a:t>
            </a:r>
            <a:r>
              <a:rPr lang="en-US" baseline="0" dirty="0" smtClean="0"/>
              <a:t>  or using the PDF file located in the Resources folder.  Ensure a class set of copies are made for the lesson.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time permits have students</a:t>
            </a:r>
            <a:r>
              <a:rPr lang="en-US" baseline="0" dirty="0" smtClean="0"/>
              <a:t> informally present their intervention ideas to the class. Have one student be a recorder and type of the interventions in a list. Then assign another student or team to look up addresses of senior centers or agencies that work with seniors and mail the list with a cover letter explaining the class assignment. This could be offered for extra credit if school &amp; class policies permit.  This is a great way to engage students in the real world impact of their daily work in the classroom.</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For answers,</a:t>
            </a:r>
            <a:r>
              <a:rPr lang="en-US" baseline="0" dirty="0" smtClean="0"/>
              <a:t> refer to the “New Info” section of the notes on elder abuse.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 is to encourage students</a:t>
            </a:r>
            <a:r>
              <a:rPr lang="en-US" baseline="0" dirty="0" smtClean="0"/>
              <a:t> to make connections to the real lives that elder abuse impacts. By finding a news story featuring a case of elder abuse, students can apply the information they learned from the CDC’s research on </a:t>
            </a:r>
            <a:r>
              <a:rPr lang="en-US" baseline="0" dirty="0" err="1" smtClean="0"/>
              <a:t>RFs</a:t>
            </a:r>
            <a:r>
              <a:rPr lang="en-US" baseline="0" dirty="0" smtClean="0"/>
              <a:t> and </a:t>
            </a:r>
            <a:r>
              <a:rPr lang="en-US" baseline="0" dirty="0" err="1" smtClean="0"/>
              <a:t>PFs</a:t>
            </a:r>
            <a:r>
              <a:rPr lang="en-US" baseline="0" dirty="0" smtClean="0"/>
              <a:t> to a real case.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hyperlink" Target="http://www.cdc.gov/violenceprevention/elderabuse/consequences.html"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hyperlink" Target="http://www.cdc.gov/violenceprevention/elderabuse/riskprotectivefactors.htm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7.6:</a:t>
            </a:r>
            <a:br>
              <a:rPr lang="en-US" dirty="0" smtClean="0"/>
            </a:br>
            <a:r>
              <a:rPr lang="en-US" dirty="0" smtClean="0"/>
              <a:t>Elder Abuse</a:t>
            </a:r>
            <a:endParaRPr lang="en-US" sz="4444" dirty="0"/>
          </a:p>
        </p:txBody>
      </p:sp>
      <p:sp>
        <p:nvSpPr>
          <p:cNvPr id="3" name="Subtitle 2"/>
          <p:cNvSpPr>
            <a:spLocks noGrp="1"/>
          </p:cNvSpPr>
          <p:nvPr>
            <p:ph type="subTitle" idx="1"/>
          </p:nvPr>
        </p:nvSpPr>
        <p:spPr/>
        <p:txBody>
          <a:bodyPr/>
          <a:lstStyle/>
          <a:p>
            <a:r>
              <a:rPr lang="en-US" dirty="0" smtClean="0"/>
              <a:t>Module 7: Violence</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7.6: </a:t>
            </a:r>
            <a:r>
              <a:rPr lang="en-US" sz="2200" dirty="0" smtClean="0">
                <a:latin typeface="+mj-lt"/>
              </a:rPr>
              <a:t> </a:t>
            </a:r>
            <a:r>
              <a:rPr lang="en-US" sz="2400" dirty="0" smtClean="0"/>
              <a:t>Identify </a:t>
            </a:r>
            <a:r>
              <a:rPr lang="en-US" sz="2400" dirty="0" smtClean="0"/>
              <a:t>the types of elder abuse and the risk and protective factors for elder abuse.</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343400" y="1524000"/>
            <a:ext cx="3492500" cy="233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Prevalence of Elder Abuse</a:t>
            </a:r>
            <a:endParaRPr lang="en-US" b="1" dirty="0"/>
          </a:p>
        </p:txBody>
      </p:sp>
      <p:sp>
        <p:nvSpPr>
          <p:cNvPr id="3" name="Content Placeholder 2"/>
          <p:cNvSpPr>
            <a:spLocks noGrp="1"/>
          </p:cNvSpPr>
          <p:nvPr>
            <p:ph sz="quarter" idx="1"/>
          </p:nvPr>
        </p:nvSpPr>
        <p:spPr/>
        <p:txBody>
          <a:bodyPr>
            <a:normAutofit/>
          </a:bodyPr>
          <a:lstStyle/>
          <a:p>
            <a:r>
              <a:rPr lang="en-US" sz="3200" dirty="0" smtClean="0"/>
              <a:t>A recent ABC News headline proclaimed, </a:t>
            </a:r>
            <a:r>
              <a:rPr lang="en-US" sz="3200" b="1" i="1" dirty="0" smtClean="0"/>
              <a:t>“Elderly Abused at 1 in 3 Nursing Homes.”</a:t>
            </a:r>
            <a:endParaRPr lang="en-US" sz="3600" dirty="0" smtClean="0"/>
          </a:p>
          <a:p>
            <a:pPr lvl="1"/>
            <a:r>
              <a:rPr lang="en-US" dirty="0" smtClean="0"/>
              <a:t>Have you heard of elder abuse? If so, when or where? What do you already know about it?</a:t>
            </a:r>
            <a:r>
              <a:rPr lang="en-US" dirty="0" smtClean="0"/>
              <a:t>  </a:t>
            </a:r>
          </a:p>
          <a:p>
            <a:pPr lvl="1"/>
            <a:r>
              <a:rPr lang="en-US" dirty="0" smtClean="0"/>
              <a:t>Do </a:t>
            </a:r>
            <a:r>
              <a:rPr lang="en-US" dirty="0" smtClean="0"/>
              <a:t>you have any elderly grandparents or family members in nursing homes or cared for and supported by nursing aides or other family members? If so, how might they be vulnerable to elder abuse? (If you do not, imagine elders in this setting in order to answer this question).</a:t>
            </a:r>
            <a:endParaRPr lang="en-US" sz="3300" dirty="0" smtClean="0"/>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Incidence of Elder Abuse</a:t>
            </a:r>
            <a:endParaRPr lang="en-US" b="1" dirty="0"/>
          </a:p>
        </p:txBody>
      </p:sp>
      <p:sp>
        <p:nvSpPr>
          <p:cNvPr id="3" name="Content Placeholder 2"/>
          <p:cNvSpPr>
            <a:spLocks noGrp="1"/>
          </p:cNvSpPr>
          <p:nvPr>
            <p:ph sz="quarter" idx="1"/>
          </p:nvPr>
        </p:nvSpPr>
        <p:spPr/>
        <p:txBody>
          <a:bodyPr>
            <a:normAutofit fontScale="85000" lnSpcReduction="20000"/>
          </a:bodyPr>
          <a:lstStyle/>
          <a:p>
            <a:r>
              <a:rPr lang="en-US" dirty="0" smtClean="0"/>
              <a:t>The true incidence of elder abuse is difficult to determine.</a:t>
            </a:r>
            <a:r>
              <a:rPr lang="en-US" dirty="0" smtClean="0"/>
              <a:t> </a:t>
            </a:r>
          </a:p>
          <a:p>
            <a:r>
              <a:rPr lang="en-US" dirty="0" smtClean="0"/>
              <a:t>Roughly </a:t>
            </a:r>
            <a:r>
              <a:rPr lang="en-US" dirty="0" smtClean="0"/>
              <a:t>551,000 persons age 60 and older experienced elder abuse, neglect, or self-neglect in domestic </a:t>
            </a:r>
            <a:r>
              <a:rPr lang="en-US" dirty="0" smtClean="0"/>
              <a:t>settings</a:t>
            </a:r>
            <a:endParaRPr lang="en-US" dirty="0" smtClean="0"/>
          </a:p>
          <a:p>
            <a:pPr lvl="1"/>
            <a:r>
              <a:rPr lang="en-US" dirty="0" smtClean="0"/>
              <a:t>only </a:t>
            </a:r>
            <a:r>
              <a:rPr lang="en-US" dirty="0" smtClean="0"/>
              <a:t>21% (about 115,000) were reported to and substantiated by Adult Protective Service (APS) agencies; the remaining 79% were either not reported to APS or not substantiated.</a:t>
            </a:r>
            <a:endParaRPr lang="en-US" dirty="0" smtClean="0"/>
          </a:p>
          <a:p>
            <a:r>
              <a:rPr lang="en-US" dirty="0" smtClean="0"/>
              <a:t>Between </a:t>
            </a:r>
            <a:r>
              <a:rPr lang="en-US" dirty="0" smtClean="0"/>
              <a:t>1 and 2 million residents of the United States age 65 or older have been abused, neglected, or exploited by persons on whom they depended for care or </a:t>
            </a:r>
            <a:r>
              <a:rPr lang="en-US" dirty="0" smtClean="0"/>
              <a:t>protection</a:t>
            </a:r>
          </a:p>
          <a:p>
            <a:pPr lvl="0"/>
            <a:r>
              <a:rPr lang="en-US" dirty="0" smtClean="0">
                <a:solidFill>
                  <a:srgbClr val="FF0000"/>
                </a:solidFill>
              </a:rPr>
              <a:t>Why </a:t>
            </a:r>
            <a:r>
              <a:rPr lang="en-US" dirty="0" smtClean="0">
                <a:solidFill>
                  <a:srgbClr val="FF0000"/>
                </a:solidFill>
              </a:rPr>
              <a:t>is elder abuse so common? What specific factors make elders vulnerable to abuse?</a:t>
            </a:r>
            <a:endParaRPr lang="en-US" dirty="0" smtClean="0">
              <a:solidFill>
                <a:srgbClr val="FF0000"/>
              </a:solidFill>
            </a:endParaRPr>
          </a:p>
          <a:p>
            <a:r>
              <a:rPr lang="en-US" dirty="0" smtClean="0">
                <a:solidFill>
                  <a:srgbClr val="FF0000"/>
                </a:solidFill>
              </a:rPr>
              <a:t>Why </a:t>
            </a:r>
            <a:r>
              <a:rPr lang="en-US" dirty="0" smtClean="0">
                <a:solidFill>
                  <a:srgbClr val="FF0000"/>
                </a:solidFill>
              </a:rPr>
              <a:t>is elder abuse such an underreported problem? What specific factor prevent reporting?</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
        <p:nvSpPr>
          <p:cNvPr id="5" name="TextBox 4"/>
          <p:cNvSpPr txBox="1"/>
          <p:nvPr/>
        </p:nvSpPr>
        <p:spPr>
          <a:xfrm>
            <a:off x="228600" y="6457398"/>
            <a:ext cx="7341861" cy="369332"/>
          </a:xfrm>
          <a:prstGeom prst="rect">
            <a:avLst/>
          </a:prstGeom>
          <a:noFill/>
        </p:spPr>
        <p:txBody>
          <a:bodyPr wrap="none" rtlCol="0">
            <a:spAutoFit/>
          </a:bodyPr>
          <a:lstStyle/>
          <a:p>
            <a:r>
              <a:rPr lang="en-US" dirty="0" smtClean="0"/>
              <a:t> </a:t>
            </a:r>
            <a:r>
              <a:rPr lang="en-US" sz="1200" b="1" dirty="0" smtClean="0"/>
              <a:t>Source:</a:t>
            </a:r>
            <a:r>
              <a:rPr lang="en-US" sz="1200" dirty="0" smtClean="0"/>
              <a:t> CDC, Consequences of Elder Abuse, </a:t>
            </a:r>
            <a:r>
              <a:rPr lang="en-US" sz="1200" dirty="0" smtClean="0">
                <a:hlinkClick r:id="rId4"/>
              </a:rPr>
              <a:t>http://www.cdc.gov/violenceprevention/elderabuse/consequences.html</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Forms of </a:t>
            </a:r>
            <a:r>
              <a:rPr lang="en-US" b="1" dirty="0" smtClean="0"/>
              <a:t>Elder Abuse:</a:t>
            </a:r>
            <a:endParaRPr lang="en-US" b="1" dirty="0"/>
          </a:p>
        </p:txBody>
      </p:sp>
      <p:sp>
        <p:nvSpPr>
          <p:cNvPr id="3" name="Content Placeholder 2"/>
          <p:cNvSpPr>
            <a:spLocks noGrp="1"/>
          </p:cNvSpPr>
          <p:nvPr>
            <p:ph sz="quarter" idx="1"/>
          </p:nvPr>
        </p:nvSpPr>
        <p:spPr/>
        <p:txBody>
          <a:bodyPr>
            <a:normAutofit/>
          </a:bodyPr>
          <a:lstStyle/>
          <a:p>
            <a:pPr lvl="0"/>
            <a:r>
              <a:rPr lang="en-US" b="1" dirty="0" smtClean="0"/>
              <a:t>Physical </a:t>
            </a:r>
            <a:r>
              <a:rPr lang="en-US" b="1" dirty="0" smtClean="0"/>
              <a:t>Abuse</a:t>
            </a:r>
            <a:endParaRPr lang="en-US" dirty="0" smtClean="0"/>
          </a:p>
          <a:p>
            <a:pPr lvl="0"/>
            <a:r>
              <a:rPr lang="en-US" b="1" dirty="0" smtClean="0"/>
              <a:t>Sexual Abuse or Abusive Sexual </a:t>
            </a:r>
            <a:r>
              <a:rPr lang="en-US" b="1" dirty="0" smtClean="0"/>
              <a:t>Contact</a:t>
            </a:r>
            <a:endParaRPr lang="en-US" dirty="0" smtClean="0"/>
          </a:p>
          <a:p>
            <a:pPr lvl="0"/>
            <a:r>
              <a:rPr lang="en-US" b="1" dirty="0" smtClean="0"/>
              <a:t>Psychological or Emotional </a:t>
            </a:r>
            <a:r>
              <a:rPr lang="en-US" b="1" dirty="0" smtClean="0"/>
              <a:t>Abuse</a:t>
            </a:r>
            <a:endParaRPr lang="en-US" dirty="0" smtClean="0"/>
          </a:p>
          <a:p>
            <a:pPr lvl="0"/>
            <a:r>
              <a:rPr lang="en-US" b="1" dirty="0" smtClean="0"/>
              <a:t>Neglect</a:t>
            </a:r>
            <a:endParaRPr lang="en-US" dirty="0" smtClean="0"/>
          </a:p>
          <a:p>
            <a:pPr lvl="0"/>
            <a:r>
              <a:rPr lang="en-US" b="1" dirty="0" smtClean="0"/>
              <a:t>Abandonment</a:t>
            </a:r>
            <a:endParaRPr lang="en-US" dirty="0" smtClean="0"/>
          </a:p>
          <a:p>
            <a:r>
              <a:rPr lang="en-US" b="1" dirty="0" smtClean="0"/>
              <a:t>Financial Abuse or </a:t>
            </a:r>
            <a:r>
              <a:rPr lang="en-US" b="1" dirty="0" smtClean="0"/>
              <a:t>Exploitation</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8452029" y="5891792"/>
            <a:ext cx="628035" cy="966208"/>
          </a:xfrm>
          <a:prstGeom prst="rect">
            <a:avLst/>
          </a:prstGeom>
        </p:spPr>
      </p:pic>
      <p:pic>
        <p:nvPicPr>
          <p:cNvPr id="5" name="Picture 4"/>
          <p:cNvPicPr>
            <a:picLocks noChangeAspect="1"/>
          </p:cNvPicPr>
          <p:nvPr/>
        </p:nvPicPr>
        <p:blipFill>
          <a:blip r:embed="rId4"/>
          <a:stretch>
            <a:fillRect/>
          </a:stretch>
        </p:blipFill>
        <p:spPr>
          <a:xfrm>
            <a:off x="0" y="51808"/>
            <a:ext cx="8001000" cy="6581468"/>
          </a:xfrm>
          <a:prstGeom prst="rect">
            <a:avLst/>
          </a:prstGeom>
        </p:spPr>
      </p:pic>
      <p:sp>
        <p:nvSpPr>
          <p:cNvPr id="9" name="TextBox 8"/>
          <p:cNvSpPr txBox="1"/>
          <p:nvPr/>
        </p:nvSpPr>
        <p:spPr>
          <a:xfrm>
            <a:off x="0" y="6581001"/>
            <a:ext cx="8540469" cy="276999"/>
          </a:xfrm>
          <a:prstGeom prst="rect">
            <a:avLst/>
          </a:prstGeom>
          <a:noFill/>
        </p:spPr>
        <p:txBody>
          <a:bodyPr wrap="none" rtlCol="0">
            <a:spAutoFit/>
          </a:bodyPr>
          <a:lstStyle/>
          <a:p>
            <a:r>
              <a:rPr lang="en-US" sz="1200" dirty="0" smtClean="0"/>
              <a:t>Source: CDC, Risk and </a:t>
            </a:r>
            <a:r>
              <a:rPr lang="en-US" sz="1200" dirty="0" smtClean="0"/>
              <a:t>Protective </a:t>
            </a:r>
            <a:r>
              <a:rPr lang="en-US" sz="1200" dirty="0" smtClean="0"/>
              <a:t>Factors for Elder Abuse (</a:t>
            </a:r>
            <a:r>
              <a:rPr lang="en-US" sz="1200" dirty="0" smtClean="0">
                <a:hlinkClick r:id="rId5"/>
              </a:rPr>
              <a:t>http://www.cdc.gov/violenceprevention/elderabuse/riskprotectivefactors.html</a:t>
            </a:r>
            <a:r>
              <a:rPr lang="en-US" sz="1200"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Understanding Elder Abuse</a:t>
            </a:r>
            <a:endParaRPr lang="en-US" b="1" dirty="0"/>
          </a:p>
        </p:txBody>
      </p:sp>
      <p:sp>
        <p:nvSpPr>
          <p:cNvPr id="3" name="Content Placeholder 2"/>
          <p:cNvSpPr>
            <a:spLocks noGrp="1"/>
          </p:cNvSpPr>
          <p:nvPr>
            <p:ph sz="quarter" idx="1"/>
          </p:nvPr>
        </p:nvSpPr>
        <p:spPr>
          <a:xfrm>
            <a:off x="612648" y="1600200"/>
            <a:ext cx="8153400" cy="762000"/>
          </a:xfrm>
        </p:spPr>
        <p:txBody>
          <a:bodyPr>
            <a:normAutofit fontScale="92500" lnSpcReduction="20000"/>
          </a:bodyPr>
          <a:lstStyle/>
          <a:p>
            <a:r>
              <a:rPr lang="en-US" dirty="0" smtClean="0"/>
              <a:t>Read the ‘Understanding Elder Abuse Fact Sheet” and answer the questions that follow as you read</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0" y="2362200"/>
            <a:ext cx="7810500" cy="4495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Interventions to </a:t>
            </a:r>
            <a:r>
              <a:rPr lang="en-US" dirty="0" smtClean="0"/>
              <a:t>Reduce Elder Abuse</a:t>
            </a:r>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fontScale="92500"/>
          </a:bodyPr>
          <a:lstStyle/>
          <a:p>
            <a:r>
              <a:rPr lang="en-US" dirty="0" smtClean="0"/>
              <a:t>As a team, create a strategy to reduce elder abuse in your community by </a:t>
            </a:r>
            <a:r>
              <a:rPr lang="en-US" dirty="0" smtClean="0"/>
              <a:t>proposing </a:t>
            </a:r>
            <a:r>
              <a:rPr lang="en-US" dirty="0" smtClean="0"/>
              <a:t>an intervention. Recall the risk and protective factors for elder abuse, as well as the prevention strategies you just read about in the CDC Factsheet. Use the questions below to plan your solution</a:t>
            </a:r>
            <a:r>
              <a:rPr lang="en-US" dirty="0" smtClean="0"/>
              <a:t>: </a:t>
            </a:r>
            <a:endParaRPr lang="en-US" dirty="0" smtClean="0"/>
          </a:p>
          <a:p>
            <a:pPr lvl="1"/>
            <a:r>
              <a:rPr lang="en-US" dirty="0" smtClean="0"/>
              <a:t>What risk factor or protective factor will you target?</a:t>
            </a:r>
          </a:p>
          <a:p>
            <a:pPr lvl="1"/>
            <a:r>
              <a:rPr lang="en-US" dirty="0" smtClean="0"/>
              <a:t>Describe your intervention? (Be sure to answer Who, What, When, Where, Why, and How)</a:t>
            </a:r>
          </a:p>
          <a:p>
            <a:pPr lvl="1"/>
            <a:r>
              <a:rPr lang="en-US" dirty="0" smtClean="0"/>
              <a:t>What evidence will you collect to determine the success of your intervention?</a:t>
            </a:r>
          </a:p>
          <a:p>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r>
              <a:rPr lang="en-US" sz="3000" dirty="0" smtClean="0"/>
              <a:t>1. Name </a:t>
            </a:r>
            <a:r>
              <a:rPr lang="en-US" sz="3000" dirty="0" smtClean="0"/>
              <a:t>3 forms of elder abuse:</a:t>
            </a:r>
            <a:endParaRPr lang="en-US" sz="3400" dirty="0" smtClean="0"/>
          </a:p>
          <a:p>
            <a:r>
              <a:rPr lang="en-US" sz="3000" dirty="0" smtClean="0"/>
              <a:t>2</a:t>
            </a:r>
            <a:r>
              <a:rPr lang="en-US" sz="3000" dirty="0" smtClean="0"/>
              <a:t>. Name </a:t>
            </a:r>
            <a:r>
              <a:rPr lang="en-US" sz="3000" dirty="0" smtClean="0"/>
              <a:t>2 risk factors for the perpetration of elder abuse.</a:t>
            </a:r>
            <a:endParaRPr lang="en-US" sz="3400" dirty="0" smtClean="0"/>
          </a:p>
          <a:p>
            <a:r>
              <a:rPr lang="en-US" sz="3200" dirty="0" smtClean="0"/>
              <a:t>3. Name </a:t>
            </a:r>
            <a:r>
              <a:rPr lang="en-US" sz="3200" dirty="0" smtClean="0"/>
              <a:t>2 protective factors against the perpetration of elder abuse.</a:t>
            </a:r>
            <a:endParaRPr lang="en-US" sz="3600" dirty="0" smtClean="0"/>
          </a:p>
          <a:p>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dirty="0" smtClean="0"/>
              <a:t>Elder Abuse in the News</a:t>
            </a:r>
            <a:endParaRPr lang="en-US" b="1" dirty="0"/>
          </a:p>
        </p:txBody>
      </p:sp>
      <p:sp>
        <p:nvSpPr>
          <p:cNvPr id="3" name="Content Placeholder 2"/>
          <p:cNvSpPr>
            <a:spLocks noGrp="1"/>
          </p:cNvSpPr>
          <p:nvPr>
            <p:ph sz="quarter" idx="1"/>
          </p:nvPr>
        </p:nvSpPr>
        <p:spPr>
          <a:xfrm>
            <a:off x="612648" y="1524000"/>
            <a:ext cx="8153400" cy="1828799"/>
          </a:xfrm>
        </p:spPr>
        <p:txBody>
          <a:bodyPr>
            <a:normAutofit fontScale="92500" lnSpcReduction="20000"/>
          </a:bodyPr>
          <a:lstStyle/>
          <a:p>
            <a:r>
              <a:rPr lang="en-US" dirty="0" smtClean="0"/>
              <a:t>Unfortunately, elder abuse is all too common and often makes it into the news. Using your local paper or online news articles from any source in your state, nation, or world, find a story about a case of elder abuse and answer the questions in the table below.</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631440" y="3352799"/>
            <a:ext cx="6226559" cy="3530731"/>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3598</TotalTime>
  <Words>1114</Words>
  <Application>Microsoft Macintosh PowerPoint</Application>
  <PresentationFormat>On-screen Show (4:3)</PresentationFormat>
  <Paragraphs>59</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Median</vt:lpstr>
      <vt:lpstr>Lesson 7.6: Elder Abuse</vt:lpstr>
      <vt:lpstr>Do Now: Prevalence of Elder Abuse</vt:lpstr>
      <vt:lpstr>Incidence of Elder Abuse</vt:lpstr>
      <vt:lpstr>Forms of Elder Abuse:</vt:lpstr>
      <vt:lpstr>Slide 5</vt:lpstr>
      <vt:lpstr>Understanding Elder Abuse</vt:lpstr>
      <vt:lpstr>Interventions to Reduce Elder Abuse</vt:lpstr>
      <vt:lpstr>Assess:</vt:lpstr>
      <vt:lpstr>Homework: Elder Abuse in the News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78</cp:revision>
  <dcterms:created xsi:type="dcterms:W3CDTF">2014-02-28T18:00:35Z</dcterms:created>
  <dcterms:modified xsi:type="dcterms:W3CDTF">2014-03-01T00:14:10Z</dcterms:modified>
</cp:coreProperties>
</file>