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9" r:id="rId4"/>
    <p:sldId id="258" r:id="rId5"/>
    <p:sldId id="271" r:id="rId6"/>
    <p:sldId id="272" r:id="rId7"/>
    <p:sldId id="273" r:id="rId8"/>
    <p:sldId id="274" r:id="rId9"/>
    <p:sldId id="270" r:id="rId10"/>
    <p:sldId id="269" r:id="rId11"/>
    <p:sldId id="266" r:id="rId12"/>
    <p:sldId id="26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2" d="100"/>
          <a:sy n="102" d="100"/>
        </p:scale>
        <p:origin x="-234" y="-96"/>
      </p:cViewPr>
      <p:guideLst>
        <p:guide orient="horz" pos="2160"/>
        <p:guide pos="2880"/>
      </p:guideLst>
    </p:cSldViewPr>
  </p:slideViewPr>
  <p:notesTextViewPr>
    <p:cViewPr>
      <p:scale>
        <a:sx n="100" d="100"/>
        <a:sy n="100" d="100"/>
      </p:scale>
      <p:origin x="0" y="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10/8/2014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extLst>
      <p:ext uri="{BB962C8B-B14F-4D97-AF65-F5344CB8AC3E}">
        <p14:creationId xmlns:p14="http://schemas.microsoft.com/office/powerpoint/2010/main" val="33673715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Overview: </a:t>
            </a:r>
            <a:r>
              <a:rPr lang="en-US" sz="1200" kern="1200" dirty="0" smtClean="0">
                <a:solidFill>
                  <a:schemeClr val="tx1"/>
                </a:solidFill>
                <a:latin typeface="+mn-lt"/>
                <a:ea typeface="+mn-ea"/>
                <a:cs typeface="+mn-cs"/>
              </a:rPr>
              <a:t>This lesson will help students explore the concepts of child maltreatment prevention through a close examination of risk factors and qualities of healthy relationships. First, students will brainstorm qualities that make relationships successful, then learn the CDC’s recommendation of 3 critical qualities. Next, students will read about child maltreatment and its risk and protective factors. Finally, students will review scenarios depicting child maltreatment and identify which of the 3 qualities are missing.</a:t>
            </a:r>
          </a:p>
          <a:p>
            <a:r>
              <a:rPr lang="en-US" dirty="0" smtClean="0"/>
              <a:t>  </a:t>
            </a:r>
          </a:p>
          <a:p>
            <a:endParaRPr lang="en-US" dirty="0" smtClean="0"/>
          </a:p>
          <a:p>
            <a:r>
              <a:rPr lang="en-US" dirty="0" smtClean="0"/>
              <a:t>Image source: </a:t>
            </a:r>
            <a:r>
              <a:rPr lang="en-US" dirty="0" err="1" smtClean="0"/>
              <a:t>Flickr</a:t>
            </a:r>
            <a:r>
              <a:rPr lang="en-US" dirty="0" smtClean="0"/>
              <a:t>,</a:t>
            </a:r>
            <a:r>
              <a:rPr lang="en-US" baseline="0" dirty="0" smtClean="0"/>
              <a:t> http://www.flickr.com/photos/christiaantriebert/9024165415/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p>
          <a:p>
            <a:pPr marL="228600" indent="-228600">
              <a:buAutoNum type="arabicPeriod"/>
            </a:pPr>
            <a:r>
              <a:rPr lang="en-US" dirty="0" smtClean="0"/>
              <a:t>Safe</a:t>
            </a:r>
          </a:p>
          <a:p>
            <a:pPr marL="228600" indent="-228600">
              <a:buAutoNum type="arabicPeriod"/>
            </a:pPr>
            <a:r>
              <a:rPr lang="en-US" dirty="0" smtClean="0"/>
              <a:t>Stable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p>
          <a:p>
            <a:pPr marL="228600" indent="-228600">
              <a:buAutoNum type="arabicPeriod"/>
            </a:pPr>
            <a:r>
              <a:rPr lang="en-US" dirty="0" smtClean="0"/>
              <a:t>Nurturing</a:t>
            </a:r>
          </a:p>
          <a:p>
            <a:pPr marL="228600" indent="-228600">
              <a:buAutoNum type="arabicPeriod"/>
            </a:pPr>
            <a:r>
              <a:rPr lang="en-US" dirty="0" smtClean="0"/>
              <a:t>Stable</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homework assignment is to challenge</a:t>
            </a:r>
            <a:r>
              <a:rPr lang="en-US" baseline="0" dirty="0" smtClean="0"/>
              <a:t> students to examine the resources on parenting available in their community, local library, or online. There is a wealth of parenting advice and educational programs available. Some may focus on safe, stable, and nurturing relationships while others do not. Ask students to fill in the table based on what they observe, but if those elements are NOT present to indicate how that resource could be improved to include them.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Set norms</a:t>
            </a:r>
            <a:r>
              <a:rPr lang="en-US" baseline="0" dirty="0" smtClean="0"/>
              <a:t> in the classroom for a respectful and sensitive environment for learning, since the issue of child maltreatment may have a personal connection for some students and may be an emotionally challenging topic to focus on in school.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for examples of each of these 3 qualities. What does it look like</a:t>
            </a:r>
            <a:r>
              <a:rPr lang="en-US" baseline="0" dirty="0" smtClean="0"/>
              <a:t> to maintain safety in a relationship? Stability? Nurturing? What does it look like when these are missing?</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Ask</a:t>
            </a:r>
            <a:r>
              <a:rPr lang="en-US" baseline="0" dirty="0" smtClean="0"/>
              <a:t> students to share with the class the additional qualities they decided the CDC should promote. Students may offer suggestions such as love, honesty, etc. Ask students why these values are important? Are they essential to preventing child maltreatment? Why do you think the CDC did NOT elect to include them in it’s list of CRITICAL qualities?</a:t>
            </a:r>
            <a:endParaRPr lang="en-US" dirty="0" smtClean="0"/>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a:t>
            </a:r>
            <a:r>
              <a:rPr lang="en-US" baseline="0" dirty="0" smtClean="0"/>
              <a:t> for examples of each type of abuse. Emphasize that the abuse does not have to be extreme to be considered maltreatment. For example, inappropriate touching is considered sexual abuse just as rape is.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research to support the first RF (supportive</a:t>
            </a:r>
            <a:r>
              <a:rPr lang="en-US" baseline="0" dirty="0" smtClean="0"/>
              <a:t> family environment and social networks) but research is still ongoing to demonstrate the efficacy of the other protective factors on the list in eliminating child maltreatment.</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Ensure a class set of copies of the 2-page</a:t>
            </a:r>
            <a:r>
              <a:rPr lang="en-US" baseline="0" dirty="0" smtClean="0"/>
              <a:t> </a:t>
            </a:r>
            <a:r>
              <a:rPr lang="en-US" dirty="0" smtClean="0"/>
              <a:t>PDF are made</a:t>
            </a:r>
            <a:r>
              <a:rPr lang="en-US" baseline="0" dirty="0" smtClean="0"/>
              <a:t> in advance. Source file can be found in the resources folder, or at: http://www.cdc.gov/violenceprevention/pdf/cm-factsheet--2013.pdf</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lang="en-US" smtClean="0"/>
              <a:pPr/>
              <a:t>10/8/2014</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lang="en-US" smtClean="0"/>
              <a:pPr/>
              <a:t>10/8/2014</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lang="en-US" smtClean="0"/>
              <a:pPr/>
              <a:t>10/8/2014</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lang="en-US" smtClean="0"/>
              <a:pPr/>
              <a:t>10/8/2014</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lang="en-US" smtClean="0"/>
              <a:pPr/>
              <a:t>10/8/2014</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lang="en-US" smtClean="0"/>
              <a:pPr/>
              <a:t>10/8/2014</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lang="en-US" smtClean="0"/>
              <a:pPr/>
              <a:t>10/8/2014</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lang="en-US" smtClean="0"/>
              <a:pPr/>
              <a:t>10/8/2014</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lang="en-US" smtClean="0"/>
              <a:pPr/>
              <a:t>10/8/2014</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lang="en-US" smtClean="0"/>
              <a:pPr/>
              <a:t>10/8/2014</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lang="en-US" smtClean="0"/>
              <a:pPr/>
              <a:t>10/8/2014</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lang="en-US" smtClean="0"/>
              <a:pPr/>
              <a:t>10/8/2014</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cdc.gov/violenceprevention/pdf/efc-01-03-2013-a.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 7.5:</a:t>
            </a:r>
            <a:br>
              <a:rPr lang="en-US" dirty="0" smtClean="0"/>
            </a:br>
            <a:r>
              <a:rPr lang="en-US" dirty="0" smtClean="0"/>
              <a:t>Child Maltreatment</a:t>
            </a:r>
            <a:endParaRPr lang="en-US" sz="4444" dirty="0"/>
          </a:p>
        </p:txBody>
      </p:sp>
      <p:sp>
        <p:nvSpPr>
          <p:cNvPr id="3" name="Subtitle 2"/>
          <p:cNvSpPr>
            <a:spLocks noGrp="1"/>
          </p:cNvSpPr>
          <p:nvPr>
            <p:ph type="subTitle" idx="1"/>
          </p:nvPr>
        </p:nvSpPr>
        <p:spPr/>
        <p:txBody>
          <a:bodyPr/>
          <a:lstStyle/>
          <a:p>
            <a:r>
              <a:rPr lang="en-US" dirty="0" smtClean="0"/>
              <a:t>Module 7: Violence</a:t>
            </a:r>
            <a:endParaRPr lang="en-US" dirty="0"/>
          </a:p>
        </p:txBody>
      </p:sp>
      <p:sp>
        <p:nvSpPr>
          <p:cNvPr id="4" name="Rectangle 3"/>
          <p:cNvSpPr/>
          <p:nvPr/>
        </p:nvSpPr>
        <p:spPr>
          <a:xfrm>
            <a:off x="304800" y="228600"/>
            <a:ext cx="3505200" cy="1938992"/>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400" dirty="0" smtClean="0"/>
              <a:t> Obj. 7.5: Explain the role of safe, stable, and nurturing parent-child relationships to children’s health. </a:t>
            </a:r>
            <a:endParaRPr lang="en-US" sz="2200" dirty="0">
              <a:latin typeface="+mj-lt"/>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0000" y="1040487"/>
            <a:ext cx="4635361" cy="29981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Child Maltreatment Scenarios</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4495800"/>
          </a:xfrm>
        </p:spPr>
        <p:txBody>
          <a:bodyPr>
            <a:normAutofit fontScale="85000" lnSpcReduction="20000"/>
          </a:bodyPr>
          <a:lstStyle/>
          <a:p>
            <a:r>
              <a:rPr lang="en-US" dirty="0" smtClean="0"/>
              <a:t>For each of the following scenarios, identify which quality the parent’s actions are lacking: safe, stable, or nurturing. </a:t>
            </a:r>
          </a:p>
          <a:p>
            <a:pPr lvl="1"/>
            <a:r>
              <a:rPr lang="en-US" dirty="0" smtClean="0"/>
              <a:t>1. Juanita leaves her 3-year-old at home while she goes over to hang out at the neighbors house. Usually she leaves her in the crib napping, but occasionally leaves her watching television. </a:t>
            </a:r>
            <a:r>
              <a:rPr lang="en-US" b="1" dirty="0" smtClean="0"/>
              <a:t>Which quality of healthy relationships is missing? </a:t>
            </a:r>
            <a:endParaRPr lang="en-US" dirty="0" smtClean="0"/>
          </a:p>
          <a:p>
            <a:pPr lvl="1"/>
            <a:r>
              <a:rPr lang="en-US" dirty="0" smtClean="0"/>
              <a:t>2. Brayden, the father, works late shifts at a local restaurant but likes to see his 1-year-old when he gets up. Marcine, the mother likes to go out with friends so she often leaves the older siblings in charge of putting the 1-year-old to bed. The child is typically allowed to stay up until Daddy gets home, which usually ranges anywhere between 10pm and 1am. Lately Brayden and Marcine have been having problems in their relationship, so Brayden will be away from home for weeks at a time. </a:t>
            </a:r>
            <a:r>
              <a:rPr lang="en-US" b="1" dirty="0" smtClean="0"/>
              <a:t>Which quality of healthy relationships is missing?</a:t>
            </a:r>
            <a:endParaRPr lang="en-US" dirty="0" smtClean="0"/>
          </a:p>
          <a:p>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endParaRPr lang="en-US" b="1"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
        <p:nvSpPr>
          <p:cNvPr id="5" name="Content Placeholder 2"/>
          <p:cNvSpPr>
            <a:spLocks noGrp="1"/>
          </p:cNvSpPr>
          <p:nvPr>
            <p:ph sz="quarter" idx="1"/>
          </p:nvPr>
        </p:nvSpPr>
        <p:spPr>
          <a:xfrm>
            <a:off x="612648" y="1600200"/>
            <a:ext cx="8153400" cy="4495800"/>
          </a:xfrm>
        </p:spPr>
        <p:txBody>
          <a:bodyPr>
            <a:normAutofit fontScale="85000" lnSpcReduction="20000"/>
          </a:bodyPr>
          <a:lstStyle/>
          <a:p>
            <a:r>
              <a:rPr lang="en-US" dirty="0" smtClean="0"/>
              <a:t>For each of the following scenarios, identify which quality the parent’s actions are lacking: safe, stable, or nurturing. </a:t>
            </a:r>
          </a:p>
          <a:p>
            <a:pPr lvl="1"/>
            <a:r>
              <a:rPr lang="en-US" dirty="0" smtClean="0"/>
              <a:t>1. Louis thinks that showing his 5-year-old son any physical or verbal affection will make him too “soft.” He avoids hugs, tough, and loving words. He also thinks that the child should be raised to be tough, solving all of his own problems and fending for himself.  </a:t>
            </a:r>
            <a:r>
              <a:rPr lang="en-US" b="1" dirty="0" smtClean="0"/>
              <a:t>Which quality of healthy relationships is missing?</a:t>
            </a:r>
            <a:r>
              <a:rPr lang="en-US" dirty="0" smtClean="0"/>
              <a:t> </a:t>
            </a:r>
          </a:p>
          <a:p>
            <a:pPr lvl="1"/>
            <a:r>
              <a:rPr lang="en-US" dirty="0" smtClean="0"/>
              <a:t>2. Diana is a single mom with a 9-year-old son and 7-year-old daughter.  She has been unemployed for several years. She relies on governmental aid to feed her children, but they often do not have a place to stay. Every few weeks, they move around to a new place--homeless shelters, homes of family members or friends, or occasionally a cheap place to rent for a month or two at a time. </a:t>
            </a:r>
            <a:r>
              <a:rPr lang="en-US" b="1" dirty="0" smtClean="0"/>
              <a:t>Which quality of healthy relationships is missing?</a:t>
            </a:r>
            <a:endParaRPr lang="en-US" dirty="0" smtClean="0"/>
          </a:p>
          <a:p>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Homework: </a:t>
            </a:r>
            <a:r>
              <a:rPr lang="en-US" dirty="0" smtClean="0"/>
              <a:t>Parenting Skills Resources</a:t>
            </a:r>
            <a:endParaRPr lang="en-US" b="1" dirty="0"/>
          </a:p>
        </p:txBody>
      </p:sp>
      <p:sp>
        <p:nvSpPr>
          <p:cNvPr id="3" name="Content Placeholder 2"/>
          <p:cNvSpPr>
            <a:spLocks noGrp="1"/>
          </p:cNvSpPr>
          <p:nvPr>
            <p:ph sz="quarter" idx="1"/>
          </p:nvPr>
        </p:nvSpPr>
        <p:spPr>
          <a:xfrm>
            <a:off x="612648" y="1676400"/>
            <a:ext cx="8153400" cy="1476414"/>
          </a:xfrm>
        </p:spPr>
        <p:txBody>
          <a:bodyPr>
            <a:normAutofit fontScale="70000" lnSpcReduction="20000"/>
          </a:bodyPr>
          <a:lstStyle/>
          <a:p>
            <a:r>
              <a:rPr lang="en-US" dirty="0" smtClean="0"/>
              <a:t>Research to find an educational resource that teaches parenting skills. The educational content may be found in a book, course at a local organization or hospital, on a website, through a program in your community, or more. Once you have analyze the program, identify how the educational intervention does (or does not) promote the following qualities: </a:t>
            </a:r>
          </a:p>
          <a:p>
            <a:pPr lvl="0"/>
            <a:endParaRPr lang="en-US" dirty="0" smtClean="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pic>
        <p:nvPicPr>
          <p:cNvPr id="5" name="Picture 4"/>
          <p:cNvPicPr>
            <a:picLocks noChangeAspect="1"/>
          </p:cNvPicPr>
          <p:nvPr/>
        </p:nvPicPr>
        <p:blipFill>
          <a:blip r:embed="rId4"/>
          <a:stretch>
            <a:fillRect/>
          </a:stretch>
        </p:blipFill>
        <p:spPr>
          <a:xfrm>
            <a:off x="612648" y="3152814"/>
            <a:ext cx="6877050" cy="37051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 </a:t>
            </a:r>
            <a:r>
              <a:rPr lang="en-US" dirty="0" smtClean="0"/>
              <a:t>Parent-Child Relationship</a:t>
            </a:r>
            <a:endParaRPr lang="en-US" b="1" dirty="0"/>
          </a:p>
        </p:txBody>
      </p:sp>
      <p:sp>
        <p:nvSpPr>
          <p:cNvPr id="3" name="Content Placeholder 2"/>
          <p:cNvSpPr>
            <a:spLocks noGrp="1"/>
          </p:cNvSpPr>
          <p:nvPr>
            <p:ph sz="quarter" idx="1"/>
          </p:nvPr>
        </p:nvSpPr>
        <p:spPr/>
        <p:txBody>
          <a:bodyPr/>
          <a:lstStyle/>
          <a:p>
            <a:r>
              <a:rPr lang="en-US" dirty="0" smtClean="0"/>
              <a:t>List qualities of parent-child relationships that might be important to ensure a healthy environment for children as they grow and develop. List as many as you can!</a:t>
            </a:r>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5" name="Picture 4"/>
          <p:cNvPicPr>
            <a:picLocks noChangeAspect="1"/>
          </p:cNvPicPr>
          <p:nvPr/>
        </p:nvPicPr>
        <p:blipFill>
          <a:blip r:embed="rId4"/>
          <a:stretch>
            <a:fillRect/>
          </a:stretch>
        </p:blipFill>
        <p:spPr>
          <a:xfrm>
            <a:off x="1295400" y="3962400"/>
            <a:ext cx="5765800" cy="2362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Critical Qualities</a:t>
            </a:r>
            <a:endParaRPr lang="en-US" b="1" dirty="0"/>
          </a:p>
        </p:txBody>
      </p:sp>
      <p:sp>
        <p:nvSpPr>
          <p:cNvPr id="3" name="Content Placeholder 2"/>
          <p:cNvSpPr>
            <a:spLocks noGrp="1"/>
          </p:cNvSpPr>
          <p:nvPr>
            <p:ph sz="quarter" idx="1"/>
          </p:nvPr>
        </p:nvSpPr>
        <p:spPr/>
        <p:txBody>
          <a:bodyPr>
            <a:normAutofit fontScale="85000" lnSpcReduction="20000"/>
          </a:bodyPr>
          <a:lstStyle/>
          <a:p>
            <a:pPr>
              <a:buNone/>
            </a:pPr>
            <a:r>
              <a:rPr lang="en-US" dirty="0" smtClean="0"/>
              <a:t>The CDC has identified SAFETY, STABILITY, and NURTURING as three critical qualities of relationships that make a difference for children as they grow and develop. They can be defined as follows:</a:t>
            </a:r>
            <a:endParaRPr lang="en-US" dirty="0" smtClean="0">
              <a:solidFill>
                <a:schemeClr val="accent1">
                  <a:lumMod val="75000"/>
                </a:schemeClr>
              </a:solidFill>
            </a:endParaRPr>
          </a:p>
          <a:p>
            <a:r>
              <a:rPr lang="en-US" dirty="0" smtClean="0">
                <a:solidFill>
                  <a:schemeClr val="accent1">
                    <a:lumMod val="75000"/>
                  </a:schemeClr>
                </a:solidFill>
              </a:rPr>
              <a:t>■</a:t>
            </a:r>
            <a:r>
              <a:rPr lang="en-US" b="1" dirty="0" smtClean="0">
                <a:solidFill>
                  <a:schemeClr val="accent1">
                    <a:lumMod val="75000"/>
                  </a:schemeClr>
                </a:solidFill>
              </a:rPr>
              <a:t> Safety: </a:t>
            </a:r>
            <a:r>
              <a:rPr lang="en-US" dirty="0" smtClean="0">
                <a:solidFill>
                  <a:schemeClr val="accent1">
                    <a:lumMod val="75000"/>
                  </a:schemeClr>
                </a:solidFill>
              </a:rPr>
              <a:t>The extent to which a child is free from fear and secure from physical or psychological harm within their social and physical environment.</a:t>
            </a:r>
          </a:p>
          <a:p>
            <a:r>
              <a:rPr lang="en-US" dirty="0" smtClean="0">
                <a:solidFill>
                  <a:schemeClr val="accent6">
                    <a:lumMod val="50000"/>
                  </a:schemeClr>
                </a:solidFill>
              </a:rPr>
              <a:t>■</a:t>
            </a:r>
            <a:r>
              <a:rPr lang="en-US" b="1" dirty="0" smtClean="0">
                <a:solidFill>
                  <a:schemeClr val="accent6">
                    <a:lumMod val="50000"/>
                  </a:schemeClr>
                </a:solidFill>
              </a:rPr>
              <a:t> Stability:</a:t>
            </a:r>
            <a:r>
              <a:rPr lang="en-US" dirty="0" smtClean="0">
                <a:solidFill>
                  <a:schemeClr val="accent6">
                    <a:lumMod val="50000"/>
                  </a:schemeClr>
                </a:solidFill>
              </a:rPr>
              <a:t> The degree of predictability and consistency in a child’s social, emotional, and physical environment.</a:t>
            </a:r>
          </a:p>
          <a:p>
            <a:r>
              <a:rPr lang="en-US" dirty="0" smtClean="0">
                <a:solidFill>
                  <a:srgbClr val="0000FF"/>
                </a:solidFill>
              </a:rPr>
              <a:t>■ </a:t>
            </a:r>
            <a:r>
              <a:rPr lang="en-US" b="1" dirty="0" smtClean="0">
                <a:solidFill>
                  <a:srgbClr val="0000FF"/>
                </a:solidFill>
              </a:rPr>
              <a:t>Nurturing:</a:t>
            </a:r>
            <a:r>
              <a:rPr lang="en-US" dirty="0" smtClean="0">
                <a:solidFill>
                  <a:srgbClr val="0000FF"/>
                </a:solidFill>
              </a:rPr>
              <a:t> The extent to which a parent or caregiver is available and able to sensitively and consistently respond to and meet the needs of their child.</a:t>
            </a:r>
          </a:p>
          <a:p>
            <a:r>
              <a:rPr lang="en-US" dirty="0" smtClean="0"/>
              <a:t>          </a:t>
            </a:r>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
        <p:nvSpPr>
          <p:cNvPr id="5" name="TextBox 4"/>
          <p:cNvSpPr txBox="1"/>
          <p:nvPr/>
        </p:nvSpPr>
        <p:spPr>
          <a:xfrm>
            <a:off x="0" y="6528808"/>
            <a:ext cx="7894822" cy="307777"/>
          </a:xfrm>
          <a:prstGeom prst="rect">
            <a:avLst/>
          </a:prstGeom>
          <a:noFill/>
        </p:spPr>
        <p:txBody>
          <a:bodyPr wrap="none" rtlCol="0">
            <a:spAutoFit/>
          </a:bodyPr>
          <a:lstStyle/>
          <a:p>
            <a:r>
              <a:rPr lang="en-US" sz="1400" b="1" dirty="0" smtClean="0"/>
              <a:t>Source: </a:t>
            </a:r>
            <a:r>
              <a:rPr lang="en-US" sz="1400" dirty="0" smtClean="0"/>
              <a:t>CDC, </a:t>
            </a:r>
            <a:r>
              <a:rPr lang="en-US" sz="1400" i="1" dirty="0" smtClean="0"/>
              <a:t>Essentials for Childhood</a:t>
            </a:r>
            <a:r>
              <a:rPr lang="en-US" sz="1400" dirty="0" smtClean="0"/>
              <a:t> (</a:t>
            </a:r>
            <a:r>
              <a:rPr lang="en-US" sz="1400" dirty="0" smtClean="0">
                <a:hlinkClick r:id="rId4"/>
              </a:rPr>
              <a:t>http://www.cdc.gov/violenceprevention/pdf/efc-01-03-2013-a.pdf</a:t>
            </a:r>
            <a:r>
              <a:rPr lang="en-US" sz="1400" dirty="0" smtClean="0"/>
              <a:t>)</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a:t>
            </a:r>
            <a:endParaRPr lang="en-US" b="1" dirty="0"/>
          </a:p>
        </p:txBody>
      </p:sp>
      <p:sp>
        <p:nvSpPr>
          <p:cNvPr id="3" name="Content Placeholder 2"/>
          <p:cNvSpPr>
            <a:spLocks noGrp="1"/>
          </p:cNvSpPr>
          <p:nvPr>
            <p:ph sz="quarter" idx="1"/>
          </p:nvPr>
        </p:nvSpPr>
        <p:spPr/>
        <p:txBody>
          <a:bodyPr/>
          <a:lstStyle/>
          <a:p>
            <a:r>
              <a:rPr lang="en-US" sz="3000" dirty="0" smtClean="0"/>
              <a:t>Did you include these qualities (or similar qualities) when you brainstormed in the box above?</a:t>
            </a:r>
            <a:endParaRPr lang="en-US" sz="3400" dirty="0" smtClean="0"/>
          </a:p>
          <a:p>
            <a:r>
              <a:rPr lang="en-US" sz="3000" dirty="0" smtClean="0"/>
              <a:t>Why do you think these three are promoted as some of the most important? Do you agree?</a:t>
            </a:r>
            <a:endParaRPr lang="en-US" sz="3400" dirty="0" smtClean="0"/>
          </a:p>
          <a:p>
            <a:r>
              <a:rPr lang="en-US" sz="3000" dirty="0" smtClean="0"/>
              <a:t>What additional quality do you think the CDC should promote as a critical part of relationships?</a:t>
            </a:r>
            <a:endParaRPr lang="en-US" sz="3400" dirty="0" smtClean="0"/>
          </a:p>
          <a:p>
            <a:pPr>
              <a:buNone/>
            </a:pPr>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Child Maltreatment?</a:t>
            </a:r>
            <a:endParaRPr lang="en-US" b="1" dirty="0"/>
          </a:p>
        </p:txBody>
      </p:sp>
      <p:sp>
        <p:nvSpPr>
          <p:cNvPr id="3" name="Content Placeholder 2"/>
          <p:cNvSpPr>
            <a:spLocks noGrp="1"/>
          </p:cNvSpPr>
          <p:nvPr>
            <p:ph sz="quarter" idx="1"/>
          </p:nvPr>
        </p:nvSpPr>
        <p:spPr/>
        <p:txBody>
          <a:bodyPr>
            <a:normAutofit/>
          </a:bodyPr>
          <a:lstStyle/>
          <a:p>
            <a:r>
              <a:rPr lang="en-US" sz="3200" b="1" dirty="0" smtClean="0"/>
              <a:t>What is Child Maltreatment?</a:t>
            </a:r>
            <a:endParaRPr lang="en-US" sz="3200" dirty="0" smtClean="0"/>
          </a:p>
          <a:p>
            <a:pPr lvl="1"/>
            <a:r>
              <a:rPr lang="en-US" dirty="0" smtClean="0"/>
              <a:t>Child maltreatment includes all types of abuse and neglect of a child under the age of 18 by a parent, caregiver, or another person in a custodial role (e.g., clergy, coach, teacher). There are four common types of abuse:</a:t>
            </a:r>
            <a:endParaRPr lang="en-US" sz="3300" dirty="0" smtClean="0"/>
          </a:p>
          <a:p>
            <a:pPr lvl="2"/>
            <a:r>
              <a:rPr lang="en-US" sz="2400" dirty="0" smtClean="0"/>
              <a:t>Physical Abuse</a:t>
            </a:r>
            <a:endParaRPr lang="en-US" sz="2800" dirty="0" smtClean="0"/>
          </a:p>
          <a:p>
            <a:pPr lvl="2"/>
            <a:r>
              <a:rPr lang="en-US" sz="2400" dirty="0" smtClean="0"/>
              <a:t>Sexual Abuse</a:t>
            </a:r>
            <a:endParaRPr lang="en-US" sz="2800" dirty="0" smtClean="0"/>
          </a:p>
          <a:p>
            <a:pPr lvl="2"/>
            <a:r>
              <a:rPr lang="en-US" sz="2400" dirty="0" smtClean="0"/>
              <a:t>Emotional Abuse</a:t>
            </a:r>
            <a:endParaRPr lang="en-US" sz="2800" dirty="0" smtClean="0"/>
          </a:p>
          <a:p>
            <a:pPr lvl="2"/>
            <a:r>
              <a:rPr lang="en-US" sz="2400" dirty="0" smtClean="0"/>
              <a:t>Neglect</a:t>
            </a:r>
            <a:endParaRPr lang="en-US" sz="2800" dirty="0" smtClean="0"/>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
        <p:nvSpPr>
          <p:cNvPr id="5" name="TextBox 4"/>
          <p:cNvSpPr txBox="1"/>
          <p:nvPr/>
        </p:nvSpPr>
        <p:spPr>
          <a:xfrm>
            <a:off x="0" y="6334780"/>
            <a:ext cx="6378669" cy="523220"/>
          </a:xfrm>
          <a:prstGeom prst="rect">
            <a:avLst/>
          </a:prstGeom>
          <a:noFill/>
        </p:spPr>
        <p:txBody>
          <a:bodyPr wrap="none" rtlCol="0">
            <a:spAutoFit/>
          </a:bodyPr>
          <a:lstStyle/>
          <a:p>
            <a:r>
              <a:rPr lang="en-US" sz="1400" b="1" dirty="0" smtClean="0"/>
              <a:t>Source:</a:t>
            </a:r>
            <a:r>
              <a:rPr lang="en-US" sz="1400" dirty="0" smtClean="0"/>
              <a:t> CDC, Risk &amp; Protective Factors for Child Maltreatment</a:t>
            </a:r>
          </a:p>
          <a:p>
            <a:r>
              <a:rPr lang="en-US" sz="1400" dirty="0" smtClean="0"/>
              <a:t> (</a:t>
            </a:r>
            <a:r>
              <a:rPr lang="en-US" sz="1400" dirty="0" err="1" smtClean="0"/>
              <a:t>http://www.cdc.gov/violenceprevention/childmaltreatment/riskprotectivefactors.html</a:t>
            </a:r>
            <a:r>
              <a:rPr lang="en-US" sz="1400" dirty="0" smtClean="0"/>
              <a:t>)</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Risk Factors for Victimization</a:t>
            </a:r>
            <a:endParaRPr lang="en-US" dirty="0" smtClean="0"/>
          </a:p>
        </p:txBody>
      </p:sp>
      <p:sp>
        <p:nvSpPr>
          <p:cNvPr id="3" name="Content Placeholder 2"/>
          <p:cNvSpPr>
            <a:spLocks noGrp="1"/>
          </p:cNvSpPr>
          <p:nvPr>
            <p:ph sz="quarter" idx="1"/>
          </p:nvPr>
        </p:nvSpPr>
        <p:spPr/>
        <p:txBody>
          <a:bodyPr>
            <a:normAutofit/>
          </a:bodyPr>
          <a:lstStyle/>
          <a:p>
            <a:r>
              <a:rPr lang="en-US" sz="3200" b="1" dirty="0" smtClean="0"/>
              <a:t>Risk Factors for Victimization</a:t>
            </a:r>
            <a:endParaRPr lang="en-US" sz="3200" dirty="0" smtClean="0"/>
          </a:p>
          <a:p>
            <a:pPr lvl="1"/>
            <a:r>
              <a:rPr lang="en-US" b="1" dirty="0" smtClean="0"/>
              <a:t>Individual Risk Factors</a:t>
            </a:r>
            <a:endParaRPr lang="en-US" dirty="0" smtClean="0"/>
          </a:p>
          <a:p>
            <a:pPr lvl="2"/>
            <a:r>
              <a:rPr lang="en-US" dirty="0" smtClean="0"/>
              <a:t>Children younger than 4 years of age	</a:t>
            </a:r>
          </a:p>
          <a:p>
            <a:pPr lvl="2"/>
            <a:r>
              <a:rPr lang="en-US" dirty="0" smtClean="0"/>
              <a:t>Special needs that may increase caregiver burden (e.g., disabilities, mental retardation, mental health issues, etc)</a:t>
            </a:r>
          </a:p>
          <a:p>
            <a:pPr lvl="2"/>
            <a:endParaRPr lang="en-US" sz="2800" dirty="0" smtClean="0"/>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
        <p:nvSpPr>
          <p:cNvPr id="5" name="TextBox 4"/>
          <p:cNvSpPr txBox="1"/>
          <p:nvPr/>
        </p:nvSpPr>
        <p:spPr>
          <a:xfrm>
            <a:off x="0" y="6334780"/>
            <a:ext cx="6378669" cy="523220"/>
          </a:xfrm>
          <a:prstGeom prst="rect">
            <a:avLst/>
          </a:prstGeom>
          <a:noFill/>
        </p:spPr>
        <p:txBody>
          <a:bodyPr wrap="none" rtlCol="0">
            <a:spAutoFit/>
          </a:bodyPr>
          <a:lstStyle/>
          <a:p>
            <a:r>
              <a:rPr lang="en-US" sz="1400" b="1" dirty="0" smtClean="0"/>
              <a:t>Source:</a:t>
            </a:r>
            <a:r>
              <a:rPr lang="en-US" sz="1400" dirty="0" smtClean="0"/>
              <a:t> CDC, Risk &amp; Protective Factors for Child Maltreatment</a:t>
            </a:r>
          </a:p>
          <a:p>
            <a:r>
              <a:rPr lang="en-US" sz="1400" dirty="0" smtClean="0"/>
              <a:t> (</a:t>
            </a:r>
            <a:r>
              <a:rPr lang="en-US" sz="1400" dirty="0" err="1" smtClean="0"/>
              <a:t>http://www.cdc.gov/violenceprevention/childmaltreatment/riskprotectivefactors.html</a:t>
            </a:r>
            <a:r>
              <a:rPr lang="en-US" sz="1400" dirty="0" smtClean="0"/>
              <a:t>)</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Risk Factors for Perpetration</a:t>
            </a:r>
            <a:endParaRPr lang="en-US" dirty="0" smtClean="0"/>
          </a:p>
        </p:txBody>
      </p:sp>
      <p:sp>
        <p:nvSpPr>
          <p:cNvPr id="3" name="Content Placeholder 2"/>
          <p:cNvSpPr>
            <a:spLocks noGrp="1"/>
          </p:cNvSpPr>
          <p:nvPr>
            <p:ph sz="quarter" idx="1"/>
          </p:nvPr>
        </p:nvSpPr>
        <p:spPr>
          <a:xfrm>
            <a:off x="228600" y="1600200"/>
            <a:ext cx="8153400" cy="5257800"/>
          </a:xfrm>
        </p:spPr>
        <p:txBody>
          <a:bodyPr>
            <a:normAutofit fontScale="62500" lnSpcReduction="20000"/>
          </a:bodyPr>
          <a:lstStyle/>
          <a:p>
            <a:r>
              <a:rPr lang="en-US" sz="3200" b="1" dirty="0" smtClean="0"/>
              <a:t>Individual Risk Factors</a:t>
            </a:r>
            <a:endParaRPr lang="en-US" sz="3200" dirty="0" smtClean="0"/>
          </a:p>
          <a:p>
            <a:pPr lvl="1"/>
            <a:r>
              <a:rPr lang="en-US" dirty="0" smtClean="0"/>
              <a:t>Parents' lack of understanding of children's needs, child development and parenting skills</a:t>
            </a:r>
          </a:p>
          <a:p>
            <a:pPr lvl="1"/>
            <a:r>
              <a:rPr lang="en-US" dirty="0" smtClean="0"/>
              <a:t>Parents' history of child maltreatment in family of origin</a:t>
            </a:r>
          </a:p>
          <a:p>
            <a:pPr lvl="1"/>
            <a:r>
              <a:rPr lang="en-US" dirty="0" smtClean="0"/>
              <a:t>Substance abuse and/or mental health issues including depression in the family</a:t>
            </a:r>
          </a:p>
          <a:p>
            <a:pPr lvl="1"/>
            <a:r>
              <a:rPr lang="en-US" dirty="0" smtClean="0"/>
              <a:t>Parental characteristics such as young age, low education, single parenthood, low income</a:t>
            </a:r>
          </a:p>
          <a:p>
            <a:pPr lvl="1"/>
            <a:r>
              <a:rPr lang="en-US" dirty="0" smtClean="0"/>
              <a:t>Nonbiological, transient caregivers in the home (e.g., mother’s male partner)</a:t>
            </a:r>
          </a:p>
          <a:p>
            <a:pPr lvl="1"/>
            <a:r>
              <a:rPr lang="en-US" dirty="0" smtClean="0"/>
              <a:t>Parental thoughts and emotions that tend to support or justify maltreatment behaviors</a:t>
            </a:r>
          </a:p>
          <a:p>
            <a:r>
              <a:rPr lang="en-US" sz="3200" b="1" dirty="0" smtClean="0"/>
              <a:t>Family Risk Factors</a:t>
            </a:r>
            <a:endParaRPr lang="en-US" sz="3200" dirty="0" smtClean="0"/>
          </a:p>
          <a:p>
            <a:pPr lvl="1"/>
            <a:r>
              <a:rPr lang="en-US" dirty="0" smtClean="0"/>
              <a:t>Social isolation</a:t>
            </a:r>
          </a:p>
          <a:p>
            <a:pPr lvl="1"/>
            <a:r>
              <a:rPr lang="en-US" dirty="0" smtClean="0"/>
              <a:t>Family disorganization, dissolution, and violence, including intimate partner violence</a:t>
            </a:r>
          </a:p>
          <a:p>
            <a:pPr lvl="1"/>
            <a:r>
              <a:rPr lang="en-US" dirty="0" smtClean="0"/>
              <a:t>Parenting stress, poor parent-child relationships, and negative interactions</a:t>
            </a:r>
          </a:p>
          <a:p>
            <a:r>
              <a:rPr lang="en-US" sz="3200" b="1" dirty="0" smtClean="0"/>
              <a:t>Community Risk Factors</a:t>
            </a:r>
            <a:endParaRPr lang="en-US" sz="3200" dirty="0" smtClean="0"/>
          </a:p>
          <a:p>
            <a:pPr lvl="1"/>
            <a:r>
              <a:rPr lang="en-US" dirty="0" smtClean="0"/>
              <a:t>Community violence</a:t>
            </a:r>
          </a:p>
          <a:p>
            <a:pPr lvl="1"/>
            <a:r>
              <a:rPr lang="en-US" dirty="0" smtClean="0"/>
              <a:t>Concentrated neighborhood disadvantage (e.g., high poverty and residential instability, high unemployment rates, and high density of alcohol outlets), and poor social connections</a:t>
            </a:r>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
        <p:nvSpPr>
          <p:cNvPr id="5" name="TextBox 4"/>
          <p:cNvSpPr txBox="1"/>
          <p:nvPr/>
        </p:nvSpPr>
        <p:spPr>
          <a:xfrm>
            <a:off x="0" y="6334780"/>
            <a:ext cx="6378669" cy="523220"/>
          </a:xfrm>
          <a:prstGeom prst="rect">
            <a:avLst/>
          </a:prstGeom>
          <a:noFill/>
        </p:spPr>
        <p:txBody>
          <a:bodyPr wrap="none" rtlCol="0">
            <a:spAutoFit/>
          </a:bodyPr>
          <a:lstStyle/>
          <a:p>
            <a:r>
              <a:rPr lang="en-US" sz="1400" b="1" dirty="0" smtClean="0"/>
              <a:t>Source:</a:t>
            </a:r>
            <a:r>
              <a:rPr lang="en-US" sz="1400" dirty="0" smtClean="0"/>
              <a:t> CDC, Risk &amp; Protective Factors for Child Maltreatment</a:t>
            </a:r>
          </a:p>
          <a:p>
            <a:r>
              <a:rPr lang="en-US" sz="1400" dirty="0" smtClean="0"/>
              <a:t> (</a:t>
            </a:r>
            <a:r>
              <a:rPr lang="en-US" sz="1400" dirty="0" err="1" smtClean="0"/>
              <a:t>http://www.cdc.gov/violenceprevention/childmaltreatment/riskprotectivefactors.html</a:t>
            </a:r>
            <a:r>
              <a:rPr lang="en-US" sz="1400" dirty="0" smtClean="0"/>
              <a:t>)</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Protective Factors:</a:t>
            </a:r>
            <a:endParaRPr lang="en-US" dirty="0" smtClean="0"/>
          </a:p>
        </p:txBody>
      </p:sp>
      <p:sp>
        <p:nvSpPr>
          <p:cNvPr id="3" name="Content Placeholder 2"/>
          <p:cNvSpPr>
            <a:spLocks noGrp="1"/>
          </p:cNvSpPr>
          <p:nvPr>
            <p:ph sz="quarter" idx="1"/>
          </p:nvPr>
        </p:nvSpPr>
        <p:spPr>
          <a:xfrm>
            <a:off x="228600" y="1600200"/>
            <a:ext cx="8153400" cy="5257800"/>
          </a:xfrm>
        </p:spPr>
        <p:txBody>
          <a:bodyPr>
            <a:normAutofit fontScale="85000" lnSpcReduction="20000"/>
          </a:bodyPr>
          <a:lstStyle/>
          <a:p>
            <a:r>
              <a:rPr lang="en-US" b="1" dirty="0" smtClean="0"/>
              <a:t>Family Protective Factors</a:t>
            </a:r>
            <a:endParaRPr lang="en-US" dirty="0" smtClean="0"/>
          </a:p>
          <a:p>
            <a:pPr lvl="1"/>
            <a:r>
              <a:rPr lang="en-US" dirty="0" smtClean="0"/>
              <a:t>Supportive family environment and social networks</a:t>
            </a:r>
          </a:p>
          <a:p>
            <a:pPr lvl="1"/>
            <a:r>
              <a:rPr lang="en-US" dirty="0" smtClean="0"/>
              <a:t>Nurturing parenting skills</a:t>
            </a:r>
          </a:p>
          <a:p>
            <a:pPr lvl="1"/>
            <a:r>
              <a:rPr lang="en-US" dirty="0" smtClean="0"/>
              <a:t>Stable family relationships</a:t>
            </a:r>
          </a:p>
          <a:p>
            <a:pPr lvl="1"/>
            <a:r>
              <a:rPr lang="en-US" dirty="0" smtClean="0"/>
              <a:t>Household rules and child monitoring</a:t>
            </a:r>
          </a:p>
          <a:p>
            <a:pPr lvl="1"/>
            <a:r>
              <a:rPr lang="en-US" dirty="0" smtClean="0"/>
              <a:t>Parental employment</a:t>
            </a:r>
          </a:p>
          <a:p>
            <a:pPr lvl="1"/>
            <a:r>
              <a:rPr lang="en-US" dirty="0" smtClean="0"/>
              <a:t>Adequate housing</a:t>
            </a:r>
          </a:p>
          <a:p>
            <a:pPr lvl="1"/>
            <a:r>
              <a:rPr lang="en-US" dirty="0" smtClean="0"/>
              <a:t>Access to health care and social services</a:t>
            </a:r>
          </a:p>
          <a:p>
            <a:pPr lvl="1"/>
            <a:r>
              <a:rPr lang="en-US" dirty="0" smtClean="0"/>
              <a:t>Caring adults outside the family who can serve as role models or mentors</a:t>
            </a:r>
          </a:p>
          <a:p>
            <a:r>
              <a:rPr lang="en-US" b="1" dirty="0" smtClean="0"/>
              <a:t>Community Protective Factors</a:t>
            </a:r>
            <a:endParaRPr lang="en-US" dirty="0" smtClean="0"/>
          </a:p>
          <a:p>
            <a:pPr lvl="1"/>
            <a:r>
              <a:rPr lang="en-US" dirty="0" smtClean="0"/>
              <a:t>Communities that support parents and take responsibility for preventing abuse</a:t>
            </a:r>
          </a:p>
          <a:p>
            <a:r>
              <a:rPr lang="en-US" dirty="0" smtClean="0"/>
              <a:t> </a:t>
            </a:r>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
        <p:nvSpPr>
          <p:cNvPr id="5" name="TextBox 4"/>
          <p:cNvSpPr txBox="1"/>
          <p:nvPr/>
        </p:nvSpPr>
        <p:spPr>
          <a:xfrm>
            <a:off x="0" y="6334780"/>
            <a:ext cx="6378669" cy="523220"/>
          </a:xfrm>
          <a:prstGeom prst="rect">
            <a:avLst/>
          </a:prstGeom>
          <a:noFill/>
        </p:spPr>
        <p:txBody>
          <a:bodyPr wrap="none" rtlCol="0">
            <a:spAutoFit/>
          </a:bodyPr>
          <a:lstStyle/>
          <a:p>
            <a:r>
              <a:rPr lang="en-US" sz="1400" b="1" dirty="0" smtClean="0"/>
              <a:t>Source:</a:t>
            </a:r>
            <a:r>
              <a:rPr lang="en-US" sz="1400" dirty="0" smtClean="0"/>
              <a:t> CDC, Risk &amp; Protective Factors for Child Maltreatment</a:t>
            </a:r>
          </a:p>
          <a:p>
            <a:r>
              <a:rPr lang="en-US" sz="1400" dirty="0" smtClean="0"/>
              <a:t> (</a:t>
            </a:r>
            <a:r>
              <a:rPr lang="en-US" sz="1400" dirty="0" err="1" smtClean="0"/>
              <a:t>http://www.cdc.gov/violenceprevention/childmaltreatment/riskprotectivefactors.html</a:t>
            </a:r>
            <a:r>
              <a:rPr lang="en-US" sz="1400" dirty="0" smtClean="0"/>
              <a:t>)</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Child Maltreatment Facts</a:t>
            </a:r>
            <a:endParaRPr lang="en-US" b="1" dirty="0"/>
          </a:p>
        </p:txBody>
      </p:sp>
      <p:sp>
        <p:nvSpPr>
          <p:cNvPr id="3" name="Content Placeholder 2"/>
          <p:cNvSpPr>
            <a:spLocks noGrp="1"/>
          </p:cNvSpPr>
          <p:nvPr>
            <p:ph sz="quarter" idx="1"/>
          </p:nvPr>
        </p:nvSpPr>
        <p:spPr>
          <a:xfrm>
            <a:off x="612648" y="1600200"/>
            <a:ext cx="8153400" cy="1156321"/>
          </a:xfrm>
        </p:spPr>
        <p:txBody>
          <a:bodyPr>
            <a:normAutofit fontScale="92500" lnSpcReduction="20000"/>
          </a:bodyPr>
          <a:lstStyle/>
          <a:p>
            <a:r>
              <a:rPr lang="en-US" dirty="0" smtClean="0"/>
              <a:t>Read the handout entitled “Understanding Child Maltreatment” and use the information to complete the chart below on child maltreatment.</a:t>
            </a:r>
          </a:p>
          <a:p>
            <a:endParaRPr lang="en-US" b="1" dirty="0"/>
          </a:p>
        </p:txBody>
      </p:sp>
      <p:pic>
        <p:nvPicPr>
          <p:cNvPr id="5" name="Picture 4"/>
          <p:cNvPicPr>
            <a:picLocks noChangeAspect="1"/>
          </p:cNvPicPr>
          <p:nvPr/>
        </p:nvPicPr>
        <p:blipFill>
          <a:blip r:embed="rId3"/>
          <a:stretch>
            <a:fillRect/>
          </a:stretch>
        </p:blipFill>
        <p:spPr>
          <a:xfrm>
            <a:off x="7703117" y="5854565"/>
            <a:ext cx="1301507" cy="841218"/>
          </a:xfrm>
          <a:prstGeom prst="rect">
            <a:avLst/>
          </a:prstGeom>
        </p:spPr>
      </p:pic>
      <p:pic>
        <p:nvPicPr>
          <p:cNvPr id="6" name="Picture 5"/>
          <p:cNvPicPr>
            <a:picLocks noChangeAspect="1"/>
          </p:cNvPicPr>
          <p:nvPr/>
        </p:nvPicPr>
        <p:blipFill>
          <a:blip r:embed="rId4"/>
          <a:stretch>
            <a:fillRect/>
          </a:stretch>
        </p:blipFill>
        <p:spPr>
          <a:xfrm>
            <a:off x="762000" y="2756521"/>
            <a:ext cx="6457950" cy="393926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3508</TotalTime>
  <Words>1194</Words>
  <Application>Microsoft Office PowerPoint</Application>
  <PresentationFormat>On-screen Show (4:3)</PresentationFormat>
  <Paragraphs>105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Median</vt:lpstr>
      <vt:lpstr>Lesson 7.5: Child Maltreatment</vt:lpstr>
      <vt:lpstr>Do Now: Parent-Child Relationship</vt:lpstr>
      <vt:lpstr>3 Critical Qualities</vt:lpstr>
      <vt:lpstr>Discuss</vt:lpstr>
      <vt:lpstr>What is Child Maltreatment?</vt:lpstr>
      <vt:lpstr>Risk Factors for Victimization</vt:lpstr>
      <vt:lpstr>Risk Factors for Perpetration</vt:lpstr>
      <vt:lpstr>Protective Factors:</vt:lpstr>
      <vt:lpstr>Child Maltreatment Facts</vt:lpstr>
      <vt:lpstr>Child Maltreatment Scenarios</vt:lpstr>
      <vt:lpstr>Assess:</vt:lpstr>
      <vt:lpstr>Homework: Parenting Skills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Scarlett VanStechelman</cp:lastModifiedBy>
  <cp:revision>79</cp:revision>
  <dcterms:created xsi:type="dcterms:W3CDTF">2014-02-28T12:25:28Z</dcterms:created>
  <dcterms:modified xsi:type="dcterms:W3CDTF">2014-10-08T14:28:26Z</dcterms:modified>
</cp:coreProperties>
</file>