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2"/>
  </p:notesMasterIdLst>
  <p:sldIdLst>
    <p:sldId id="256" r:id="rId2"/>
    <p:sldId id="257" r:id="rId3"/>
    <p:sldId id="271" r:id="rId4"/>
    <p:sldId id="259" r:id="rId5"/>
    <p:sldId id="258" r:id="rId6"/>
    <p:sldId id="270" r:id="rId7"/>
    <p:sldId id="272" r:id="rId8"/>
    <p:sldId id="269" r:id="rId9"/>
    <p:sldId id="266"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2/27/14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r>
              <a:rPr lang="en-US" dirty="0" smtClean="0"/>
              <a:t>:  </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Students will grapple with the complex issue of gun control and gun violence in this lesson. First, students will examine data representing the use of guns and other weapons in violent incidents. Then students will discuss their views on gun control. Next, they will read some background information on gun violence from the National Institute of Justice. Finally, students will work in teams to develop interventions to reduce gun violence among a selected target population.</a:t>
            </a:r>
          </a:p>
          <a:p>
            <a:endParaRPr lang="en-US" dirty="0" smtClean="0"/>
          </a:p>
          <a:p>
            <a:endParaRPr lang="en-US" dirty="0" smtClean="0"/>
          </a:p>
          <a:p>
            <a:r>
              <a:rPr lang="en-US" dirty="0" smtClean="0"/>
              <a:t>Image source</a:t>
            </a:r>
            <a:r>
              <a:rPr lang="en-US" dirty="0" smtClean="0"/>
              <a:t>: </a:t>
            </a:r>
            <a:r>
              <a:rPr lang="en-US" dirty="0" err="1" smtClean="0"/>
              <a:t>Flickr</a:t>
            </a:r>
            <a:r>
              <a:rPr lang="en-US" dirty="0" smtClean="0"/>
              <a:t>, http://www.flickr.com/photos/photographi_esc_/1937184496/</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purpose of this homework assignment is to get students to engage in a reflection on how gun violence impacts their community. Most students will identify direct ways gun violence impacts them, their families, schools, and community. However, if students do not feel particularly affected by it, ask them to brainstorm subtle ways that it may affect their community…. (i.e. fear among citizens, policies must be implemented for crisis preparedness, money spent on law enforcement to keep streets/schools safe, etc.)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Ask students, “What other data would you want to see to determine the impact of guns/firearms on public health?”</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Possible answers:</a:t>
            </a:r>
          </a:p>
          <a:p>
            <a:pPr marL="228600" indent="-228600">
              <a:buNone/>
            </a:pPr>
            <a:r>
              <a:rPr lang="en-US" dirty="0" smtClean="0"/>
              <a:t>1. Answers will vary</a:t>
            </a:r>
          </a:p>
          <a:p>
            <a:pPr marL="228600" indent="-228600">
              <a:buNone/>
            </a:pPr>
            <a:r>
              <a:rPr lang="en-US" dirty="0" smtClean="0"/>
              <a:t>2. Firearms (8%)</a:t>
            </a:r>
          </a:p>
          <a:p>
            <a:pPr marL="228600" indent="-228600">
              <a:buNone/>
            </a:pPr>
            <a:r>
              <a:rPr lang="en-US" dirty="0" smtClean="0"/>
              <a:t>3. Robbery</a:t>
            </a:r>
            <a:r>
              <a:rPr lang="en-US" baseline="0" dirty="0" smtClean="0"/>
              <a:t> (28%)</a:t>
            </a:r>
          </a:p>
          <a:p>
            <a:pPr marL="228600" indent="-228600">
              <a:buNone/>
            </a:pPr>
            <a:r>
              <a:rPr lang="en-US" baseline="0" dirty="0" smtClean="0"/>
              <a:t>4. Answers will vary; targeting robbery and firearms would be most supported by data</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“What is the difference</a:t>
            </a:r>
            <a:r>
              <a:rPr lang="en-US" baseline="0" dirty="0" smtClean="0"/>
              <a:t> between gun control and gun rights?”  “Why does debate on this topic often get so ‘heated’?”</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Encourage students to explain the rationale, evidence, or logic behind</a:t>
            </a:r>
            <a:r>
              <a:rPr lang="en-US" baseline="0" dirty="0" smtClean="0"/>
              <a:t> their views and to examine possible influences on them (i.e., parents, relatives, television,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a:t>
            </a:r>
            <a:r>
              <a:rPr lang="en-US" baseline="0" dirty="0" smtClean="0"/>
              <a:t> teams present their interventions to the class briefly (Suggestion: 2 minutes or less). Then call on 2-3 students in the class to critique the intervention. Give one piece of positive feedback, one constructive criticism, and ask one question.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marR="0" lvl="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“Many juveniles and young adults can easily obtain guns illegally” /” Surveys of offenders have found that they prefer newer, high-quality guns and may steal or borrow them; most, however, acquire guns “off the street” through the illicit gun market.”</a:t>
            </a:r>
          </a:p>
          <a:p>
            <a:pPr marL="228600" marR="0" lvl="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“People between the ages of 15 and 24 are most likely to be targeted by gun violence as opposed to other forms of violence. From 1976 to 2005, 77 percent of homicide victims ages 15-17 died from gun-related injuries. This age group was most at risk for gun violence during this time period.</a:t>
            </a:r>
          </a:p>
          <a:p>
            <a:r>
              <a:rPr lang="en-US" dirty="0" smtClean="0"/>
              <a:t>Teens and young adults are more likely than persons of other ages to be murdered with a gun. Most violent gun crime, especially homicide, occurs in cities and urban communities.”</a:t>
            </a:r>
          </a:p>
          <a:p>
            <a:pPr marL="228600" marR="0" lvl="0" indent="-228600" algn="l" defTabSz="457200" rtl="0" eaLnBrk="1" fontAlgn="auto" latinLnBrk="0" hangingPunct="1">
              <a:lnSpc>
                <a:spcPct val="100000"/>
              </a:lnSpc>
              <a:spcBef>
                <a:spcPts val="0"/>
              </a:spcBef>
              <a:spcAft>
                <a:spcPts val="0"/>
              </a:spcAft>
              <a:buClrTx/>
              <a:buSzTx/>
              <a:buFontTx/>
              <a:buAutoNum type="arabicPeriod"/>
              <a:tabLst/>
              <a:defRPr/>
            </a:pPr>
            <a:endParaRPr lang="en-US" dirty="0" smtClean="0"/>
          </a:p>
          <a:p>
            <a:pPr marL="228600" indent="-228600">
              <a:buNone/>
            </a:pP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www.bjs.gov/index.cfm?ty=tp&amp;tid=43" TargetMode="External"/><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bjs.gov/index.cfm?ty=tp&amp;tid=43"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nij.gov/topics/crime/gun-violence"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nij.gov/topics/crime/gun-violence"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7.3:</a:t>
            </a:r>
            <a:br>
              <a:rPr lang="en-US" dirty="0" smtClean="0"/>
            </a:br>
            <a:r>
              <a:rPr lang="en-US" dirty="0" smtClean="0"/>
              <a:t>Gun Violence</a:t>
            </a:r>
            <a:endParaRPr lang="en-US" sz="4444" dirty="0"/>
          </a:p>
        </p:txBody>
      </p:sp>
      <p:sp>
        <p:nvSpPr>
          <p:cNvPr id="3" name="Subtitle 2"/>
          <p:cNvSpPr>
            <a:spLocks noGrp="1"/>
          </p:cNvSpPr>
          <p:nvPr>
            <p:ph type="subTitle" idx="1"/>
          </p:nvPr>
        </p:nvSpPr>
        <p:spPr/>
        <p:txBody>
          <a:bodyPr/>
          <a:lstStyle/>
          <a:p>
            <a:r>
              <a:rPr lang="en-US" dirty="0" smtClean="0"/>
              <a:t>Module 7: Violence</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400" dirty="0" smtClean="0"/>
              <a:t>Obj. 7.3:  Demonstrate how to influence and support others to</a:t>
            </a:r>
            <a:r>
              <a:rPr lang="en-US" sz="2400" dirty="0" smtClean="0"/>
              <a:t> reduce gun </a:t>
            </a:r>
            <a:r>
              <a:rPr lang="en-US" sz="2400" dirty="0" smtClean="0"/>
              <a:t>violence.</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227938" y="914401"/>
            <a:ext cx="4154061" cy="3124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612648" y="1981200"/>
            <a:ext cx="8153400" cy="4495800"/>
          </a:xfrm>
        </p:spPr>
        <p:txBody>
          <a:bodyPr>
            <a:normAutofit fontScale="92500" lnSpcReduction="10000"/>
          </a:bodyPr>
          <a:lstStyle/>
          <a:p>
            <a:r>
              <a:rPr lang="en-US" sz="3200" dirty="0" smtClean="0"/>
              <a:t>Reflect upon the issue of gun violence in your community by completing a free-write (approx. 2-4 paragraphs). As you write, answer the following questions</a:t>
            </a:r>
            <a:r>
              <a:rPr lang="en-US" sz="3200" dirty="0" smtClean="0"/>
              <a:t>: </a:t>
            </a:r>
            <a:endParaRPr lang="en-US" sz="3600" dirty="0" smtClean="0"/>
          </a:p>
          <a:p>
            <a:pPr lvl="1"/>
            <a:r>
              <a:rPr lang="en-US" sz="2800" dirty="0" smtClean="0"/>
              <a:t>Does your community have problems with gun violence? How do you know? </a:t>
            </a:r>
            <a:endParaRPr lang="en-US" sz="3200" dirty="0" smtClean="0"/>
          </a:p>
          <a:p>
            <a:pPr lvl="1"/>
            <a:r>
              <a:rPr lang="en-US" sz="2800" dirty="0" smtClean="0"/>
              <a:t>If so, what is the impact of gun violence on your community? </a:t>
            </a:r>
            <a:endParaRPr lang="en-US" sz="3200" dirty="0" smtClean="0"/>
          </a:p>
          <a:p>
            <a:pPr lvl="1"/>
            <a:r>
              <a:rPr lang="en-US" sz="2800" dirty="0" smtClean="0"/>
              <a:t>If not, what can be done to reduce the likelihood of gun violence?</a:t>
            </a:r>
            <a:endParaRPr lang="en-US" sz="3200" dirty="0" smtClean="0"/>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a:xfrm>
            <a:off x="612648" y="6432133"/>
            <a:ext cx="8153400" cy="425867"/>
          </a:xfrm>
        </p:spPr>
        <p:txBody>
          <a:bodyPr>
            <a:normAutofit/>
          </a:bodyPr>
          <a:lstStyle/>
          <a:p>
            <a:r>
              <a:rPr lang="en-US" sz="1400" b="1" dirty="0" smtClean="0"/>
              <a:t>Source:</a:t>
            </a:r>
            <a:r>
              <a:rPr lang="en-US" sz="1400" dirty="0" smtClean="0"/>
              <a:t> Bureau of Justice Statistics (</a:t>
            </a:r>
            <a:r>
              <a:rPr lang="en-US" sz="1400" dirty="0" smtClean="0">
                <a:hlinkClick r:id="rId3"/>
              </a:rPr>
              <a:t>http://www.bjs.gov/index.cfm?ty=tp&amp;tid=43</a:t>
            </a:r>
            <a:r>
              <a:rPr lang="en-US" sz="1400" dirty="0" smtClean="0"/>
              <a:t>)</a:t>
            </a:r>
            <a:endParaRPr lang="en-US" sz="1400" dirty="0" smtClean="0"/>
          </a:p>
        </p:txBody>
      </p:sp>
      <p:pic>
        <p:nvPicPr>
          <p:cNvPr id="4" name="Picture 3"/>
          <p:cNvPicPr>
            <a:picLocks noChangeAspect="1"/>
          </p:cNvPicPr>
          <p:nvPr/>
        </p:nvPicPr>
        <p:blipFill>
          <a:blip r:embed="rId4"/>
          <a:stretch>
            <a:fillRect/>
          </a:stretch>
        </p:blipFill>
        <p:spPr>
          <a:xfrm>
            <a:off x="7889363" y="5670133"/>
            <a:ext cx="993648" cy="935198"/>
          </a:xfrm>
          <a:prstGeom prst="rect">
            <a:avLst/>
          </a:prstGeom>
        </p:spPr>
      </p:pic>
      <p:pic>
        <p:nvPicPr>
          <p:cNvPr id="5" name="Picture 4"/>
          <p:cNvPicPr>
            <a:picLocks noChangeAspect="1"/>
          </p:cNvPicPr>
          <p:nvPr/>
        </p:nvPicPr>
        <p:blipFill>
          <a:blip r:embed="rId5"/>
          <a:stretch>
            <a:fillRect/>
          </a:stretch>
        </p:blipFill>
        <p:spPr>
          <a:xfrm>
            <a:off x="914400" y="1676400"/>
            <a:ext cx="6003616" cy="4419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a:t>
            </a:r>
          </a:p>
          <a:p>
            <a:r>
              <a:rPr lang="en-US" dirty="0" smtClean="0"/>
              <a:t>1. Did any of the data in this table surprise you? Explain.  </a:t>
            </a:r>
          </a:p>
          <a:p>
            <a:r>
              <a:rPr lang="en-US" dirty="0" smtClean="0"/>
              <a:t>2</a:t>
            </a:r>
            <a:r>
              <a:rPr lang="en-US" dirty="0" smtClean="0"/>
              <a:t>. Which type of weapon was most commonly used in violent crimes</a:t>
            </a:r>
            <a:r>
              <a:rPr lang="en-US" dirty="0" smtClean="0"/>
              <a:t>? </a:t>
            </a:r>
            <a:endParaRPr lang="en-US" dirty="0" smtClean="0"/>
          </a:p>
          <a:p>
            <a:r>
              <a:rPr lang="en-US" dirty="0" smtClean="0"/>
              <a:t>3. Of the four types of violent incidents, which type is the use of a firearm most common</a:t>
            </a:r>
            <a:r>
              <a:rPr lang="en-US" dirty="0" smtClean="0"/>
              <a:t>? </a:t>
            </a:r>
            <a:endParaRPr lang="en-US" dirty="0" smtClean="0"/>
          </a:p>
          <a:p>
            <a:r>
              <a:rPr lang="en-US" dirty="0" smtClean="0"/>
              <a:t>4. Which type of weapon should efforts be directed toward removing from potential offenders in order to target robbery in a community?</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
        <p:nvSpPr>
          <p:cNvPr id="6" name="Content Placeholder 2"/>
          <p:cNvSpPr txBox="1">
            <a:spLocks/>
          </p:cNvSpPr>
          <p:nvPr/>
        </p:nvSpPr>
        <p:spPr>
          <a:xfrm>
            <a:off x="228600" y="6432133"/>
            <a:ext cx="8153400" cy="425867"/>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1400" b="1" i="0" u="none" strike="noStrike" kern="1200" cap="none" spc="0" normalizeH="0" baseline="0" noProof="0" smtClean="0">
                <a:ln>
                  <a:noFill/>
                </a:ln>
                <a:solidFill>
                  <a:schemeClr val="tx1"/>
                </a:solidFill>
                <a:effectLst/>
                <a:uLnTx/>
                <a:uFillTx/>
                <a:latin typeface="+mn-lt"/>
                <a:ea typeface="+mn-ea"/>
                <a:cs typeface="+mn-cs"/>
              </a:rPr>
              <a:t>Source:</a:t>
            </a:r>
            <a:r>
              <a:rPr kumimoji="0" lang="en-US" sz="1400" b="0" i="0" u="none" strike="noStrike" kern="1200" cap="none" spc="0" normalizeH="0" baseline="0" noProof="0" smtClean="0">
                <a:ln>
                  <a:noFill/>
                </a:ln>
                <a:solidFill>
                  <a:schemeClr val="tx1"/>
                </a:solidFill>
                <a:effectLst/>
                <a:uLnTx/>
                <a:uFillTx/>
                <a:latin typeface="+mn-lt"/>
                <a:ea typeface="+mn-ea"/>
                <a:cs typeface="+mn-cs"/>
              </a:rPr>
              <a:t> Bureau of Justice Statistics (</a:t>
            </a:r>
            <a:r>
              <a:rPr kumimoji="0" lang="en-US" sz="1400" b="0" i="0" u="none" strike="noStrike" kern="1200" cap="none" spc="0" normalizeH="0" baseline="0" noProof="0" smtClean="0">
                <a:ln>
                  <a:noFill/>
                </a:ln>
                <a:solidFill>
                  <a:schemeClr val="tx1"/>
                </a:solidFill>
                <a:effectLst/>
                <a:uLnTx/>
                <a:uFillTx/>
                <a:latin typeface="+mn-lt"/>
                <a:ea typeface="+mn-ea"/>
                <a:cs typeface="+mn-cs"/>
                <a:hlinkClick r:id="rId4"/>
              </a:rPr>
              <a:t>http://www.bjs.gov/index.cfm?ty=tp&amp;tid=43</a:t>
            </a:r>
            <a:r>
              <a:rPr kumimoji="0" lang="en-US" sz="1400" b="0" i="0" u="none" strike="noStrike" kern="1200" cap="none" spc="0" normalizeH="0" baseline="0" noProof="0" smtClean="0">
                <a:ln>
                  <a:noFill/>
                </a:ln>
                <a:solidFill>
                  <a:schemeClr val="tx1"/>
                </a:solidFill>
                <a:effectLst/>
                <a:uLnTx/>
                <a:uFillTx/>
                <a:latin typeface="+mn-lt"/>
                <a:ea typeface="+mn-ea"/>
                <a:cs typeface="+mn-cs"/>
              </a:rPr>
              <a:t>)</a:t>
            </a: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Gun Control?</a:t>
            </a:r>
            <a:endParaRPr lang="en-US" b="1" dirty="0"/>
          </a:p>
        </p:txBody>
      </p:sp>
      <p:sp>
        <p:nvSpPr>
          <p:cNvPr id="3" name="Content Placeholder 2"/>
          <p:cNvSpPr>
            <a:spLocks noGrp="1"/>
          </p:cNvSpPr>
          <p:nvPr>
            <p:ph sz="quarter" idx="1"/>
          </p:nvPr>
        </p:nvSpPr>
        <p:spPr/>
        <p:txBody>
          <a:bodyPr/>
          <a:lstStyle/>
          <a:p>
            <a:r>
              <a:rPr lang="en-US" b="1" dirty="0" smtClean="0"/>
              <a:t>Gun control:</a:t>
            </a:r>
            <a:r>
              <a:rPr lang="en-US" dirty="0" smtClean="0"/>
              <a:t> any law, policy, practice, or proposal designed to define, restrict, or limit the possession, production or modification, importation, shipment, sale, and/or use of firearms. </a:t>
            </a:r>
            <a:r>
              <a:rPr lang="en-US" sz="2400" i="1" dirty="0" smtClean="0">
                <a:solidFill>
                  <a:schemeClr val="bg1">
                    <a:lumMod val="65000"/>
                  </a:schemeClr>
                </a:solidFill>
              </a:rPr>
              <a:t>(</a:t>
            </a:r>
            <a:r>
              <a:rPr lang="en-US" sz="2400" i="1" dirty="0" err="1" smtClean="0">
                <a:solidFill>
                  <a:schemeClr val="bg1">
                    <a:lumMod val="65000"/>
                  </a:schemeClr>
                </a:solidFill>
              </a:rPr>
              <a:t>wikipedia.org</a:t>
            </a:r>
            <a:r>
              <a:rPr lang="en-US" sz="2400" i="1" dirty="0" smtClean="0">
                <a:solidFill>
                  <a:schemeClr val="bg1">
                    <a:lumMod val="65000"/>
                  </a:schemeClr>
                </a:solidFill>
              </a:rPr>
              <a:t>)</a:t>
            </a:r>
            <a:endParaRPr lang="en-US" dirty="0" smtClean="0">
              <a:solidFill>
                <a:schemeClr val="bg1">
                  <a:lumMod val="65000"/>
                </a:schemeClr>
              </a:solidFill>
            </a:endParaRP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dirty="0" smtClean="0"/>
              <a:t>Gun control is a timely and controversial topic. With school shootings making headlines and debate among citizens and politicians about how to reduce the violence, the conversation on gun control is ongoing. With a partner, discuss your views on gun control in a respectful, thoughtful, and open-minded manner. </a:t>
            </a:r>
            <a:r>
              <a:rPr lang="en-US" b="1" i="1" dirty="0" smtClean="0"/>
              <a:t>What do you think influences your views? What issues are you convinced about and unsure about? Why might others disagree with your views?</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Who has guns &amp; how are they acquired?</a:t>
            </a:r>
            <a:endParaRPr lang="en-US" sz="3600" dirty="0"/>
          </a:p>
        </p:txBody>
      </p:sp>
      <p:sp>
        <p:nvSpPr>
          <p:cNvPr id="3" name="Content Placeholder 2"/>
          <p:cNvSpPr>
            <a:spLocks noGrp="1"/>
          </p:cNvSpPr>
          <p:nvPr>
            <p:ph sz="quarter" idx="1"/>
          </p:nvPr>
        </p:nvSpPr>
        <p:spPr/>
        <p:txBody>
          <a:bodyPr>
            <a:normAutofit fontScale="92500" lnSpcReduction="20000"/>
          </a:bodyPr>
          <a:lstStyle/>
          <a:p>
            <a:pPr lvl="0"/>
            <a:r>
              <a:rPr lang="en-US" dirty="0" smtClean="0"/>
              <a:t>Many juveniles and young adults can easily obtain guns illegally; most claim to carry them for self-defense.</a:t>
            </a:r>
          </a:p>
          <a:p>
            <a:pPr lvl="0"/>
            <a:r>
              <a:rPr lang="en-US" dirty="0" smtClean="0"/>
              <a:t>A study of persons arrested for a wide range of crimes showed that a higher percentage of arrestees than regular citizens own firearms. Arrestees are also more likely to be injured or killed by gun violence. Within a community, this amounts to an identifiable group of “career” offenders.</a:t>
            </a:r>
          </a:p>
          <a:p>
            <a:pPr lvl="0"/>
            <a:r>
              <a:rPr lang="en-US" dirty="0" smtClean="0"/>
              <a:t>Surveys of offenders have found that they prefer newer, high-quality guns and may steal or borrow them; most, however, acquire guns “off the street” through the illicit gun market.</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TextBox 5"/>
          <p:cNvSpPr txBox="1"/>
          <p:nvPr/>
        </p:nvSpPr>
        <p:spPr>
          <a:xfrm>
            <a:off x="16832" y="6488668"/>
            <a:ext cx="9127168" cy="369332"/>
          </a:xfrm>
          <a:prstGeom prst="rect">
            <a:avLst/>
          </a:prstGeom>
          <a:noFill/>
        </p:spPr>
        <p:txBody>
          <a:bodyPr wrap="none" rtlCol="0">
            <a:spAutoFit/>
          </a:bodyPr>
          <a:lstStyle/>
          <a:p>
            <a:r>
              <a:rPr lang="en-US" b="1" dirty="0" smtClean="0"/>
              <a:t>Source: </a:t>
            </a:r>
            <a:r>
              <a:rPr lang="en-US" dirty="0" smtClean="0"/>
              <a:t>National Institute of Justice, Gun Violence (</a:t>
            </a:r>
            <a:r>
              <a:rPr lang="en-US" dirty="0" smtClean="0">
                <a:hlinkClick r:id="rId4"/>
              </a:rPr>
              <a:t>http://www.nij.gov/topics/crime/gun-violence</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Who is most affected by gun violence?</a:t>
            </a:r>
            <a:endParaRPr lang="en-US" sz="3600" dirty="0"/>
          </a:p>
        </p:txBody>
      </p:sp>
      <p:sp>
        <p:nvSpPr>
          <p:cNvPr id="3" name="Content Placeholder 2"/>
          <p:cNvSpPr>
            <a:spLocks noGrp="1"/>
          </p:cNvSpPr>
          <p:nvPr>
            <p:ph sz="quarter" idx="1"/>
          </p:nvPr>
        </p:nvSpPr>
        <p:spPr/>
        <p:txBody>
          <a:bodyPr>
            <a:normAutofit lnSpcReduction="10000"/>
          </a:bodyPr>
          <a:lstStyle/>
          <a:p>
            <a:r>
              <a:rPr lang="en-US" dirty="0" smtClean="0"/>
              <a:t>People between the ages of 15 and 24 are most likely to be targeted by gun violence as opposed to other forms of violence. From 1976 to 2005, 77 percent of homicide victims ages 15-17 died from gun-related injuries. This age group was most at risk for gun violence during this time period.</a:t>
            </a:r>
          </a:p>
          <a:p>
            <a:r>
              <a:rPr lang="en-US" dirty="0" smtClean="0"/>
              <a:t>Teens and young adults are more likely than persons of other ages to be murdered with a gun. Most violent gun crime, especially homicide, occurs in cities and urban communities.</a:t>
            </a:r>
            <a:endParaRPr lang="en-US"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TextBox 5"/>
          <p:cNvSpPr txBox="1"/>
          <p:nvPr/>
        </p:nvSpPr>
        <p:spPr>
          <a:xfrm>
            <a:off x="16832" y="6488668"/>
            <a:ext cx="9127168" cy="369332"/>
          </a:xfrm>
          <a:prstGeom prst="rect">
            <a:avLst/>
          </a:prstGeom>
          <a:noFill/>
        </p:spPr>
        <p:txBody>
          <a:bodyPr wrap="none" rtlCol="0">
            <a:spAutoFit/>
          </a:bodyPr>
          <a:lstStyle/>
          <a:p>
            <a:r>
              <a:rPr lang="en-US" b="1" dirty="0" smtClean="0"/>
              <a:t>Source: </a:t>
            </a:r>
            <a:r>
              <a:rPr lang="en-US" dirty="0" smtClean="0"/>
              <a:t>National Institute of Justice, Gun Violence (</a:t>
            </a:r>
            <a:r>
              <a:rPr lang="en-US" dirty="0" smtClean="0">
                <a:hlinkClick r:id="rId4"/>
              </a:rPr>
              <a:t>http://www.nij.gov/topics/crime/gun-violence</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Gun Violence Interventions</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6" name="Picture 5"/>
          <p:cNvPicPr>
            <a:picLocks noChangeAspect="1"/>
          </p:cNvPicPr>
          <p:nvPr/>
        </p:nvPicPr>
        <p:blipFill>
          <a:blip r:embed="rId4"/>
          <a:stretch>
            <a:fillRect/>
          </a:stretch>
        </p:blipFill>
        <p:spPr>
          <a:xfrm>
            <a:off x="510789" y="1548783"/>
            <a:ext cx="7537450" cy="454721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r>
              <a:rPr lang="en-US" b="1" dirty="0" smtClean="0"/>
              <a:t>: </a:t>
            </a:r>
            <a:r>
              <a:rPr lang="en-US" dirty="0" smtClean="0"/>
              <a:t>Review</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pPr>
              <a:buNone/>
            </a:pPr>
            <a:r>
              <a:rPr lang="en-US" dirty="0" smtClean="0"/>
              <a:t>Short Answer:</a:t>
            </a:r>
          </a:p>
          <a:p>
            <a:r>
              <a:rPr lang="en-US" dirty="0" smtClean="0"/>
              <a:t>1</a:t>
            </a:r>
            <a:r>
              <a:rPr lang="en-US" dirty="0" smtClean="0"/>
              <a:t>. What population most often has easy access to illegal guns? How do they access guns</a:t>
            </a:r>
            <a:r>
              <a:rPr lang="en-US" dirty="0" smtClean="0"/>
              <a:t>? </a:t>
            </a:r>
            <a:endParaRPr lang="en-US" dirty="0" smtClean="0"/>
          </a:p>
          <a:p>
            <a:r>
              <a:rPr lang="en-US" dirty="0" smtClean="0"/>
              <a:t>2. Who is most affected by gun violence?</a:t>
            </a:r>
          </a:p>
          <a:p>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3510</TotalTime>
  <Words>1221</Words>
  <Application>Microsoft Macintosh PowerPoint</Application>
  <PresentationFormat>On-screen Show (4:3)</PresentationFormat>
  <Paragraphs>65</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Median</vt:lpstr>
      <vt:lpstr>Lesson 7.3: Gun Violence</vt:lpstr>
      <vt:lpstr>Do Now</vt:lpstr>
      <vt:lpstr>Do Now</vt:lpstr>
      <vt:lpstr>What is Gun Control?</vt:lpstr>
      <vt:lpstr>Discuss</vt:lpstr>
      <vt:lpstr>Who has guns &amp; how are they acquired?</vt:lpstr>
      <vt:lpstr>Who is most affected by gun violence?</vt:lpstr>
      <vt:lpstr>Gun Violence Interventions</vt:lpstr>
      <vt:lpstr>Assess: Review</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87</cp:revision>
  <dcterms:created xsi:type="dcterms:W3CDTF">2014-02-27T12:09:15Z</dcterms:created>
  <dcterms:modified xsi:type="dcterms:W3CDTF">2014-02-27T16:54:58Z</dcterms:modified>
</cp:coreProperties>
</file>