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
  </p:notesMasterIdLst>
  <p:sldIdLst>
    <p:sldId id="256" r:id="rId2"/>
    <p:sldId id="257" r:id="rId3"/>
    <p:sldId id="258" r:id="rId4"/>
    <p:sldId id="259" r:id="rId5"/>
    <p:sldId id="271" r:id="rId6"/>
    <p:sldId id="269" r:id="rId7"/>
    <p:sldId id="266"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Jane_Addams" TargetMode="External"/><Relationship Id="rId4" Type="http://schemas.openxmlformats.org/officeDocument/2006/relationships/hyperlink" Target="http://www.helpstartshere.org/" TargetMode="External"/><Relationship Id="rId5" Type="http://schemas.openxmlformats.org/officeDocument/2006/relationships/hyperlink" Target="https://www.socialworkers.org/pubs/code/code.asp" TargetMode="External"/><Relationship Id="rId6" Type="http://schemas.openxmlformats.org/officeDocument/2006/relationships/hyperlink" Target="http://www.socialwelfarehistory.org/"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Students will identify their background knowledge on social work and discuss the 2014 theme, “All People Matter” as a central theme of social work. They will then read about the social work profession and examine different ways that social workers help to work to reduce and prevent violence and its negative effects on society. </a:t>
            </a:r>
          </a:p>
          <a:p>
            <a:endParaRPr lang="en-US" dirty="0" smtClean="0"/>
          </a:p>
          <a:p>
            <a:r>
              <a:rPr lang="en-US" dirty="0" smtClean="0"/>
              <a:t>Image source</a:t>
            </a:r>
            <a:r>
              <a:rPr lang="en-US" dirty="0" smtClean="0"/>
              <a:t>: </a:t>
            </a:r>
            <a:r>
              <a:rPr lang="en-US" dirty="0" err="1" smtClean="0"/>
              <a:t>Flickr</a:t>
            </a:r>
            <a:r>
              <a:rPr lang="en-US" dirty="0" smtClean="0"/>
              <a:t>, http://www.flickr.com/photos/juditk/5655247429/</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Allow students to share their answer with a partner or the entire</a:t>
            </a:r>
            <a:r>
              <a:rPr lang="en-US" baseline="0" dirty="0" smtClean="0"/>
              <a:t> class, if time permits.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on this can be found at: http://</a:t>
            </a:r>
            <a:r>
              <a:rPr lang="en-US" dirty="0" err="1" smtClean="0"/>
              <a:t>www.socialworkers.org/pressroom/swmonth</a:t>
            </a:r>
            <a:r>
              <a:rPr lang="en-US" dirty="0" smtClean="0"/>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website: “We selected this year’s theme and logo to help raise awareness about the American social work profession’s 116-year commitment to improving social conditions and quality of life opportunities for everyone.  Social workers across the globe believe that all people have dignity and deserve respect.</a:t>
            </a:r>
          </a:p>
          <a:p>
            <a:r>
              <a:rPr lang="en-US" sz="1200" kern="1200" dirty="0" err="1" smtClean="0">
                <a:solidFill>
                  <a:schemeClr val="tx1"/>
                </a:solidFill>
                <a:latin typeface="+mn-lt"/>
                <a:ea typeface="+mn-ea"/>
                <a:cs typeface="+mn-cs"/>
              </a:rPr>
              <a:t>NASW’s</a:t>
            </a:r>
            <a:r>
              <a:rPr lang="en-US" sz="1200" kern="1200" dirty="0" smtClean="0">
                <a:solidFill>
                  <a:schemeClr val="tx1"/>
                </a:solidFill>
                <a:latin typeface="+mn-lt"/>
                <a:ea typeface="+mn-ea"/>
                <a:cs typeface="+mn-cs"/>
              </a:rPr>
              <a:t> goal for Social Work Month 2014 is to educate the public about how these values are essential to improving relationships within families, making social support systems more effective, and building stronger communities.</a:t>
            </a:r>
          </a:p>
          <a:p>
            <a:r>
              <a:rPr lang="en-US" sz="1200" b="1" kern="1200" dirty="0" smtClean="0">
                <a:solidFill>
                  <a:schemeClr val="tx1"/>
                </a:solidFill>
                <a:latin typeface="+mn-lt"/>
                <a:ea typeface="+mn-ea"/>
                <a:cs typeface="+mn-cs"/>
              </a:rPr>
              <a:t>Did you know?</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American social work profession was </a:t>
            </a:r>
            <a:r>
              <a:rPr lang="en-US" sz="1200" kern="1200" dirty="0" smtClean="0">
                <a:solidFill>
                  <a:schemeClr val="tx1"/>
                </a:solidFill>
                <a:latin typeface="+mn-lt"/>
                <a:ea typeface="+mn-ea"/>
                <a:cs typeface="+mn-cs"/>
                <a:hlinkClick r:id="rId3"/>
              </a:rPr>
              <a:t>established in the late 19th century</a:t>
            </a:r>
            <a:r>
              <a:rPr lang="en-US" sz="1200" kern="1200" dirty="0" smtClean="0">
                <a:solidFill>
                  <a:schemeClr val="tx1"/>
                </a:solidFill>
                <a:latin typeface="+mn-lt"/>
                <a:ea typeface="+mn-ea"/>
                <a:cs typeface="+mn-cs"/>
              </a:rPr>
              <a:t> to ensure that immigrants and other vulnerable people gained tools and skills to escape economic and social poverty. </a:t>
            </a:r>
          </a:p>
          <a:p>
            <a:pPr lvl="0"/>
            <a:r>
              <a:rPr lang="en-US" sz="1200" kern="1200" dirty="0" smtClean="0">
                <a:solidFill>
                  <a:schemeClr val="tx1"/>
                </a:solidFill>
                <a:latin typeface="+mn-lt"/>
                <a:ea typeface="+mn-ea"/>
                <a:cs typeface="+mn-cs"/>
              </a:rPr>
              <a:t>The profession of social work (a) helps people in their </a:t>
            </a:r>
            <a:r>
              <a:rPr lang="en-US" sz="1200" kern="1200" dirty="0" smtClean="0">
                <a:solidFill>
                  <a:schemeClr val="tx1"/>
                </a:solidFill>
                <a:latin typeface="+mn-lt"/>
                <a:ea typeface="+mn-ea"/>
                <a:cs typeface="+mn-cs"/>
                <a:hlinkClick r:id="rId4"/>
              </a:rPr>
              <a:t>personal and interpersonal lives</a:t>
            </a:r>
            <a:r>
              <a:rPr lang="en-US" sz="1200" kern="1200" dirty="0" smtClean="0">
                <a:solidFill>
                  <a:schemeClr val="tx1"/>
                </a:solidFill>
                <a:latin typeface="+mn-lt"/>
                <a:ea typeface="+mn-ea"/>
                <a:cs typeface="+mn-cs"/>
              </a:rPr>
              <a:t> in order to achieve social improvement,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pursues social change to benefit a wide variety of individuals, families and communities.</a:t>
            </a:r>
          </a:p>
          <a:p>
            <a:pPr lvl="0"/>
            <a:r>
              <a:rPr lang="en-US" sz="1200" kern="1200" dirty="0" smtClean="0">
                <a:solidFill>
                  <a:schemeClr val="tx1"/>
                </a:solidFill>
                <a:latin typeface="+mn-lt"/>
                <a:ea typeface="+mn-ea"/>
                <a:cs typeface="+mn-cs"/>
              </a:rPr>
              <a:t>Social workers believe that everyone has the right and potential to lead a productive and fulfilling life.  Social workers believe in the importance of human relationships in civil society, and that each person has dignity and worth.</a:t>
            </a:r>
          </a:p>
          <a:p>
            <a:pPr lvl="0"/>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5"/>
              </a:rPr>
              <a:t>NASW Code of Ethics</a:t>
            </a:r>
            <a:r>
              <a:rPr lang="en-US" sz="1200" kern="1200" dirty="0" smtClean="0">
                <a:solidFill>
                  <a:schemeClr val="tx1"/>
                </a:solidFill>
                <a:latin typeface="+mn-lt"/>
                <a:ea typeface="+mn-ea"/>
                <a:cs typeface="+mn-cs"/>
              </a:rPr>
              <a:t> prioritizes human well-being.</a:t>
            </a:r>
          </a:p>
          <a:p>
            <a:pPr lvl="0"/>
            <a:r>
              <a:rPr lang="en-US" sz="1200" kern="1200" dirty="0" smtClean="0">
                <a:solidFill>
                  <a:schemeClr val="tx1"/>
                </a:solidFill>
                <a:latin typeface="+mn-lt"/>
                <a:ea typeface="+mn-ea"/>
                <a:cs typeface="+mn-cs"/>
              </a:rPr>
              <a:t>The policies and programs created by social workers </a:t>
            </a:r>
            <a:r>
              <a:rPr lang="en-US" sz="1200" kern="1200" dirty="0" smtClean="0">
                <a:solidFill>
                  <a:schemeClr val="tx1"/>
                </a:solidFill>
                <a:latin typeface="+mn-lt"/>
                <a:ea typeface="+mn-ea"/>
                <a:cs typeface="+mn-cs"/>
                <a:hlinkClick r:id="rId6"/>
              </a:rPr>
              <a:t>throughout U.S. history</a:t>
            </a:r>
            <a:r>
              <a:rPr lang="en-US" sz="1200" kern="1200" dirty="0" smtClean="0">
                <a:solidFill>
                  <a:schemeClr val="tx1"/>
                </a:solidFill>
                <a:latin typeface="+mn-lt"/>
                <a:ea typeface="+mn-ea"/>
                <a:cs typeface="+mn-cs"/>
              </a:rPr>
              <a:t> seek to give more people—regardless of life circumstances—the opportunity to cope with and overcome obstacles.”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a:t>
            </a:r>
            <a:r>
              <a:rPr lang="en-US" baseline="0" dirty="0" smtClean="0"/>
              <a:t> other professions are considered “helping” professions?”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share examples of where they have encountered social workers? (Ex: school, hospitals, organizations in neighborhood, someone they know, etc.)</a:t>
            </a:r>
          </a:p>
          <a:p>
            <a:r>
              <a:rPr lang="en-US" baseline="0" dirty="0" smtClean="0"/>
              <a:t>Ask students if they would be interested in going into social work? Why or why not? Ask them what they benefits and challenges of a career in social work might be.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random selection of example answers:</a:t>
            </a:r>
          </a:p>
          <a:p>
            <a:r>
              <a:rPr lang="en-US" dirty="0" smtClean="0"/>
              <a:t>Elementary</a:t>
            </a:r>
            <a:r>
              <a:rPr lang="en-US" baseline="0" dirty="0" smtClean="0"/>
              <a:t> school: Reporting cases of potential child abuse</a:t>
            </a:r>
          </a:p>
          <a:p>
            <a:r>
              <a:rPr lang="en-US" baseline="0" dirty="0" smtClean="0"/>
              <a:t>College: Intimate partner violence education; crisis counseling </a:t>
            </a:r>
          </a:p>
          <a:p>
            <a:r>
              <a:rPr lang="en-US" baseline="0" dirty="0" smtClean="0"/>
              <a:t>Senior center: Patient/client advocacy to prevent abandonment &amp; neglect, education on elder abuse reporting</a:t>
            </a:r>
          </a:p>
          <a:p>
            <a:r>
              <a:rPr lang="en-US" baseline="0" dirty="0" smtClean="0"/>
              <a:t>Military barracks: Crisis counseling, PTSD counseling, suicide prevention awareness &amp; education</a:t>
            </a:r>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Possible</a:t>
            </a:r>
            <a:r>
              <a:rPr lang="en-US" baseline="0" dirty="0" smtClean="0"/>
              <a:t> answers: </a:t>
            </a:r>
          </a:p>
          <a:p>
            <a:pPr marL="228600" indent="-228600">
              <a:buNone/>
            </a:pPr>
            <a:r>
              <a:rPr lang="en-US" baseline="0" dirty="0" smtClean="0"/>
              <a:t>1. Connecting with career opportunity resources/services in community; relationship counseling or psychological help to deal with mental health after breakup, connection with affordable housing options to begin living independently </a:t>
            </a:r>
          </a:p>
          <a:p>
            <a:pPr marL="228600" indent="-228600">
              <a:buNone/>
            </a:pPr>
            <a:r>
              <a:rPr lang="en-US" baseline="0" dirty="0" smtClean="0"/>
              <a:t>2. Referral to child services agency (possible abuse/neglect); working with student to counsel and listen to determine possible problems; connecting with tutoring, mental health support, and family services</a:t>
            </a:r>
          </a:p>
          <a:p>
            <a:pPr marL="228600" indent="-228600">
              <a:buNone/>
            </a:pPr>
            <a:r>
              <a:rPr lang="en-US" dirty="0" smtClean="0"/>
              <a:t>3.</a:t>
            </a:r>
            <a:r>
              <a:rPr lang="en-US" baseline="0" dirty="0" smtClean="0"/>
              <a:t> Connecting with governmental and agency aid, identifying an appropriate care setting, ensuring a continuum of care between health care providers and home setting, connecting with social supports to prevent loneliness and disconnection from a community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assignment will challenge students</a:t>
            </a:r>
            <a:r>
              <a:rPr lang="en-US" baseline="0" dirty="0" smtClean="0"/>
              <a:t> to make connections with the real world to determine where social workers are located in their community and what needs are being filled and possibly going unfilled.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helpstartshere.org/career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helpstartshere.org/careers"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7.2:</a:t>
            </a:r>
            <a:br>
              <a:rPr lang="en-US" dirty="0" smtClean="0"/>
            </a:br>
            <a:r>
              <a:rPr lang="en-US" dirty="0" smtClean="0"/>
              <a:t>Social Work</a:t>
            </a:r>
            <a:endParaRPr lang="en-US" sz="4444" dirty="0"/>
          </a:p>
        </p:txBody>
      </p:sp>
      <p:sp>
        <p:nvSpPr>
          <p:cNvPr id="3" name="Subtitle 2"/>
          <p:cNvSpPr>
            <a:spLocks noGrp="1"/>
          </p:cNvSpPr>
          <p:nvPr>
            <p:ph type="subTitle" idx="1"/>
          </p:nvPr>
        </p:nvSpPr>
        <p:spPr/>
        <p:txBody>
          <a:bodyPr/>
          <a:lstStyle/>
          <a:p>
            <a:r>
              <a:rPr lang="en-US" dirty="0" smtClean="0"/>
              <a:t>Module 7: Violence</a:t>
            </a:r>
            <a:endParaRPr lang="en-US" dirty="0"/>
          </a:p>
        </p:txBody>
      </p:sp>
      <p:sp>
        <p:nvSpPr>
          <p:cNvPr id="4" name="Rectangle 3"/>
          <p:cNvSpPr/>
          <p:nvPr/>
        </p:nvSpPr>
        <p:spPr>
          <a:xfrm>
            <a:off x="304800" y="228600"/>
            <a:ext cx="3505200" cy="830997"/>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 Obj. 7.2: Identify the roles of a social worker.</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191000" y="1371600"/>
            <a:ext cx="4000497"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a:t>
            </a:r>
            <a:r>
              <a:rPr lang="en-US" sz="4000" b="1" dirty="0" smtClean="0"/>
              <a:t> </a:t>
            </a:r>
            <a:r>
              <a:rPr lang="en-US" sz="4000" dirty="0" smtClean="0"/>
              <a:t>What do you kno</a:t>
            </a:r>
            <a:r>
              <a:rPr lang="en-US" sz="4000" dirty="0" smtClean="0"/>
              <a:t>w about SW?</a:t>
            </a:r>
            <a:endParaRPr lang="en-US" b="1" dirty="0"/>
          </a:p>
        </p:txBody>
      </p:sp>
      <p:sp>
        <p:nvSpPr>
          <p:cNvPr id="3" name="Content Placeholder 2"/>
          <p:cNvSpPr>
            <a:spLocks noGrp="1"/>
          </p:cNvSpPr>
          <p:nvPr>
            <p:ph sz="quarter" idx="1"/>
          </p:nvPr>
        </p:nvSpPr>
        <p:spPr/>
        <p:txBody>
          <a:bodyPr/>
          <a:lstStyle/>
          <a:p>
            <a:r>
              <a:rPr lang="en-US" dirty="0" smtClean="0"/>
              <a:t>When you think of social work, what do you think of?</a:t>
            </a:r>
            <a:endParaRPr lang="en-US" sz="3300" dirty="0" smtClean="0"/>
          </a:p>
          <a:p>
            <a:r>
              <a:rPr lang="en-US" dirty="0" smtClean="0"/>
              <a:t>Have you had any encounters with a social worker? If so, what were they like?</a:t>
            </a:r>
            <a:endParaRPr lang="en-US" sz="3300" dirty="0" smtClean="0"/>
          </a:p>
          <a:p>
            <a:r>
              <a:rPr lang="en-US" dirty="0" smtClean="0"/>
              <a:t>Compare social workers with other health professionals. How do you think their roles are different?</a:t>
            </a:r>
            <a:endParaRPr lang="en-US" sz="3300" dirty="0" smtClean="0"/>
          </a:p>
          <a:p>
            <a:r>
              <a:rPr lang="en-US" dirty="0" smtClean="0"/>
              <a:t>How do you think social workers address social, mental, and physical health needs?</a:t>
            </a:r>
            <a:endParaRPr lang="en-US" sz="33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“All People Matter”</a:t>
            </a:r>
            <a:endParaRPr lang="en-US" b="1" dirty="0"/>
          </a:p>
        </p:txBody>
      </p:sp>
      <p:sp>
        <p:nvSpPr>
          <p:cNvPr id="3" name="Content Placeholder 2"/>
          <p:cNvSpPr>
            <a:spLocks noGrp="1"/>
          </p:cNvSpPr>
          <p:nvPr>
            <p:ph sz="quarter" idx="1"/>
          </p:nvPr>
        </p:nvSpPr>
        <p:spPr/>
        <p:txBody>
          <a:bodyPr/>
          <a:lstStyle/>
          <a:p>
            <a:r>
              <a:rPr lang="en-US" dirty="0" smtClean="0"/>
              <a:t>The National Association of Social Workers selected the theme “All People Matter” for the 2014  annual Social Work Month, which occurs in March.  Why do you think they selected this theme? How do you think it represents the social work profession?</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Social Work?</a:t>
            </a:r>
            <a:endParaRPr lang="en-US" b="1" dirty="0"/>
          </a:p>
        </p:txBody>
      </p:sp>
      <p:sp>
        <p:nvSpPr>
          <p:cNvPr id="3" name="Content Placeholder 2"/>
          <p:cNvSpPr>
            <a:spLocks noGrp="1"/>
          </p:cNvSpPr>
          <p:nvPr>
            <p:ph sz="quarter" idx="1"/>
          </p:nvPr>
        </p:nvSpPr>
        <p:spPr/>
        <p:txBody>
          <a:bodyPr/>
          <a:lstStyle/>
          <a:p>
            <a:r>
              <a:rPr lang="en-US" dirty="0" smtClean="0"/>
              <a:t>Social workers help people solve and cope with problems in their everyday lives. One group of social workers, clinical social workers, also diagnose and treat mental, behavioral, and emotional issues. Sometimes social workers are called “professional helpers” because they help others obtain resources, resolve problems, make it through crises, and fulfill needs.</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1752600" y="6211669"/>
            <a:ext cx="6153510" cy="646331"/>
          </a:xfrm>
          <a:prstGeom prst="rect">
            <a:avLst/>
          </a:prstGeom>
          <a:noFill/>
        </p:spPr>
        <p:txBody>
          <a:bodyPr wrap="none" rtlCol="0">
            <a:spAutoFit/>
          </a:bodyPr>
          <a:lstStyle/>
          <a:p>
            <a:r>
              <a:rPr lang="en-US" b="1" dirty="0" smtClean="0"/>
              <a:t>Source:</a:t>
            </a:r>
            <a:r>
              <a:rPr lang="en-US" dirty="0" smtClean="0"/>
              <a:t> National Association of Social Workers, Help Starts Here</a:t>
            </a:r>
            <a:r>
              <a:rPr lang="en-US" dirty="0" smtClean="0"/>
              <a:t> </a:t>
            </a:r>
          </a:p>
          <a:p>
            <a:r>
              <a:rPr lang="en-US" dirty="0" smtClean="0"/>
              <a:t>(</a:t>
            </a:r>
            <a:r>
              <a:rPr lang="en-US" dirty="0" smtClean="0">
                <a:hlinkClick r:id="rId4"/>
              </a:rPr>
              <a:t>http://www.helpstartshere.org/careers</a:t>
            </a:r>
            <a:r>
              <a:rPr lang="en-US" dirty="0" smtClean="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Social Work?</a:t>
            </a:r>
            <a:endParaRPr lang="en-US" b="1" dirty="0"/>
          </a:p>
        </p:txBody>
      </p:sp>
      <p:sp>
        <p:nvSpPr>
          <p:cNvPr id="3" name="Content Placeholder 2"/>
          <p:cNvSpPr>
            <a:spLocks noGrp="1"/>
          </p:cNvSpPr>
          <p:nvPr>
            <p:ph sz="quarter" idx="1"/>
          </p:nvPr>
        </p:nvSpPr>
        <p:spPr>
          <a:xfrm>
            <a:off x="612647" y="1523999"/>
            <a:ext cx="8153400" cy="4687669"/>
          </a:xfrm>
        </p:spPr>
        <p:txBody>
          <a:bodyPr>
            <a:normAutofit fontScale="85000" lnSpcReduction="10000"/>
          </a:bodyPr>
          <a:lstStyle/>
          <a:p>
            <a:r>
              <a:rPr lang="en-US" dirty="0" smtClean="0"/>
              <a:t>Social work is…</a:t>
            </a:r>
          </a:p>
          <a:p>
            <a:pPr lvl="1"/>
            <a:r>
              <a:rPr lang="en-US" dirty="0" smtClean="0"/>
              <a:t>meaning</a:t>
            </a:r>
            <a:r>
              <a:rPr lang="en-US" dirty="0" smtClean="0"/>
              <a:t>, action, diversity, satisfaction, and</a:t>
            </a:r>
            <a:r>
              <a:rPr lang="en-US" dirty="0" smtClean="0"/>
              <a:t> options </a:t>
            </a:r>
          </a:p>
          <a:p>
            <a:pPr lvl="1"/>
            <a:r>
              <a:rPr lang="en-US" dirty="0" smtClean="0"/>
              <a:t>caring </a:t>
            </a:r>
            <a:r>
              <a:rPr lang="en-US" dirty="0" smtClean="0"/>
              <a:t>about people,</a:t>
            </a:r>
            <a:r>
              <a:rPr lang="en-US" dirty="0" smtClean="0"/>
              <a:t> wanting to </a:t>
            </a:r>
            <a:r>
              <a:rPr lang="en-US" dirty="0" smtClean="0"/>
              <a:t>make things better,</a:t>
            </a:r>
            <a:r>
              <a:rPr lang="en-US" dirty="0" smtClean="0"/>
              <a:t> relieving suffering </a:t>
            </a:r>
          </a:p>
          <a:p>
            <a:pPr lvl="1"/>
            <a:r>
              <a:rPr lang="en-US" dirty="0" smtClean="0"/>
              <a:t>a </a:t>
            </a:r>
            <a:r>
              <a:rPr lang="en-US" dirty="0" smtClean="0"/>
              <a:t>profession devoted to helping people function the best they can in their environment.</a:t>
            </a:r>
            <a:r>
              <a:rPr lang="en-US" dirty="0" smtClean="0"/>
              <a:t> </a:t>
            </a:r>
          </a:p>
          <a:p>
            <a:r>
              <a:rPr lang="en-US" dirty="0" smtClean="0"/>
              <a:t>Example:</a:t>
            </a:r>
          </a:p>
          <a:p>
            <a:pPr lvl="1"/>
            <a:r>
              <a:rPr lang="en-US" i="1" dirty="0" smtClean="0"/>
              <a:t>A</a:t>
            </a:r>
            <a:r>
              <a:rPr lang="en-US" i="1" dirty="0" smtClean="0"/>
              <a:t> </a:t>
            </a:r>
            <a:r>
              <a:rPr lang="en-US" i="1" dirty="0" smtClean="0"/>
              <a:t>man suffering stress stemming from single parenting may be referred by a social worker to a child care agency. The social worker also might help him explore flextime with his employer and might work with a coalition of local employers to make flextime and child care more available. In addition, the social worker might provide therapy to help him handle the immediate </a:t>
            </a:r>
            <a:r>
              <a:rPr lang="en-US" i="1" dirty="0" smtClean="0"/>
              <a:t>stress</a:t>
            </a:r>
            <a:r>
              <a:rPr lang="en-US" i="1" dirty="0" smtClean="0"/>
              <a:t>.</a:t>
            </a:r>
          </a:p>
        </p:txBody>
      </p:sp>
      <p:sp>
        <p:nvSpPr>
          <p:cNvPr id="5" name="TextBox 4"/>
          <p:cNvSpPr txBox="1"/>
          <p:nvPr/>
        </p:nvSpPr>
        <p:spPr>
          <a:xfrm>
            <a:off x="2612537" y="6211669"/>
            <a:ext cx="5525475" cy="646331"/>
          </a:xfrm>
          <a:prstGeom prst="rect">
            <a:avLst/>
          </a:prstGeom>
          <a:noFill/>
        </p:spPr>
        <p:txBody>
          <a:bodyPr wrap="square" rtlCol="0">
            <a:spAutoFit/>
          </a:bodyPr>
          <a:lstStyle/>
          <a:p>
            <a:r>
              <a:rPr lang="en-US" b="1" dirty="0" smtClean="0"/>
              <a:t>Source:</a:t>
            </a:r>
            <a:r>
              <a:rPr lang="en-US" dirty="0" smtClean="0"/>
              <a:t> National Association of Social Workers, Help Starts </a:t>
            </a:r>
            <a:r>
              <a:rPr lang="en-US" dirty="0" smtClean="0"/>
              <a:t>Here (</a:t>
            </a:r>
            <a:r>
              <a:rPr lang="en-US" dirty="0" smtClean="0">
                <a:hlinkClick r:id="rId3"/>
              </a:rPr>
              <a:t>http://www.helpstartshere.org/careers</a:t>
            </a:r>
            <a:r>
              <a:rPr lang="en-US" dirty="0" smtClean="0"/>
              <a:t>)</a:t>
            </a:r>
          </a:p>
          <a:p>
            <a:endParaRPr lang="en-US" dirty="0"/>
          </a:p>
        </p:txBody>
      </p:sp>
      <p:pic>
        <p:nvPicPr>
          <p:cNvPr id="6" name="Picture 5"/>
          <p:cNvPicPr>
            <a:picLocks noChangeAspect="1"/>
          </p:cNvPicPr>
          <p:nvPr/>
        </p:nvPicPr>
        <p:blipFill>
          <a:blip r:embed="rId4"/>
          <a:stretch>
            <a:fillRect/>
          </a:stretch>
        </p:blipFill>
        <p:spPr>
          <a:xfrm>
            <a:off x="7703117" y="5854565"/>
            <a:ext cx="1301507" cy="8412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Work &amp; Viole</a:t>
            </a:r>
            <a:r>
              <a:rPr lang="en-US" b="1" dirty="0" smtClean="0"/>
              <a:t>nce</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1088639" y="1573195"/>
            <a:ext cx="6302761" cy="50576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304800" y="1600200"/>
            <a:ext cx="8461248" cy="4800600"/>
          </a:xfrm>
        </p:spPr>
        <p:txBody>
          <a:bodyPr>
            <a:normAutofit fontScale="85000" lnSpcReduction="10000"/>
          </a:bodyPr>
          <a:lstStyle/>
          <a:p>
            <a:r>
              <a:rPr lang="en-US" dirty="0" smtClean="0"/>
              <a:t>In </a:t>
            </a:r>
            <a:r>
              <a:rPr lang="en-US" dirty="0" smtClean="0"/>
              <a:t>the scenarios below, describe one way a social worker may help the client</a:t>
            </a:r>
            <a:r>
              <a:rPr lang="en-US" dirty="0" smtClean="0"/>
              <a:t>: </a:t>
            </a:r>
            <a:endParaRPr lang="en-US" dirty="0" smtClean="0"/>
          </a:p>
          <a:p>
            <a:pPr lvl="1"/>
            <a:r>
              <a:rPr lang="en-US" dirty="0" smtClean="0"/>
              <a:t>1. A 35-year-old man has recently been laid off of his steelworker job. He lives with his mother and just went through a messy breakup with his long-term girlfriend. He is eager to try to win her back</a:t>
            </a:r>
            <a:r>
              <a:rPr lang="en-US" dirty="0" smtClean="0"/>
              <a:t>. </a:t>
            </a:r>
            <a:endParaRPr lang="en-US" dirty="0" smtClean="0"/>
          </a:p>
          <a:p>
            <a:pPr lvl="1"/>
            <a:r>
              <a:rPr lang="en-US" dirty="0" smtClean="0"/>
              <a:t>2. A 10-year old girl is struggling with reading and math. Her teacher reports that she looks tired and often seems hungry in the mornings. She has also started making inappropriate comments to other students in the class</a:t>
            </a:r>
            <a:r>
              <a:rPr lang="en-US" dirty="0" smtClean="0"/>
              <a:t>. </a:t>
            </a:r>
            <a:endParaRPr lang="en-US" dirty="0" smtClean="0"/>
          </a:p>
          <a:p>
            <a:pPr lvl="1"/>
            <a:r>
              <a:rPr lang="en-US" dirty="0" smtClean="0"/>
              <a:t>3. A 88-year old woman with Alzheimer’s disease has recently lost her only daughter in a car crash. She doesn’t have any other family to take care of her. With her daughter no longer able to pay for her care in an upscale elderly care facility, she will have to move elsewhere.</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a:t>
            </a:r>
            <a:r>
              <a:rPr lang="en-US" sz="3556" b="1" dirty="0" smtClean="0"/>
              <a:t> </a:t>
            </a:r>
            <a:r>
              <a:rPr lang="en-US" sz="3556" dirty="0" smtClean="0"/>
              <a:t>Social Work in Your Community </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Identify a problem among some people in your community and describe how social work is working to resolve it. Answer the questions below based on your problem.</a:t>
            </a:r>
            <a:r>
              <a:rPr lang="en-US" dirty="0" smtClean="0"/>
              <a:t>  </a:t>
            </a:r>
            <a:endParaRPr lang="en-US" dirty="0" smtClean="0"/>
          </a:p>
          <a:p>
            <a:pPr lvl="1"/>
            <a:r>
              <a:rPr lang="en-US" dirty="0" smtClean="0"/>
              <a:t>1. What is the problem</a:t>
            </a:r>
            <a:r>
              <a:rPr lang="en-US" dirty="0" smtClean="0"/>
              <a:t>? </a:t>
            </a:r>
            <a:endParaRPr lang="en-US" dirty="0" smtClean="0"/>
          </a:p>
          <a:p>
            <a:pPr lvl="1"/>
            <a:r>
              <a:rPr lang="en-US" dirty="0" smtClean="0"/>
              <a:t>2. How could this problem be addressed by social workers? (List as many ways as you can)</a:t>
            </a:r>
            <a:r>
              <a:rPr lang="en-US" dirty="0" smtClean="0"/>
              <a:t>. </a:t>
            </a:r>
            <a:endParaRPr lang="en-US" dirty="0" smtClean="0"/>
          </a:p>
          <a:p>
            <a:pPr lvl="1"/>
            <a:r>
              <a:rPr lang="en-US" dirty="0" smtClean="0"/>
              <a:t>3. Do social workers in your community seem to be addressing this problem? Why or why not? (List any evidence you have of this answer.)</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3268</TotalTime>
  <Words>1321</Words>
  <Application>Microsoft Macintosh PowerPoint</Application>
  <PresentationFormat>On-screen Show (4:3)</PresentationFormat>
  <Paragraphs>68</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Median</vt:lpstr>
      <vt:lpstr>Lesson 7.2: Social Work</vt:lpstr>
      <vt:lpstr>Do Now: What do you know about SW?</vt:lpstr>
      <vt:lpstr>Discuss: “All People Matter”</vt:lpstr>
      <vt:lpstr>What is Social Work?</vt:lpstr>
      <vt:lpstr>Why do Social Work?</vt:lpstr>
      <vt:lpstr>Social Work &amp; Violence</vt:lpstr>
      <vt:lpstr>Assess:</vt:lpstr>
      <vt:lpstr>Homework: Social Work in Your Community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73</cp:revision>
  <dcterms:created xsi:type="dcterms:W3CDTF">2014-02-27T01:27:09Z</dcterms:created>
  <dcterms:modified xsi:type="dcterms:W3CDTF">2014-02-27T02:10:17Z</dcterms:modified>
</cp:coreProperties>
</file>