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3"/>
  </p:notesMasterIdLst>
  <p:sldIdLst>
    <p:sldId id="256" r:id="rId2"/>
    <p:sldId id="257" r:id="rId3"/>
    <p:sldId id="271" r:id="rId4"/>
    <p:sldId id="258" r:id="rId5"/>
    <p:sldId id="259" r:id="rId6"/>
    <p:sldId id="272" r:id="rId7"/>
    <p:sldId id="273" r:id="rId8"/>
    <p:sldId id="270" r:id="rId9"/>
    <p:sldId id="269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43165-D33B-324B-B2D5-58110A9F63B3}" type="datetimeFigureOut">
              <a:rPr lang="en-US" smtClean="0"/>
              <a:pPr/>
              <a:t>2/26/14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77844-E64D-F740-948F-BB0BB5835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r>
              <a:rPr lang="en-US" dirty="0" smtClean="0"/>
              <a:t>: Students</a:t>
            </a:r>
            <a:r>
              <a:rPr lang="en-US" baseline="0" dirty="0" smtClean="0"/>
              <a:t> will examine the issue of violence from a public health perspective. They will begin by identifying the impacts of violence, including deaths from homicide and suicide as a leading cause of death for teens. They will consider the problem of violence as an epidemic and learn about the different types of violence. They will examine a public health approach to reducing violence and work in teams to portray a violence scenario in a skit.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 source</a:t>
            </a:r>
            <a:r>
              <a:rPr lang="en-US" dirty="0" smtClean="0"/>
              <a:t>:  </a:t>
            </a:r>
            <a:r>
              <a:rPr lang="en-US" dirty="0" err="1" smtClean="0"/>
              <a:t>Flickr</a:t>
            </a:r>
            <a:r>
              <a:rPr lang="en-US" dirty="0" smtClean="0"/>
              <a:t>, http://www.flickr.com/photos/european_parliament/4135410241/</a:t>
            </a:r>
            <a:r>
              <a:rPr lang="en-US" baseline="0" dirty="0" smtClean="0"/>
              <a:t>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44-E64D-F740-948F-BB0BB58356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The assessment hinges on students ability to portray (and as an audience</a:t>
            </a:r>
            <a:r>
              <a:rPr lang="en-US" baseline="0" dirty="0" smtClean="0"/>
              <a:t> member: identify) strategies to prevent, manage, and resolve violence.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44-E64D-F740-948F-BB0BB583565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will gain</a:t>
            </a:r>
            <a:r>
              <a:rPr lang="en-US" baseline="0" dirty="0" smtClean="0"/>
              <a:t> a sense of the assets and needs in their community through this exercise while they practice identifying strategies to prevent, manage or resolve violence in the real world.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44-E64D-F740-948F-BB0BB583565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Ask</a:t>
            </a:r>
            <a:r>
              <a:rPr lang="en-US" baseline="0" dirty="0" smtClean="0"/>
              <a:t> students, “Do you think the leading causes of death are significantly different for younger teens? Children? Adults? Elderly?”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44-E64D-F740-948F-BB0BB58356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Possible answers:</a:t>
            </a:r>
          </a:p>
          <a:p>
            <a:pPr marL="228600" indent="-228600">
              <a:buAutoNum type="arabicPeriod"/>
            </a:pPr>
            <a:r>
              <a:rPr lang="en-US" dirty="0" smtClean="0"/>
              <a:t>Violence is responsible for</a:t>
            </a:r>
            <a:r>
              <a:rPr lang="en-US" baseline="0" dirty="0" smtClean="0"/>
              <a:t> the second and third leading causes of death for teens 15-19. Homicides and suicides together make up the leading causes of violence.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3 times more people 15-19 years old died from homicide than cancer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Answers will vary. Students may argue that a focus should be placed on reducing violence (i.e., gun control, violence prevention education)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44-E64D-F740-948F-BB0BB58356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</a:t>
            </a:r>
            <a:r>
              <a:rPr lang="en-US" baseline="0" dirty="0" smtClean="0"/>
              <a:t> answers</a:t>
            </a:r>
            <a:endParaRPr lang="en-US" dirty="0" smtClean="0"/>
          </a:p>
          <a:p>
            <a:r>
              <a:rPr lang="en-US" dirty="0" smtClean="0"/>
              <a:t>Individuals: mental</a:t>
            </a:r>
            <a:r>
              <a:rPr lang="en-US" baseline="0" dirty="0" smtClean="0"/>
              <a:t> health, sense of safety, time spent outdoors/interacting with others, loss of school, work, etc. days, increased medical bills</a:t>
            </a:r>
          </a:p>
          <a:p>
            <a:r>
              <a:rPr lang="en-US" baseline="0" dirty="0" smtClean="0"/>
              <a:t>Families: broken homes/families, court intervention &amp; lawyer fees, emotional toll on family members, especially children</a:t>
            </a:r>
          </a:p>
          <a:p>
            <a:r>
              <a:rPr lang="en-US" baseline="0" dirty="0" smtClean="0"/>
              <a:t>Communities: increased spending on public safety, less tourism/business, lower property values, less new businesses starting</a:t>
            </a:r>
          </a:p>
          <a:p>
            <a:r>
              <a:rPr lang="en-US" baseline="0" dirty="0" smtClean="0"/>
              <a:t>Society: healthcare expenses, healthcare worker shortages, burden on social welfare system,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44-E64D-F740-948F-BB0BB583565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44-E64D-F740-948F-BB0BB58356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44-E64D-F740-948F-BB0BB58356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students which </a:t>
            </a:r>
            <a:r>
              <a:rPr lang="en-US" dirty="0" err="1" smtClean="0"/>
              <a:t>type(s</a:t>
            </a:r>
            <a:r>
              <a:rPr lang="en-US" dirty="0" smtClean="0"/>
              <a:t>) of violence they THINK are </a:t>
            </a:r>
            <a:r>
              <a:rPr lang="en-US" baseline="0" dirty="0" smtClean="0"/>
              <a:t>overlooked, ignored, or given less attention in society (among healthcare professionals, news/media, social welfare agencies, etc.). Why are these forgotten or falling between the cracks? Are they more difficult to identify, less commonly reported, or some other reason?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44-E64D-F740-948F-BB0BB583565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Ensure that</a:t>
            </a:r>
            <a:r>
              <a:rPr lang="en-US" baseline="0" dirty="0" smtClean="0"/>
              <a:t> a class set of this handout is copied. Handout can be found in resources folder for this module.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44-E64D-F740-948F-BB0BB583565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</a:t>
            </a:r>
            <a:r>
              <a:rPr lang="en-US" baseline="0" dirty="0" smtClean="0"/>
              <a:t> setting a time limit on skits in terms of preparation and presentation. 30 minutes should be a sufficient amount of time to prepare an informal skit. 2-3 minutes in length should be enough to convey necessary information. If more time is needed, plan to use the following class period.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44-E64D-F740-948F-BB0BB583565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8ED403-8E6D-470F-9368-65BF869872DD}" type="datetime1">
              <a:rPr smtClean="0"/>
              <a:pPr/>
              <a:t>10/25/2007</a:t>
            </a:fld>
            <a:endParaRPr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smtClean="0"/>
              <a:t>
              </a:t>
            </a:r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7CC652-A623-41D2-B0ED-8F1D217186B4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956B-C6A6-4998-B6F9-4158C8926225}" type="datetime1">
              <a:rPr smtClean="0"/>
              <a:pPr/>
              <a:t>10/25/2007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FA6A671-5254-49D4-B317-082B93EA859A}" type="datetime1">
              <a:rPr smtClean="0"/>
              <a:pPr/>
              <a:t>10/25/2007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D73B-607F-4953-87E4-4C3BC6D541E5}" type="datetime1">
              <a:rPr smtClean="0"/>
              <a:pPr/>
              <a:t>10/25/2007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26B2-0DCD-4FC8-BB6D-71A89413C313}" type="datetime1">
              <a:rPr smtClean="0"/>
              <a:pPr/>
              <a:t>10/25/2007</a:t>
            </a:fld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CB81ED-A29D-4740-A68B-F596A2FF137E}" type="datetime1">
              <a:rPr smtClean="0"/>
              <a:pPr/>
              <a:t>10/25/2007</a:t>
            </a:fld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smtClean="0"/>
              <a:t>
              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CE825CE-32D5-4C4C-A5D0-8BCDD70F5880}" type="datetime1">
              <a:rPr smtClean="0"/>
              <a:pPr/>
              <a:t>10/25/2007</a:t>
            </a:fld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C3FE-52E1-433F-A1A1-742295C2EFEB}" type="datetime1">
              <a:rPr smtClean="0"/>
              <a:pPr/>
              <a:t>10/25/2007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9193-A413-4918-A15C-32FE3683F878}" type="datetime1">
              <a:rPr smtClean="0"/>
              <a:pPr/>
              <a:t>10/25/2007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771B-174A-41D3-8078-EEED53AE7A49}" type="datetime1">
              <a:rPr smtClean="0"/>
              <a:pPr/>
              <a:t>10/25/2007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D98379E-7B25-4BA9-AA4E-73FE673939C3}" type="datetime1">
              <a:rPr smtClean="0"/>
              <a:pPr/>
              <a:t>10/25/2007</a:t>
            </a:fld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F78B67-B4C5-45C3-BA2A-CBC3E34415B2}" type="datetime1">
              <a:rPr smtClean="0"/>
              <a:pPr/>
              <a:t>10/25/2007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9619C8-A375-448C-891B-9999C6BE8E64}" type="slidenum">
              <a:rPr smtClean="0"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cdc.gov/ViolencePrevention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who.int/violenceprevention/approach/definition/en/" TargetMode="External"/><Relationship Id="rId5" Type="http://schemas.openxmlformats.org/officeDocument/2006/relationships/hyperlink" Target="http://www.cdc.gov/ViolencePrevention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who.int/violenceprevention/approach/definition/en/" TargetMode="External"/><Relationship Id="rId5" Type="http://schemas.openxmlformats.org/officeDocument/2006/relationships/hyperlink" Target="http://www.cdc.gov/ViolencePrevention/index.html" TargetMode="External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7.1: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Intro to Violence</a:t>
            </a:r>
            <a:endParaRPr lang="en-US" sz="4444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7: Violence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28600"/>
            <a:ext cx="3505200" cy="1569660"/>
          </a:xfrm>
          <a:prstGeom prst="rect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Obj. 7.1: Demonstrate strategies to prevent, manage, or resolve conflicts.</a:t>
            </a:r>
            <a:endParaRPr lang="en-US" sz="2200" dirty="0">
              <a:latin typeface="+mj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371600"/>
            <a:ext cx="3581400" cy="238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Assess: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848" y="5748089"/>
            <a:ext cx="844295" cy="89935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044952" cy="4495800"/>
          </a:xfrm>
        </p:spPr>
        <p:txBody>
          <a:bodyPr>
            <a:normAutofit lnSpcReduction="10000"/>
          </a:bodyPr>
          <a:lstStyle/>
          <a:p>
            <a:r>
              <a:rPr lang="en-US" sz="2595" dirty="0" smtClean="0"/>
              <a:t>Select two of the skits you observe to record in the table below. Identify the type of violence depicted, one cause or risk factor, one impact or effect, and one </a:t>
            </a:r>
            <a:r>
              <a:rPr lang="en-US" sz="2595" dirty="0" smtClean="0"/>
              <a:t>strategy </a:t>
            </a:r>
            <a:r>
              <a:rPr lang="en-US" sz="2595" dirty="0" smtClean="0"/>
              <a:t>to prevent, manage, or resolve.</a:t>
            </a:r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81000"/>
            <a:ext cx="5486400" cy="43906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Determine what resources for violence prevention are available in your school, neighborhood, community, or city/town. 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Using </a:t>
            </a:r>
            <a:r>
              <a:rPr lang="en-US" sz="3200" dirty="0" smtClean="0"/>
              <a:t>any available sources, find one resource (i.e., neighborhood watch, advocacy organization, education program, etc.).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Write </a:t>
            </a:r>
            <a:r>
              <a:rPr lang="en-US" sz="3200" dirty="0" smtClean="0"/>
              <a:t>a 1-3 paragraph summary of the resource including:</a:t>
            </a:r>
            <a:endParaRPr lang="en-US" sz="3600" dirty="0" smtClean="0"/>
          </a:p>
          <a:p>
            <a:pPr lvl="2"/>
            <a:r>
              <a:rPr lang="en-US" sz="2588" dirty="0" smtClean="0"/>
              <a:t>the type of violence the organization focuses on</a:t>
            </a:r>
          </a:p>
          <a:p>
            <a:pPr lvl="2"/>
            <a:r>
              <a:rPr lang="en-US" sz="2588" dirty="0" smtClean="0"/>
              <a:t>target population served</a:t>
            </a:r>
          </a:p>
          <a:p>
            <a:pPr lvl="2"/>
            <a:r>
              <a:rPr lang="en-US" sz="2588" dirty="0" smtClean="0"/>
              <a:t>causes or risk factor targeted</a:t>
            </a:r>
          </a:p>
          <a:p>
            <a:pPr lvl="2"/>
            <a:r>
              <a:rPr lang="en-US" sz="2588" dirty="0" smtClean="0"/>
              <a:t>impact or effect of</a:t>
            </a:r>
            <a:r>
              <a:rPr lang="en-US" sz="2588" dirty="0" smtClean="0"/>
              <a:t> the organization</a:t>
            </a:r>
          </a:p>
          <a:p>
            <a:pPr lvl="2"/>
            <a:r>
              <a:rPr lang="en-US" sz="2588" dirty="0" smtClean="0"/>
              <a:t>strategies </a:t>
            </a:r>
            <a:r>
              <a:rPr lang="en-US" sz="2588" dirty="0" smtClean="0"/>
              <a:t>used to prevent, manage, or resolve conflicts or violence</a:t>
            </a:r>
          </a:p>
          <a:p>
            <a:pPr lvl="0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905563"/>
            <a:ext cx="765048" cy="7809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Now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363" y="5670133"/>
            <a:ext cx="993648" cy="935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47" y="1600200"/>
            <a:ext cx="8236864" cy="3917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8728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Source: </a:t>
            </a:r>
            <a:r>
              <a:rPr lang="en-US" sz="1600" dirty="0" smtClean="0"/>
              <a:t>CDC </a:t>
            </a:r>
            <a:r>
              <a:rPr lang="en-US" sz="1600" dirty="0" smtClean="0"/>
              <a:t>(http://www.cdc.gov/violenceprevention/youthviolence/stats_at-a_glance/lcd_15-19.</a:t>
            </a:r>
            <a:r>
              <a:rPr lang="en-US" sz="1600" dirty="0" smtClean="0"/>
              <a:t>html)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Now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 What role does violence play in deaths among teens</a:t>
            </a:r>
            <a:r>
              <a:rPr lang="en-US" dirty="0" smtClean="0"/>
              <a:t>? </a:t>
            </a:r>
            <a:endParaRPr lang="en-US" dirty="0" smtClean="0"/>
          </a:p>
          <a:p>
            <a:r>
              <a:rPr lang="en-US" dirty="0" smtClean="0"/>
              <a:t>2. Approximately how many times more people age 15-19 died from homicide than malignant </a:t>
            </a:r>
            <a:r>
              <a:rPr lang="en-US" dirty="0" err="1" smtClean="0"/>
              <a:t>neoplasms</a:t>
            </a:r>
            <a:r>
              <a:rPr lang="en-US" dirty="0" smtClean="0"/>
              <a:t> (cancer)</a:t>
            </a:r>
            <a:r>
              <a:rPr lang="en-US" dirty="0" smtClean="0"/>
              <a:t>? </a:t>
            </a:r>
            <a:endParaRPr lang="en-US" dirty="0" smtClean="0"/>
          </a:p>
          <a:p>
            <a:r>
              <a:rPr lang="en-US" dirty="0" smtClean="0"/>
              <a:t>3. Considering the leading causes of injury, what should public health professionals focus on in their prevention efforts? Why?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363" y="5670133"/>
            <a:ext cx="993648" cy="9351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graph</a:t>
            </a:r>
            <a:r>
              <a:rPr lang="en-US" dirty="0" smtClean="0"/>
              <a:t> depicted </a:t>
            </a:r>
            <a:r>
              <a:rPr lang="en-US" dirty="0" smtClean="0"/>
              <a:t>the leading causes of death</a:t>
            </a:r>
            <a:r>
              <a:rPr lang="en-US" i="1" dirty="0" smtClean="0"/>
              <a:t> </a:t>
            </a:r>
            <a:r>
              <a:rPr lang="en-US" dirty="0" smtClean="0"/>
              <a:t>among teenagers 15-19. However, the graph does not show other effects that result from violence.  With a partner, discuss the impact, effects, and cost of violence on individuals, families, communities, and society.</a:t>
            </a:r>
            <a:r>
              <a:rPr lang="en-US" dirty="0" smtClean="0"/>
              <a:t>  </a:t>
            </a:r>
            <a:endParaRPr lang="en-US" dirty="0" smtClean="0"/>
          </a:p>
          <a:p>
            <a:pPr lvl="1"/>
            <a:r>
              <a:rPr lang="en-US" b="1" dirty="0" smtClean="0"/>
              <a:t>Effects of Violence: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148" y="5734602"/>
            <a:ext cx="977900" cy="7227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Violence Epidemic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smtClean="0"/>
              <a:t>infants to the elderly, it affects people in all stages of life.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2010, over 16,250 people were victims of homicide and over 38,360 took their own life</a:t>
            </a:r>
            <a:r>
              <a:rPr lang="en-US" dirty="0" smtClean="0"/>
              <a:t>. </a:t>
            </a:r>
          </a:p>
          <a:p>
            <a:r>
              <a:rPr lang="en-US" dirty="0" smtClean="0"/>
              <a:t>Many </a:t>
            </a:r>
            <a:r>
              <a:rPr lang="en-US" dirty="0" smtClean="0"/>
              <a:t>more survive violence and are left with permanent physical and emotional scars.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Violence </a:t>
            </a:r>
            <a:r>
              <a:rPr lang="en-US" dirty="0" smtClean="0"/>
              <a:t>also erodes communities by reducing productivity, decreasing property values, and disrupting social services.</a:t>
            </a:r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12" y="5562600"/>
            <a:ext cx="628035" cy="9662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2880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Source: CDC Violence Prevention (</a:t>
            </a:r>
            <a:r>
              <a:rPr lang="en-US" b="1" u="sng" dirty="0" smtClean="0">
                <a:hlinkClick r:id="rId4"/>
              </a:rPr>
              <a:t>http://www.cdc.gov/ViolencePrevention/index.html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Violence?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"the intentional use of physical force or power, threatened or actual, against oneself, another person, or against a group or community, that either results in or has a high likelihood of resulting in injury, death, psychological harm, </a:t>
            </a:r>
            <a:r>
              <a:rPr lang="en-US" i="1" dirty="0" err="1" smtClean="0"/>
              <a:t>maldevelopment</a:t>
            </a:r>
            <a:r>
              <a:rPr lang="en-US" i="1" dirty="0" smtClean="0"/>
              <a:t>, or deprivation."</a:t>
            </a:r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12" y="5562600"/>
            <a:ext cx="628035" cy="9662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2880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Source:</a:t>
            </a:r>
            <a:r>
              <a:rPr lang="en-US" dirty="0" smtClean="0"/>
              <a:t> WHO Violence Prevention </a:t>
            </a:r>
            <a:r>
              <a:rPr lang="en-US" sz="1400" dirty="0" smtClean="0"/>
              <a:t>(</a:t>
            </a:r>
            <a:r>
              <a:rPr lang="en-US" sz="1400" dirty="0" smtClean="0">
                <a:hlinkClick r:id="rId4"/>
              </a:rPr>
              <a:t>http://www.who.int/violenceprevention/approach/definition/en/</a:t>
            </a:r>
            <a:r>
              <a:rPr lang="en-US" sz="1400" dirty="0" smtClean="0"/>
              <a:t>)</a:t>
            </a:r>
          </a:p>
          <a:p>
            <a:endParaRPr lang="en-US" b="1" u="sng" dirty="0" smtClean="0">
              <a:hlinkClick r:id="rId5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</a:t>
            </a:r>
            <a:r>
              <a:rPr lang="en-US" b="1" dirty="0" smtClean="0"/>
              <a:t>of </a:t>
            </a:r>
            <a:r>
              <a:rPr lang="en-US" b="1" dirty="0" smtClean="0"/>
              <a:t>Violence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Self-directed violence</a:t>
            </a:r>
            <a:r>
              <a:rPr lang="en-US" dirty="0" smtClean="0"/>
              <a:t> </a:t>
            </a:r>
          </a:p>
          <a:p>
            <a:pPr lvl="0"/>
            <a:r>
              <a:rPr lang="en-US" b="1" dirty="0" smtClean="0"/>
              <a:t>Interpersonal violence</a:t>
            </a:r>
            <a:r>
              <a:rPr lang="en-US" dirty="0" smtClean="0"/>
              <a:t> </a:t>
            </a:r>
          </a:p>
          <a:p>
            <a:pPr lvl="0"/>
            <a:r>
              <a:rPr lang="en-US" b="1" dirty="0" smtClean="0"/>
              <a:t>Collective violence</a:t>
            </a:r>
            <a:endParaRPr lang="en-US" dirty="0" smtClean="0"/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12" y="5562600"/>
            <a:ext cx="628035" cy="9662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2880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Source:</a:t>
            </a:r>
            <a:r>
              <a:rPr lang="en-US" dirty="0" smtClean="0"/>
              <a:t> WHO Violence Prevention </a:t>
            </a:r>
            <a:r>
              <a:rPr lang="en-US" sz="1400" dirty="0" smtClean="0"/>
              <a:t>(</a:t>
            </a:r>
            <a:r>
              <a:rPr lang="en-US" sz="1400" dirty="0" smtClean="0">
                <a:hlinkClick r:id="rId4"/>
              </a:rPr>
              <a:t>http://www.who.int/violenceprevention/approach/definition/en/</a:t>
            </a:r>
            <a:r>
              <a:rPr lang="en-US" sz="1400" dirty="0" smtClean="0"/>
              <a:t>)</a:t>
            </a:r>
          </a:p>
          <a:p>
            <a:endParaRPr lang="en-US" b="1" u="sng" dirty="0" smtClean="0">
              <a:hlinkClick r:id="rId5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3329122"/>
            <a:ext cx="5283200" cy="31996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The Public Health Approach to Violence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Read the handout, </a:t>
            </a:r>
            <a:r>
              <a:rPr lang="en-US" sz="2400" i="1" dirty="0" smtClean="0"/>
              <a:t>“The Public Health Approach to Violence Prevention.” </a:t>
            </a:r>
            <a:r>
              <a:rPr lang="en-US" sz="2400" dirty="0" smtClean="0"/>
              <a:t>Before you begin reading page 2, select one type of violence from the diagram on the previous page and use it to fill in the boxes labeled </a:t>
            </a:r>
            <a:r>
              <a:rPr lang="en-US" sz="2400" i="1" dirty="0" smtClean="0"/>
              <a:t>‘Your Turn.’</a:t>
            </a:r>
            <a:r>
              <a:rPr lang="en-US" sz="2400" dirty="0" smtClean="0"/>
              <a:t> 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117" y="5854565"/>
            <a:ext cx="1301507" cy="841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939883"/>
            <a:ext cx="2146300" cy="275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939883"/>
            <a:ext cx="2146300" cy="2755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Violence Prevention Skits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239" y="5773328"/>
            <a:ext cx="826349" cy="857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88" y="1752600"/>
            <a:ext cx="8559800" cy="35937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3371</TotalTime>
  <Words>1068</Words>
  <Application>Microsoft Macintosh PowerPoint</Application>
  <PresentationFormat>On-screen Show (4:3)</PresentationFormat>
  <Paragraphs>70</Paragraphs>
  <Slides>11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Lesson 7.1: Intro to Violence</vt:lpstr>
      <vt:lpstr>Do Now</vt:lpstr>
      <vt:lpstr>Do Now</vt:lpstr>
      <vt:lpstr>Discuss</vt:lpstr>
      <vt:lpstr>The Violence Epidemic</vt:lpstr>
      <vt:lpstr>What is Violence?</vt:lpstr>
      <vt:lpstr>Types of Violence</vt:lpstr>
      <vt:lpstr>The Public Health Approach to Violence</vt:lpstr>
      <vt:lpstr>Violence Prevention Skits</vt:lpstr>
      <vt:lpstr>Assess:</vt:lpstr>
      <vt:lpstr>Homework: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What is Health?</dc:title>
  <dc:creator>Kate</dc:creator>
  <cp:lastModifiedBy>Kate</cp:lastModifiedBy>
  <cp:revision>75</cp:revision>
  <dcterms:created xsi:type="dcterms:W3CDTF">2014-02-27T00:39:54Z</dcterms:created>
  <dcterms:modified xsi:type="dcterms:W3CDTF">2014-02-27T01:25:57Z</dcterms:modified>
</cp:coreProperties>
</file>