
<file path=[Content_Types].xml><?xml version="1.0" encoding="utf-8"?>
<Types xmlns="http://schemas.openxmlformats.org/package/2006/content-types">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notesSlides/notesSlide6.xml" ContentType="application/vnd.openxmlformats-officedocument.presentationml.notes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6"/>
  </p:notesMasterIdLst>
  <p:sldIdLst>
    <p:sldId id="256" r:id="rId2"/>
    <p:sldId id="257" r:id="rId3"/>
    <p:sldId id="258" r:id="rId4"/>
    <p:sldId id="259" r:id="rId5"/>
    <p:sldId id="271" r:id="rId6"/>
    <p:sldId id="272" r:id="rId7"/>
    <p:sldId id="270" r:id="rId8"/>
    <p:sldId id="273" r:id="rId9"/>
    <p:sldId id="269" r:id="rId10"/>
    <p:sldId id="274" r:id="rId11"/>
    <p:sldId id="275" r:id="rId12"/>
    <p:sldId id="266" r:id="rId13"/>
    <p:sldId id="276" r:id="rId14"/>
    <p:sldId id="264"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92" d="100"/>
          <a:sy n="92" d="100"/>
        </p:scale>
        <p:origin x="-109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Overview:  </a:t>
            </a:r>
            <a:r>
              <a:rPr lang="en-US" sz="1200" kern="1200" dirty="0" smtClean="0">
                <a:solidFill>
                  <a:schemeClr val="tx1"/>
                </a:solidFill>
                <a:latin typeface="+mn-lt"/>
                <a:ea typeface="+mn-ea"/>
                <a:cs typeface="+mn-cs"/>
              </a:rPr>
              <a:t>Students will engage in more focused learning to continue to their study of the SOAP note method, by examining the OPQRST mnemonic for acute symptom assessment.  They will also learn about heart attacks, and how the OPQRST questioning elicits information to determine when a heart attack should be suspected. Through role plays, students will practice the art of questioning and learn to apply different scenarios to the process of gathering subjective information.</a:t>
            </a:r>
            <a:r>
              <a:rPr lang="en-US" dirty="0" smtClean="0"/>
              <a:t>  </a:t>
            </a:r>
          </a:p>
          <a:p>
            <a:endParaRPr lang="en-US" dirty="0" smtClean="0"/>
          </a:p>
          <a:p>
            <a:r>
              <a:rPr lang="en-US" dirty="0" smtClean="0"/>
              <a:t>Image source:  http://</a:t>
            </a:r>
            <a:r>
              <a:rPr lang="en-US" dirty="0" err="1" smtClean="0"/>
              <a:t>en.wikipedia.org/wiki/Portal:Medicine</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Allow students to choose a different scenario (besides chest pain) for the 2</a:t>
            </a:r>
            <a:r>
              <a:rPr lang="en-US" baseline="30000" dirty="0" smtClean="0"/>
              <a:t>nd</a:t>
            </a:r>
            <a:r>
              <a:rPr lang="en-US" dirty="0" smtClean="0"/>
              <a:t> round when they switch</a:t>
            </a:r>
            <a:r>
              <a:rPr lang="en-US" baseline="0" dirty="0" smtClean="0"/>
              <a:t> roles, to keep things fresh and interesting.</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Encourage students to write brief shorthand notes, but to balance this with</a:t>
            </a:r>
            <a:r>
              <a:rPr lang="en-US" baseline="0" dirty="0" smtClean="0"/>
              <a:t> the </a:t>
            </a:r>
            <a:r>
              <a:rPr lang="en-US" dirty="0" smtClean="0"/>
              <a:t>need to document enough to provide</a:t>
            </a:r>
            <a:r>
              <a:rPr lang="en-US" baseline="0" dirty="0" smtClean="0"/>
              <a:t> a clear picture to someone else who is reading the patient’s chart.</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Answers:  1. Severity;</a:t>
            </a:r>
            <a:r>
              <a:rPr lang="en-US" baseline="0" dirty="0" smtClean="0"/>
              <a:t> 2. Quality; 3. Palliation 4. Onset; 5. Radiation/Region; 6. Time</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purpose of this assignment</a:t>
            </a:r>
            <a:r>
              <a:rPr lang="en-US" baseline="0" dirty="0" smtClean="0"/>
              <a:t> is for students to practice one more time so that this starts to become more comfortable and they are ready for the case study, where they will interview a mock patient in real time and would not want to miss one of the important parts of OPQRST.</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ANSWERS:</a:t>
            </a:r>
          </a:p>
          <a:p>
            <a:pPr marL="228600" indent="-228600">
              <a:buAutoNum type="arabicPeriod"/>
            </a:pPr>
            <a:r>
              <a:rPr lang="en-US" dirty="0" smtClean="0"/>
              <a:t>In </a:t>
            </a:r>
            <a:r>
              <a:rPr lang="en-US" dirty="0" err="1" smtClean="0"/>
              <a:t>Illinos</a:t>
            </a:r>
            <a:r>
              <a:rPr lang="en-US" dirty="0" smtClean="0"/>
              <a:t>: 6 – 6.2%</a:t>
            </a:r>
          </a:p>
          <a:p>
            <a:pPr marL="228600" indent="-228600">
              <a:buAutoNum type="arabicPeriod"/>
            </a:pPr>
            <a:r>
              <a:rPr lang="en-US" dirty="0" smtClean="0"/>
              <a:t>Higher</a:t>
            </a:r>
            <a:r>
              <a:rPr lang="en-US" baseline="0" dirty="0" smtClean="0"/>
              <a:t> rates of heart attack &amp; heart disease in the Southern states; pockets of very low rates in middle states and Northern states</a:t>
            </a:r>
          </a:p>
          <a:p>
            <a:pPr marL="228600" indent="-228600">
              <a:buAutoNum type="arabicPeriod"/>
            </a:pPr>
            <a:r>
              <a:rPr lang="en-US" baseline="0" dirty="0" smtClean="0"/>
              <a:t>Answers will vary… Diet, physical activity, cultural habits for diet/activity may play a role</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Students</a:t>
            </a:r>
            <a:r>
              <a:rPr lang="en-US" baseline="0" dirty="0" smtClean="0"/>
              <a:t> can venture any logical guess; there are many possible reasons, including but not limited to:  1. h</a:t>
            </a:r>
            <a:r>
              <a:rPr lang="en-US" dirty="0" smtClean="0"/>
              <a:t>eart attack</a:t>
            </a:r>
            <a:r>
              <a:rPr lang="en-US" baseline="0" dirty="0" smtClean="0"/>
              <a:t> symptoms can vary, sometimes be subtle, and often progress slowly over hours, days, and even weeks.  2. many people may be reluctant to call 9-1-1 or go get tested.  3. some people may be in denial about such a serious health event occurring in their body or fearful of knowing. 4. lack of access to emergency services or nearby hospitals/clinics, etc.</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Previous lessons on the SOAP next (from</a:t>
            </a:r>
            <a:r>
              <a:rPr lang="en-US" baseline="0" dirty="0" smtClean="0"/>
              <a:t> prior modules) include:  Lesson 1.8 – Intro to SOAP Note; Lesson 2.9 – Vital Signs; Lesson 4.8 – SAMPLE history</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 sources also have AAA</a:t>
            </a:r>
            <a:r>
              <a:rPr lang="en-US" baseline="0" dirty="0" smtClean="0"/>
              <a:t> (as in OPQRST-AAA). The additional A’s stand for Associated symptoms, Alleviating and Aggravating factors, and Attributions/Adaptation. If students are at an advanced level and can handle more to remember, or would want to guess why these additional question categories might be useful, these could be presented to students as extra notes. </a:t>
            </a:r>
            <a:endParaRPr lang="en-US" dirty="0" smtClean="0"/>
          </a:p>
          <a:p>
            <a:endParaRPr lang="en-US" dirty="0" smtClean="0"/>
          </a:p>
          <a:p>
            <a:r>
              <a:rPr lang="en-US" dirty="0" smtClean="0"/>
              <a:t>Reference:  http://</a:t>
            </a:r>
            <a:r>
              <a:rPr lang="en-US" dirty="0" err="1" smtClean="0"/>
              <a:t>en.wikipedia.org/wiki/Opqrst</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Select one or more volunteer students ahead of time and ask them to answer the questions based on the</a:t>
            </a:r>
            <a:r>
              <a:rPr lang="en-US" baseline="0" dirty="0" smtClean="0"/>
              <a:t> last headache or stomachache they had. (They can make it up!)  Going through this information the first time in a more authentic question/response format will help it “stick” better for students.</a:t>
            </a:r>
            <a:r>
              <a:rPr lang="en-US" dirty="0" smtClean="0"/>
              <a:t>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a:t>
            </a:r>
            <a:r>
              <a:rPr lang="en-US" baseline="0" dirty="0" smtClean="0"/>
              <a:t> student another name for a heart attack (Myocardial infarction—or MI—from the Do Now). Ask them why this is the medical name (</a:t>
            </a:r>
            <a:r>
              <a:rPr lang="en-US" baseline="0" dirty="0" err="1" smtClean="0"/>
              <a:t>Myo</a:t>
            </a:r>
            <a:r>
              <a:rPr lang="en-US" baseline="0" dirty="0" smtClean="0"/>
              <a:t> = muscle; </a:t>
            </a:r>
            <a:r>
              <a:rPr lang="en-US" baseline="0" dirty="0" err="1" smtClean="0"/>
              <a:t>Cardi</a:t>
            </a:r>
            <a:r>
              <a:rPr lang="en-US" baseline="0" dirty="0" smtClean="0"/>
              <a:t> = heart; Infarction = tissue death caused by a local lack of oxygen).</a:t>
            </a:r>
          </a:p>
          <a:p>
            <a:endParaRPr lang="en-US" baseline="0" dirty="0" smtClean="0"/>
          </a:p>
          <a:p>
            <a:r>
              <a:rPr lang="en-US" baseline="0" dirty="0" smtClean="0"/>
              <a:t>Ask students if they know what happens when an infarction affects another part of the body, besides the heart? (ex: lungs = pulmonary embolism; brain = stroke; limbs = blood clot)</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 excellent visual</a:t>
            </a:r>
            <a:r>
              <a:rPr lang="en-US" baseline="0" dirty="0" smtClean="0"/>
              <a:t> slide show of information about heart attack/heart disease can be found here: </a:t>
            </a:r>
            <a:r>
              <a:rPr lang="en-US" baseline="0" dirty="0" err="1" smtClean="0"/>
              <a:t>http://www.webmd.com/heart-disease/ss/slideshow-visual-guide-to-heart-disease</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Another excellent new</a:t>
            </a:r>
            <a:r>
              <a:rPr lang="en-US" baseline="0" dirty="0" smtClean="0"/>
              <a:t>s article can be found at:  http://online.wsj.com/news/articles/SB10001424052702304432704577347723157872672</a:t>
            </a:r>
          </a:p>
          <a:p>
            <a:r>
              <a:rPr lang="en-US" baseline="0" dirty="0" smtClean="0"/>
              <a:t>A wonderful graph in this article summarizes the benefit of exercise (70% reduction if one gets 30 min a day; 63% with 20m a day; 47% with just 10m a day)</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Lesson</a:t>
            </a:r>
            <a:r>
              <a:rPr lang="en-US" dirty="0" smtClean="0"/>
              <a:t> 6.9</a:t>
            </a:r>
            <a:r>
              <a:rPr lang="en-US" dirty="0" smtClean="0"/>
              <a:t>:</a:t>
            </a:r>
            <a:br>
              <a:rPr lang="en-US" dirty="0" smtClean="0"/>
            </a:br>
            <a:r>
              <a:rPr lang="en-US" dirty="0" smtClean="0"/>
              <a:t>OPQRST Symptom Assessment</a:t>
            </a:r>
            <a:endParaRPr lang="en-US" sz="4444" dirty="0"/>
          </a:p>
        </p:txBody>
      </p:sp>
      <p:sp>
        <p:nvSpPr>
          <p:cNvPr id="3" name="Subtitle 2"/>
          <p:cNvSpPr>
            <a:spLocks noGrp="1"/>
          </p:cNvSpPr>
          <p:nvPr>
            <p:ph type="subTitle" idx="1"/>
          </p:nvPr>
        </p:nvSpPr>
        <p:spPr/>
        <p:txBody>
          <a:bodyPr/>
          <a:lstStyle/>
          <a:p>
            <a:r>
              <a:rPr lang="en-US" smtClean="0"/>
              <a:t>Module</a:t>
            </a:r>
            <a:r>
              <a:rPr lang="en-US" smtClean="0"/>
              <a:t> 6: </a:t>
            </a:r>
            <a:r>
              <a:rPr lang="en-US" dirty="0" smtClean="0"/>
              <a:t>Rural Health</a:t>
            </a:r>
            <a:endParaRPr lang="en-US" dirty="0"/>
          </a:p>
        </p:txBody>
      </p:sp>
      <p:sp>
        <p:nvSpPr>
          <p:cNvPr id="4" name="Rectangle 3"/>
          <p:cNvSpPr/>
          <p:nvPr/>
        </p:nvSpPr>
        <p:spPr>
          <a:xfrm>
            <a:off x="304800" y="228600"/>
            <a:ext cx="3505200" cy="1569660"/>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sz="2200" dirty="0" smtClean="0"/>
              <a:t>Obj.</a:t>
            </a:r>
            <a:r>
              <a:rPr lang="en-US" sz="2200" dirty="0" smtClean="0"/>
              <a:t> 6.9</a:t>
            </a:r>
            <a:r>
              <a:rPr lang="en-US" sz="2200" dirty="0" smtClean="0"/>
              <a:t>: </a:t>
            </a:r>
            <a:r>
              <a:rPr lang="en-US" sz="2200" dirty="0" smtClean="0">
                <a:latin typeface="+mj-lt"/>
              </a:rPr>
              <a:t> </a:t>
            </a:r>
            <a:r>
              <a:rPr lang="en-US" sz="2400" dirty="0" smtClean="0"/>
              <a:t>Obtain subjective information from a patient using the OPQRST mnemonic</a:t>
            </a:r>
            <a:endParaRPr lang="en-US" sz="2200" dirty="0">
              <a:latin typeface="+mj-lt"/>
            </a:endParaRPr>
          </a:p>
        </p:txBody>
      </p:sp>
      <p:pic>
        <p:nvPicPr>
          <p:cNvPr id="14338" name="Picture 2"/>
          <p:cNvPicPr>
            <a:picLocks noChangeAspect="1" noChangeArrowheads="1"/>
          </p:cNvPicPr>
          <p:nvPr/>
        </p:nvPicPr>
        <p:blipFill>
          <a:blip r:embed="rId3"/>
          <a:srcRect/>
          <a:stretch>
            <a:fillRect/>
          </a:stretch>
        </p:blipFill>
        <p:spPr bwMode="auto">
          <a:xfrm>
            <a:off x="5410200" y="762000"/>
            <a:ext cx="2309136" cy="3276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Role Play: </a:t>
            </a:r>
            <a:r>
              <a:rPr lang="en-US" dirty="0" smtClean="0"/>
              <a:t>OPQRST Interview</a:t>
            </a:r>
            <a:endParaRPr lang="en-US" dirty="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
        <p:nvSpPr>
          <p:cNvPr id="7" name="Content Placeholder 2"/>
          <p:cNvSpPr>
            <a:spLocks noGrp="1"/>
          </p:cNvSpPr>
          <p:nvPr>
            <p:ph sz="quarter" idx="1"/>
          </p:nvPr>
        </p:nvSpPr>
        <p:spPr>
          <a:xfrm>
            <a:off x="612648" y="1600200"/>
            <a:ext cx="8153400" cy="4495800"/>
          </a:xfrm>
        </p:spPr>
        <p:txBody>
          <a:bodyPr>
            <a:normAutofit fontScale="85000" lnSpcReduction="20000"/>
          </a:bodyPr>
          <a:lstStyle/>
          <a:p>
            <a:r>
              <a:rPr lang="en-US" b="1" dirty="0" smtClean="0"/>
              <a:t>Goal: </a:t>
            </a:r>
            <a:r>
              <a:rPr lang="en-US" dirty="0" smtClean="0"/>
              <a:t> Practice the OPQRST interview from both angles, the patient and the health care provider</a:t>
            </a:r>
          </a:p>
          <a:p>
            <a:r>
              <a:rPr lang="en-US" b="1" dirty="0" smtClean="0"/>
              <a:t>Directions: </a:t>
            </a:r>
            <a:endParaRPr lang="en-US" dirty="0" smtClean="0"/>
          </a:p>
          <a:p>
            <a:pPr lvl="1"/>
            <a:r>
              <a:rPr lang="en-US" dirty="0" smtClean="0"/>
              <a:t>1. Choose your starting roles. One person will be an emergency room triage nurse. The other will be a patient who has driven to the hospital, worried about chest pain. </a:t>
            </a:r>
          </a:p>
          <a:p>
            <a:pPr lvl="1"/>
            <a:r>
              <a:rPr lang="en-US" dirty="0" smtClean="0"/>
              <a:t>2. Patient uses the first column in the table to record brief details about the chest pain, so they are prepared to act convincingly and answer all questions.</a:t>
            </a:r>
          </a:p>
          <a:p>
            <a:pPr lvl="1"/>
            <a:r>
              <a:rPr lang="en-US" dirty="0" smtClean="0"/>
              <a:t>3. Healthcare provider begins the patient interview by asking questions and use the first column in the table below to record the OPQRST information.</a:t>
            </a:r>
          </a:p>
          <a:p>
            <a:pPr lvl="1"/>
            <a:r>
              <a:rPr lang="en-US" dirty="0" smtClean="0"/>
              <a:t>4. Switch roles and repeat, using the second column.</a:t>
            </a:r>
          </a:p>
          <a:p>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Role Play: </a:t>
            </a:r>
            <a:r>
              <a:rPr lang="en-US" dirty="0" smtClean="0"/>
              <a:t>OPQRST Interview</a:t>
            </a:r>
            <a:endParaRPr lang="en-US" dirty="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pic>
        <p:nvPicPr>
          <p:cNvPr id="8" name="Picture 7"/>
          <p:cNvPicPr>
            <a:picLocks noChangeAspect="1"/>
          </p:cNvPicPr>
          <p:nvPr/>
        </p:nvPicPr>
        <p:blipFill>
          <a:blip r:embed="rId4"/>
          <a:stretch>
            <a:fillRect/>
          </a:stretch>
        </p:blipFill>
        <p:spPr>
          <a:xfrm>
            <a:off x="837640" y="1680506"/>
            <a:ext cx="6473952" cy="4741186"/>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a:t>
            </a:r>
            <a:endParaRPr lang="en-US" b="1" dirty="0"/>
          </a:p>
        </p:txBody>
      </p:sp>
      <p:sp>
        <p:nvSpPr>
          <p:cNvPr id="5" name="Content Placeholder 2"/>
          <p:cNvSpPr>
            <a:spLocks noGrp="1"/>
          </p:cNvSpPr>
          <p:nvPr>
            <p:ph sz="quarter" idx="1"/>
          </p:nvPr>
        </p:nvSpPr>
        <p:spPr>
          <a:xfrm>
            <a:off x="612648" y="1600200"/>
            <a:ext cx="8153400" cy="4495800"/>
          </a:xfrm>
        </p:spPr>
        <p:txBody>
          <a:bodyPr/>
          <a:lstStyle/>
          <a:p>
            <a:r>
              <a:rPr lang="en-US" dirty="0" smtClean="0"/>
              <a:t>What was most </a:t>
            </a:r>
            <a:r>
              <a:rPr lang="en-US" b="1" dirty="0" smtClean="0"/>
              <a:t>challenging</a:t>
            </a:r>
            <a:r>
              <a:rPr lang="en-US" dirty="0" smtClean="0"/>
              <a:t> about the OPQRST interview?</a:t>
            </a:r>
            <a:r>
              <a:rPr lang="en-US" i="1" dirty="0" smtClean="0"/>
              <a:t> (Consider both the healthcare provider and the patient perspectives)</a:t>
            </a:r>
            <a:endParaRPr lang="en-US" dirty="0" smtClean="0"/>
          </a:p>
          <a:p>
            <a:endParaRPr lang="en-US" b="1" dirty="0"/>
          </a:p>
        </p:txBody>
      </p:sp>
      <p:pic>
        <p:nvPicPr>
          <p:cNvPr id="7" name="Picture 6"/>
          <p:cNvPicPr>
            <a:picLocks noChangeAspect="1"/>
          </p:cNvPicPr>
          <p:nvPr/>
        </p:nvPicPr>
        <p:blipFill>
          <a:blip r:embed="rId3"/>
          <a:stretch>
            <a:fillRect/>
          </a:stretch>
        </p:blipFill>
        <p:spPr>
          <a:xfrm>
            <a:off x="7788148" y="5734602"/>
            <a:ext cx="977900" cy="722796"/>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Assess:</a:t>
            </a:r>
            <a:endParaRPr lang="en-US" b="1" dirty="0"/>
          </a:p>
        </p:txBody>
      </p:sp>
      <p:pic>
        <p:nvPicPr>
          <p:cNvPr id="6" name="Picture 5"/>
          <p:cNvPicPr>
            <a:picLocks noChangeAspect="1"/>
          </p:cNvPicPr>
          <p:nvPr/>
        </p:nvPicPr>
        <p:blipFill>
          <a:blip r:embed="rId3"/>
          <a:stretch>
            <a:fillRect/>
          </a:stretch>
        </p:blipFill>
        <p:spPr>
          <a:xfrm>
            <a:off x="8075848" y="5748089"/>
            <a:ext cx="844295" cy="899358"/>
          </a:xfrm>
          <a:prstGeom prst="rect">
            <a:avLst/>
          </a:prstGeom>
        </p:spPr>
      </p:pic>
      <p:sp>
        <p:nvSpPr>
          <p:cNvPr id="5" name="Content Placeholder 2"/>
          <p:cNvSpPr>
            <a:spLocks noGrp="1"/>
          </p:cNvSpPr>
          <p:nvPr>
            <p:ph sz="quarter" idx="1"/>
          </p:nvPr>
        </p:nvSpPr>
        <p:spPr>
          <a:xfrm>
            <a:off x="612648" y="1600200"/>
            <a:ext cx="8153400" cy="4495800"/>
          </a:xfrm>
        </p:spPr>
        <p:txBody>
          <a:bodyPr>
            <a:normAutofit/>
          </a:bodyPr>
          <a:lstStyle/>
          <a:p>
            <a:r>
              <a:rPr lang="en-US" dirty="0" smtClean="0"/>
              <a:t>1.  The pain in my head is a 9.5. It’s the worst pain I’ve ever felt.</a:t>
            </a:r>
          </a:p>
          <a:p>
            <a:r>
              <a:rPr lang="en-US" dirty="0" smtClean="0"/>
              <a:t>2.  My head throbs all over, as if someone is squeezing my brain.</a:t>
            </a:r>
          </a:p>
          <a:p>
            <a:r>
              <a:rPr lang="en-US" dirty="0" smtClean="0"/>
              <a:t> 3.  When I turn off all the my head feels better.</a:t>
            </a:r>
          </a:p>
          <a:p>
            <a:r>
              <a:rPr lang="en-US" dirty="0" smtClean="0"/>
              <a:t>4.  It started last night around 11:30pm.</a:t>
            </a:r>
          </a:p>
          <a:p>
            <a:r>
              <a:rPr lang="en-US" dirty="0" smtClean="0"/>
              <a:t>5.  My headache has started to move into my neck.</a:t>
            </a:r>
          </a:p>
          <a:p>
            <a:r>
              <a:rPr lang="en-US" dirty="0" smtClean="0"/>
              <a:t>6.  It stopped hurting about an hour ago.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sz="quarter" idx="1"/>
          </p:nvPr>
        </p:nvSpPr>
        <p:spPr>
          <a:xfrm>
            <a:off x="612648" y="1981200"/>
            <a:ext cx="8153400" cy="4495800"/>
          </a:xfrm>
        </p:spPr>
        <p:txBody>
          <a:bodyPr>
            <a:normAutofit fontScale="92500" lnSpcReduction="10000"/>
          </a:bodyPr>
          <a:lstStyle/>
          <a:p>
            <a:r>
              <a:rPr lang="en-US" b="1" dirty="0" smtClean="0"/>
              <a:t>Goal: </a:t>
            </a:r>
            <a:r>
              <a:rPr lang="en-US" dirty="0" smtClean="0"/>
              <a:t> Practice the OPQRST interview for an acute illness </a:t>
            </a:r>
          </a:p>
          <a:p>
            <a:r>
              <a:rPr lang="en-US" b="1" dirty="0" smtClean="0"/>
              <a:t>Directions</a:t>
            </a:r>
            <a:r>
              <a:rPr lang="en-US" dirty="0" smtClean="0"/>
              <a:t>: </a:t>
            </a:r>
          </a:p>
          <a:p>
            <a:pPr lvl="1"/>
            <a:r>
              <a:rPr lang="en-US" dirty="0" smtClean="0"/>
              <a:t>1. Choose any acute illness. </a:t>
            </a:r>
          </a:p>
          <a:p>
            <a:pPr lvl="1"/>
            <a:r>
              <a:rPr lang="en-US" dirty="0" smtClean="0"/>
              <a:t>2. Research the illness so you understand how a patient may respond when interviewed. </a:t>
            </a:r>
          </a:p>
          <a:p>
            <a:pPr lvl="1"/>
            <a:r>
              <a:rPr lang="en-US" dirty="0" smtClean="0"/>
              <a:t>3. Write out the dialogue between the healthcare provider and patient for an OPQRST interview.</a:t>
            </a:r>
          </a:p>
          <a:p>
            <a:pPr lvl="1"/>
            <a:r>
              <a:rPr lang="en-US" dirty="0" smtClean="0"/>
              <a:t>4. Find a partner who will agree to help you act out your script in case you are called on to present your interview next class.</a:t>
            </a:r>
          </a:p>
          <a:p>
            <a:pPr lvl="0"/>
            <a:endParaRPr lang="en-US" dirty="0" smtClean="0"/>
          </a:p>
        </p:txBody>
      </p:sp>
      <p:pic>
        <p:nvPicPr>
          <p:cNvPr id="7" name="Picture 6"/>
          <p:cNvPicPr>
            <a:picLocks noChangeAspect="1"/>
          </p:cNvPicPr>
          <p:nvPr/>
        </p:nvPicPr>
        <p:blipFill>
          <a:blip r:embed="rId3"/>
          <a:stretch>
            <a:fillRect/>
          </a:stretch>
        </p:blipFill>
        <p:spPr>
          <a:xfrm>
            <a:off x="8001000" y="5905563"/>
            <a:ext cx="765048" cy="78098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 Now</a:t>
            </a:r>
            <a:endParaRPr lang="en-US" b="1" dirty="0"/>
          </a:p>
        </p:txBody>
      </p:sp>
      <p:sp>
        <p:nvSpPr>
          <p:cNvPr id="3" name="Content Placeholder 2"/>
          <p:cNvSpPr>
            <a:spLocks noGrp="1"/>
          </p:cNvSpPr>
          <p:nvPr>
            <p:ph sz="quarter" idx="1"/>
          </p:nvPr>
        </p:nvSpPr>
        <p:spPr>
          <a:xfrm>
            <a:off x="0" y="1600200"/>
            <a:ext cx="3200400" cy="4495800"/>
          </a:xfrm>
        </p:spPr>
        <p:txBody>
          <a:bodyPr>
            <a:normAutofit fontScale="77500" lnSpcReduction="20000"/>
          </a:bodyPr>
          <a:lstStyle/>
          <a:p>
            <a:r>
              <a:rPr lang="en-US" dirty="0" smtClean="0"/>
              <a:t>1.  What was the self-reported prevalence of history of heart attack or heart disease in your state? </a:t>
            </a:r>
          </a:p>
          <a:p>
            <a:r>
              <a:rPr lang="en-US" dirty="0" smtClean="0"/>
              <a:t>2.  What geographical trends do you notice in the prevalence of heart attack/heart disease? </a:t>
            </a:r>
          </a:p>
          <a:p>
            <a:r>
              <a:rPr lang="en-US" dirty="0" smtClean="0"/>
              <a:t>3.  What factors do you think may account for these trends?</a:t>
            </a:r>
          </a:p>
          <a:p>
            <a:endParaRPr lang="en-US" dirty="0"/>
          </a:p>
        </p:txBody>
      </p:sp>
      <p:pic>
        <p:nvPicPr>
          <p:cNvPr id="4" name="Picture 3"/>
          <p:cNvPicPr>
            <a:picLocks noChangeAspect="1"/>
          </p:cNvPicPr>
          <p:nvPr/>
        </p:nvPicPr>
        <p:blipFill>
          <a:blip r:embed="rId3"/>
          <a:stretch>
            <a:fillRect/>
          </a:stretch>
        </p:blipFill>
        <p:spPr>
          <a:xfrm>
            <a:off x="7889363" y="5670133"/>
            <a:ext cx="993648" cy="935198"/>
          </a:xfrm>
          <a:prstGeom prst="rect">
            <a:avLst/>
          </a:prstGeom>
        </p:spPr>
      </p:pic>
      <p:pic>
        <p:nvPicPr>
          <p:cNvPr id="5" name="Picture 4"/>
          <p:cNvPicPr>
            <a:picLocks noChangeAspect="1"/>
          </p:cNvPicPr>
          <p:nvPr/>
        </p:nvPicPr>
        <p:blipFill>
          <a:blip r:embed="rId4"/>
          <a:stretch>
            <a:fillRect/>
          </a:stretch>
        </p:blipFill>
        <p:spPr>
          <a:xfrm>
            <a:off x="3200400" y="228600"/>
            <a:ext cx="5682611" cy="525488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a:t>
            </a:r>
            <a:endParaRPr lang="en-US" b="1" dirty="0"/>
          </a:p>
        </p:txBody>
      </p:sp>
      <p:sp>
        <p:nvSpPr>
          <p:cNvPr id="3" name="Content Placeholder 2"/>
          <p:cNvSpPr>
            <a:spLocks noGrp="1"/>
          </p:cNvSpPr>
          <p:nvPr>
            <p:ph sz="quarter" idx="1"/>
          </p:nvPr>
        </p:nvSpPr>
        <p:spPr/>
        <p:txBody>
          <a:bodyPr/>
          <a:lstStyle/>
          <a:p>
            <a:r>
              <a:rPr lang="en-US" dirty="0" smtClean="0"/>
              <a:t>Why do you think many heart attacks are difficult to predict and diagnose early?</a:t>
            </a:r>
          </a:p>
          <a:p>
            <a:pPr>
              <a:buNone/>
            </a:pPr>
            <a:endParaRPr lang="en-US" dirty="0"/>
          </a:p>
        </p:txBody>
      </p:sp>
      <p:pic>
        <p:nvPicPr>
          <p:cNvPr id="4" name="Picture 3"/>
          <p:cNvPicPr>
            <a:picLocks noChangeAspect="1"/>
          </p:cNvPicPr>
          <p:nvPr/>
        </p:nvPicPr>
        <p:blipFill>
          <a:blip r:embed="rId3"/>
          <a:stretch>
            <a:fillRect/>
          </a:stretch>
        </p:blipFill>
        <p:spPr>
          <a:xfrm>
            <a:off x="7788148" y="5734602"/>
            <a:ext cx="977900" cy="72279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Review:</a:t>
            </a:r>
            <a:endParaRPr lang="en-US" b="1" dirty="0"/>
          </a:p>
        </p:txBody>
      </p:sp>
      <p:sp>
        <p:nvSpPr>
          <p:cNvPr id="3" name="Content Placeholder 2"/>
          <p:cNvSpPr>
            <a:spLocks noGrp="1"/>
          </p:cNvSpPr>
          <p:nvPr>
            <p:ph sz="quarter" idx="1"/>
          </p:nvPr>
        </p:nvSpPr>
        <p:spPr>
          <a:xfrm>
            <a:off x="612648" y="1600200"/>
            <a:ext cx="8153400" cy="4928608"/>
          </a:xfrm>
        </p:spPr>
        <p:txBody>
          <a:bodyPr>
            <a:normAutofit/>
          </a:bodyPr>
          <a:lstStyle/>
          <a:p>
            <a:r>
              <a:rPr lang="en-US" dirty="0" smtClean="0"/>
              <a:t>SOAP: </a:t>
            </a:r>
            <a:r>
              <a:rPr lang="en-US" u="sng" dirty="0" smtClean="0"/>
              <a:t>S</a:t>
            </a:r>
            <a:r>
              <a:rPr lang="en-US" dirty="0" smtClean="0"/>
              <a:t>ubjective, </a:t>
            </a:r>
            <a:r>
              <a:rPr lang="en-US" u="sng" dirty="0" smtClean="0"/>
              <a:t>O</a:t>
            </a:r>
            <a:r>
              <a:rPr lang="en-US" dirty="0" smtClean="0"/>
              <a:t>bjective, </a:t>
            </a:r>
            <a:r>
              <a:rPr lang="en-US" u="sng" dirty="0" smtClean="0"/>
              <a:t>A</a:t>
            </a:r>
            <a:r>
              <a:rPr lang="en-US" dirty="0" smtClean="0"/>
              <a:t>ssessment, </a:t>
            </a:r>
            <a:r>
              <a:rPr lang="en-US" u="sng" dirty="0" smtClean="0"/>
              <a:t>P</a:t>
            </a:r>
            <a:r>
              <a:rPr lang="en-US" dirty="0" smtClean="0"/>
              <a:t>lan</a:t>
            </a:r>
          </a:p>
          <a:p>
            <a:pPr lvl="1"/>
            <a:r>
              <a:rPr lang="en-US" dirty="0" smtClean="0"/>
              <a:t>method of documentation used by providers to write out notes in a patient chart. </a:t>
            </a:r>
          </a:p>
          <a:p>
            <a:pPr lvl="1"/>
            <a:r>
              <a:rPr lang="en-US" b="1" dirty="0" smtClean="0"/>
              <a:t>Subjective: </a:t>
            </a:r>
            <a:r>
              <a:rPr lang="en-US" dirty="0" smtClean="0"/>
              <a:t>all the questions asked to gather information. </a:t>
            </a:r>
          </a:p>
          <a:p>
            <a:pPr lvl="2"/>
            <a:r>
              <a:rPr lang="en-US" dirty="0" smtClean="0"/>
              <a:t>SAMPLE history </a:t>
            </a:r>
          </a:p>
          <a:p>
            <a:pPr lvl="3"/>
            <a:r>
              <a:rPr lang="en-US" u="sng" dirty="0" smtClean="0"/>
              <a:t>S</a:t>
            </a:r>
            <a:r>
              <a:rPr lang="en-US" dirty="0" smtClean="0"/>
              <a:t>igns/symptoms</a:t>
            </a:r>
          </a:p>
          <a:p>
            <a:pPr lvl="3"/>
            <a:r>
              <a:rPr lang="en-US" u="sng" dirty="0" smtClean="0"/>
              <a:t>A</a:t>
            </a:r>
            <a:r>
              <a:rPr lang="en-US" dirty="0" smtClean="0"/>
              <a:t>llergies</a:t>
            </a:r>
          </a:p>
          <a:p>
            <a:pPr lvl="3"/>
            <a:r>
              <a:rPr lang="en-US" u="sng" dirty="0" smtClean="0"/>
              <a:t>M</a:t>
            </a:r>
            <a:r>
              <a:rPr lang="en-US" dirty="0" smtClean="0"/>
              <a:t>edications</a:t>
            </a:r>
          </a:p>
          <a:p>
            <a:pPr lvl="3"/>
            <a:r>
              <a:rPr lang="en-US" u="sng" dirty="0" smtClean="0"/>
              <a:t>P</a:t>
            </a:r>
            <a:r>
              <a:rPr lang="en-US" dirty="0" smtClean="0"/>
              <a:t>ast history</a:t>
            </a:r>
          </a:p>
          <a:p>
            <a:pPr lvl="3"/>
            <a:r>
              <a:rPr lang="en-US" u="sng" dirty="0" smtClean="0"/>
              <a:t>L</a:t>
            </a:r>
            <a:r>
              <a:rPr lang="en-US" dirty="0" smtClean="0"/>
              <a:t>ast oral intake</a:t>
            </a:r>
          </a:p>
          <a:p>
            <a:pPr lvl="3"/>
            <a:r>
              <a:rPr lang="en-US" u="sng" dirty="0" smtClean="0"/>
              <a:t>E</a:t>
            </a:r>
            <a:r>
              <a:rPr lang="en-US" dirty="0" smtClean="0"/>
              <a:t>vents leading to illness/injury)</a:t>
            </a:r>
          </a:p>
          <a:p>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OPQRST:</a:t>
            </a:r>
            <a:endParaRPr lang="en-US" b="1" dirty="0"/>
          </a:p>
        </p:txBody>
      </p:sp>
      <p:sp>
        <p:nvSpPr>
          <p:cNvPr id="3" name="Content Placeholder 2"/>
          <p:cNvSpPr>
            <a:spLocks noGrp="1"/>
          </p:cNvSpPr>
          <p:nvPr>
            <p:ph sz="quarter" idx="1"/>
          </p:nvPr>
        </p:nvSpPr>
        <p:spPr>
          <a:xfrm>
            <a:off x="612648" y="1600200"/>
            <a:ext cx="8153400" cy="4928608"/>
          </a:xfrm>
        </p:spPr>
        <p:txBody>
          <a:bodyPr>
            <a:normAutofit/>
          </a:bodyPr>
          <a:lstStyle/>
          <a:p>
            <a:r>
              <a:rPr lang="en-US" b="1" dirty="0" smtClean="0"/>
              <a:t>acute illness: </a:t>
            </a:r>
            <a:r>
              <a:rPr lang="en-US" dirty="0" smtClean="0"/>
              <a:t>a disease with a rapid onset and/or a short course</a:t>
            </a:r>
          </a:p>
          <a:p>
            <a:r>
              <a:rPr lang="en-US" dirty="0" smtClean="0"/>
              <a:t>OPQRST</a:t>
            </a:r>
          </a:p>
          <a:p>
            <a:pPr lvl="1"/>
            <a:r>
              <a:rPr lang="en-US" dirty="0" smtClean="0"/>
              <a:t>Mnemonic for a set of questions used to assess a symptom (often pain).</a:t>
            </a:r>
          </a:p>
          <a:p>
            <a:pPr lvl="2"/>
            <a:r>
              <a:rPr lang="en-US" dirty="0" smtClean="0"/>
              <a:t>Heart attack</a:t>
            </a:r>
          </a:p>
          <a:p>
            <a:pPr lvl="2"/>
            <a:r>
              <a:rPr lang="en-US" dirty="0" smtClean="0"/>
              <a:t>Headache</a:t>
            </a:r>
          </a:p>
          <a:p>
            <a:pPr lvl="2"/>
            <a:r>
              <a:rPr lang="en-US" dirty="0" smtClean="0"/>
              <a:t>Stomach pain</a:t>
            </a:r>
          </a:p>
          <a:p>
            <a:pPr lvl="2"/>
            <a:r>
              <a:rPr lang="en-US" dirty="0" smtClean="0"/>
              <a:t>Any symptom of acute illness!</a:t>
            </a:r>
          </a:p>
          <a:p>
            <a:pPr lvl="1"/>
            <a:r>
              <a:rPr lang="en-US" dirty="0" smtClean="0"/>
              <a:t>Questions can be asked in any order</a:t>
            </a:r>
          </a:p>
          <a:p>
            <a:pPr lvl="1"/>
            <a:endParaRPr lang="en-US" dirty="0" smtClean="0"/>
          </a:p>
          <a:p>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OPQRST:</a:t>
            </a:r>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pic>
        <p:nvPicPr>
          <p:cNvPr id="6" name="Picture 5"/>
          <p:cNvPicPr>
            <a:picLocks noChangeAspect="1"/>
          </p:cNvPicPr>
          <p:nvPr/>
        </p:nvPicPr>
        <p:blipFill>
          <a:blip r:embed="rId4"/>
          <a:stretch>
            <a:fillRect/>
          </a:stretch>
        </p:blipFill>
        <p:spPr>
          <a:xfrm>
            <a:off x="612648" y="1525841"/>
            <a:ext cx="6781800" cy="500296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a heart attack?</a:t>
            </a:r>
            <a:endParaRPr lang="en-US" b="1" dirty="0"/>
          </a:p>
        </p:txBody>
      </p:sp>
      <p:pic>
        <p:nvPicPr>
          <p:cNvPr id="5" name="Picture 4"/>
          <p:cNvPicPr>
            <a:picLocks noChangeAspect="1"/>
          </p:cNvPicPr>
          <p:nvPr/>
        </p:nvPicPr>
        <p:blipFill>
          <a:blip r:embed="rId3"/>
          <a:stretch>
            <a:fillRect/>
          </a:stretch>
        </p:blipFill>
        <p:spPr>
          <a:xfrm>
            <a:off x="7703117" y="5854565"/>
            <a:ext cx="1301507" cy="841218"/>
          </a:xfrm>
          <a:prstGeom prst="rect">
            <a:avLst/>
          </a:prstGeom>
        </p:spPr>
      </p:pic>
      <p:pic>
        <p:nvPicPr>
          <p:cNvPr id="6" name="Picture 5"/>
          <p:cNvPicPr>
            <a:picLocks noChangeAspect="1"/>
          </p:cNvPicPr>
          <p:nvPr/>
        </p:nvPicPr>
        <p:blipFill>
          <a:blip r:embed="rId4"/>
          <a:stretch>
            <a:fillRect/>
          </a:stretch>
        </p:blipFill>
        <p:spPr>
          <a:xfrm>
            <a:off x="0" y="1489666"/>
            <a:ext cx="7391400" cy="5206117"/>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Symptoms of Heart Attack:</a:t>
            </a:r>
            <a:endParaRPr lang="en-US" b="1" dirty="0"/>
          </a:p>
        </p:txBody>
      </p:sp>
      <p:pic>
        <p:nvPicPr>
          <p:cNvPr id="5" name="Picture 4"/>
          <p:cNvPicPr>
            <a:picLocks noChangeAspect="1"/>
          </p:cNvPicPr>
          <p:nvPr/>
        </p:nvPicPr>
        <p:blipFill>
          <a:blip r:embed="rId3"/>
          <a:stretch>
            <a:fillRect/>
          </a:stretch>
        </p:blipFill>
        <p:spPr>
          <a:xfrm>
            <a:off x="7703117" y="5854565"/>
            <a:ext cx="1301507" cy="841218"/>
          </a:xfrm>
          <a:prstGeom prst="rect">
            <a:avLst/>
          </a:prstGeom>
        </p:spPr>
      </p:pic>
      <p:pic>
        <p:nvPicPr>
          <p:cNvPr id="7" name="Picture 6"/>
          <p:cNvPicPr>
            <a:picLocks noChangeAspect="1"/>
          </p:cNvPicPr>
          <p:nvPr/>
        </p:nvPicPr>
        <p:blipFill>
          <a:blip r:embed="rId4"/>
          <a:stretch>
            <a:fillRect/>
          </a:stretch>
        </p:blipFill>
        <p:spPr>
          <a:xfrm>
            <a:off x="475310" y="1981200"/>
            <a:ext cx="7227807" cy="41402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a:t>
            </a:r>
            <a:endParaRPr lang="en-US" b="1" dirty="0"/>
          </a:p>
        </p:txBody>
      </p:sp>
      <p:sp>
        <p:nvSpPr>
          <p:cNvPr id="7" name="Content Placeholder 2"/>
          <p:cNvSpPr>
            <a:spLocks noGrp="1"/>
          </p:cNvSpPr>
          <p:nvPr>
            <p:ph sz="quarter" idx="1"/>
          </p:nvPr>
        </p:nvSpPr>
        <p:spPr>
          <a:xfrm>
            <a:off x="612648" y="1600200"/>
            <a:ext cx="8153400" cy="4495800"/>
          </a:xfrm>
        </p:spPr>
        <p:txBody>
          <a:bodyPr/>
          <a:lstStyle/>
          <a:p>
            <a:r>
              <a:rPr lang="en-US" dirty="0" smtClean="0"/>
              <a:t>One study showed that women are two times as likely than men to call 911 if they are showing signs of a heart attack. What might explain this finding?</a:t>
            </a:r>
          </a:p>
          <a:p>
            <a:endParaRPr lang="en-US" b="1" dirty="0"/>
          </a:p>
        </p:txBody>
      </p:sp>
      <p:pic>
        <p:nvPicPr>
          <p:cNvPr id="6" name="Picture 5"/>
          <p:cNvPicPr>
            <a:picLocks noChangeAspect="1"/>
          </p:cNvPicPr>
          <p:nvPr/>
        </p:nvPicPr>
        <p:blipFill>
          <a:blip r:embed="rId3"/>
          <a:stretch>
            <a:fillRect/>
          </a:stretch>
        </p:blipFill>
        <p:spPr>
          <a:xfrm>
            <a:off x="7788148" y="5734602"/>
            <a:ext cx="977900" cy="722796"/>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Habitat">
      <a:dk1>
        <a:sysClr val="windowText" lastClr="000000"/>
      </a:dk1>
      <a:lt1>
        <a:sysClr val="window" lastClr="FFFFFF"/>
      </a:lt1>
      <a:dk2>
        <a:srgbClr val="194431"/>
      </a:dk2>
      <a:lt2>
        <a:srgbClr val="F0E6C3"/>
      </a:lt2>
      <a:accent1>
        <a:srgbClr val="F8C000"/>
      </a:accent1>
      <a:accent2>
        <a:srgbClr val="F88600"/>
      </a:accent2>
      <a:accent3>
        <a:srgbClr val="F83500"/>
      </a:accent3>
      <a:accent4>
        <a:srgbClr val="8B723D"/>
      </a:accent4>
      <a:accent5>
        <a:srgbClr val="818B3D"/>
      </a:accent5>
      <a:accent6>
        <a:srgbClr val="586215"/>
      </a:accent6>
      <a:hlink>
        <a:srgbClr val="FF621D"/>
      </a:hlink>
      <a:folHlink>
        <a:srgbClr val="F3D260"/>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3310</TotalTime>
  <Words>1334</Words>
  <Application>Microsoft Macintosh PowerPoint</Application>
  <PresentationFormat>On-screen Show (4:3)</PresentationFormat>
  <Paragraphs>96</Paragraphs>
  <Slides>14</Slides>
  <Notes>14</Notes>
  <HiddenSlides>0</HiddenSlides>
  <MMClips>0</MMClips>
  <ScaleCrop>false</ScaleCrop>
  <HeadingPairs>
    <vt:vector size="4" baseType="variant">
      <vt:variant>
        <vt:lpstr>Design Template</vt:lpstr>
      </vt:variant>
      <vt:variant>
        <vt:i4>1</vt:i4>
      </vt:variant>
      <vt:variant>
        <vt:lpstr>Slide Titles</vt:lpstr>
      </vt:variant>
      <vt:variant>
        <vt:i4>14</vt:i4>
      </vt:variant>
    </vt:vector>
  </HeadingPairs>
  <TitlesOfParts>
    <vt:vector size="15" baseType="lpstr">
      <vt:lpstr>Median</vt:lpstr>
      <vt:lpstr>Lesson 6.9: OPQRST Symptom Assessment</vt:lpstr>
      <vt:lpstr>Do Now</vt:lpstr>
      <vt:lpstr>Discuss</vt:lpstr>
      <vt:lpstr>Review:</vt:lpstr>
      <vt:lpstr>OPQRST:</vt:lpstr>
      <vt:lpstr>OPQRST:</vt:lpstr>
      <vt:lpstr>What is a heart attack?</vt:lpstr>
      <vt:lpstr>Symptoms of Heart Attack:</vt:lpstr>
      <vt:lpstr>Discuss:</vt:lpstr>
      <vt:lpstr>Role Play: OPQRST Interview</vt:lpstr>
      <vt:lpstr>Role Play: OPQRST Interview</vt:lpstr>
      <vt:lpstr>Discuss:</vt:lpstr>
      <vt:lpstr>Assess:</vt:lpstr>
      <vt:lpstr>Homework: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79</cp:revision>
  <dcterms:created xsi:type="dcterms:W3CDTF">2014-02-21T02:49:31Z</dcterms:created>
  <dcterms:modified xsi:type="dcterms:W3CDTF">2014-02-21T02:49:39Z</dcterms:modified>
</cp:coreProperties>
</file>