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74" r:id="rId2"/>
    <p:sldId id="275" r:id="rId3"/>
    <p:sldId id="269" r:id="rId4"/>
    <p:sldId id="278" r:id="rId5"/>
    <p:sldId id="270" r:id="rId6"/>
    <p:sldId id="266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43165-D33B-324B-B2D5-58110A9F63B3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77844-E64D-F740-948F-BB0BB58356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01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Video: 1 minute</a:t>
            </a:r>
          </a:p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77844-E64D-F740-948F-BB0BB58356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possibilities:  Difficult communication; less ability to read body</a:t>
            </a:r>
            <a:r>
              <a:rPr lang="en-US" baseline="0" dirty="0" smtClean="0"/>
              <a:t> language or perform physical exams; less intimate; patient may be agitated, nervous, or anxious;  unexpected problems with technology, initial funding/start up costs needed to implement tech, initial training and continual training needed to get providers prepared; training may be inadequate…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77844-E64D-F740-948F-BB0BB583565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 of survey: https://</a:t>
            </a:r>
            <a:r>
              <a:rPr lang="en-US" dirty="0" err="1" smtClean="0"/>
              <a:t>healthcare.utah.edu/fad/pressganey.php</a:t>
            </a:r>
            <a:r>
              <a:rPr lang="en-US" dirty="0" smtClean="0"/>
              <a:t>\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77844-E64D-F740-948F-BB0BB583565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answers:</a:t>
            </a:r>
          </a:p>
          <a:p>
            <a:r>
              <a:rPr lang="en-US" dirty="0" smtClean="0"/>
              <a:t>1.Might be POSITIVELY affected: Amount of time with provider (less travel and wait time);  Information</a:t>
            </a:r>
            <a:r>
              <a:rPr lang="en-US" baseline="0" dirty="0" smtClean="0"/>
              <a:t> and instructions given (tech can simultaneously be used to show visuals, display information, etc.)</a:t>
            </a:r>
          </a:p>
          <a:p>
            <a:r>
              <a:rPr lang="en-US" baseline="0" dirty="0" smtClean="0"/>
              <a:t>2. Might be NEGATIVELY affected:  friendliness &amp; concern provider shows (lack of intimacy and in-person contact may leave the interaction feeling a bit distant)</a:t>
            </a:r>
          </a:p>
          <a:p>
            <a:r>
              <a:rPr lang="en-US" baseline="0" dirty="0" smtClean="0"/>
              <a:t>3. Advantages: more can be accomplished with the time &amp; technology; better quality care because the best experts/doctors are accessible, no matter the distance</a:t>
            </a:r>
          </a:p>
          <a:p>
            <a:r>
              <a:rPr lang="en-US" baseline="0" dirty="0" smtClean="0"/>
              <a:t>Disadvantages:  Some things may be lost in translation if direct </a:t>
            </a:r>
            <a:r>
              <a:rPr lang="en-US" baseline="0" dirty="0" err="1" smtClean="0"/>
              <a:t>dr</a:t>
            </a:r>
            <a:r>
              <a:rPr lang="en-US" baseline="0" dirty="0" smtClean="0"/>
              <a:t>-patient interaction is missing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77844-E64D-F740-948F-BB0BB583565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show that overall, patients seem</a:t>
            </a:r>
            <a:r>
              <a:rPr lang="en-US" baseline="0" dirty="0" smtClean="0"/>
              <a:t> satisfied with the telepsychiatry care. There is a lot of depth here that students can dig into. </a:t>
            </a:r>
          </a:p>
          <a:p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Ask:  Based on the participants in these studies that were reviewed, are researchers neglecting any specific populations which we might predict would have a different opinion or outcomes using telepsychiatry?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77844-E64D-F740-948F-BB0BB583565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77844-E64D-F740-948F-BB0BB583565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purpose of this assignment is for students</a:t>
            </a:r>
            <a:r>
              <a:rPr lang="en-US" baseline="0" dirty="0" smtClean="0"/>
              <a:t> to become immersed in the expansive telemedicine marketplace to build there awareness of all the possible technologies that can be used and implemented. By providing a critique or review of one product, they will also build critical thinking skills. </a:t>
            </a:r>
            <a:endParaRPr lang="en-US" dirty="0" smtClean="0"/>
          </a:p>
          <a:p>
            <a:r>
              <a:rPr lang="en-US" dirty="0" smtClean="0"/>
              <a:t>One starting point for students is the site:  http://</a:t>
            </a:r>
            <a:r>
              <a:rPr lang="en-US" dirty="0" err="1" smtClean="0"/>
              <a:t>www.telementalhealthcomparisons.com</a:t>
            </a:r>
            <a:r>
              <a:rPr lang="en-US" dirty="0" smtClean="0"/>
              <a:t>/  which allows comparisons of technology based on the target</a:t>
            </a:r>
            <a:r>
              <a:rPr lang="en-US" baseline="0" dirty="0" smtClean="0"/>
              <a:t> user and the type of technology needed.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Image source: </a:t>
            </a:r>
            <a:r>
              <a:rPr lang="en-US" dirty="0" err="1" smtClean="0"/>
              <a:t>http://en.wikipedia.org/wiki/List_of_video_telecommunication_services_and_product_brands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77844-E64D-F740-948F-BB0BB583565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18ED403-8E6D-470F-9368-65BF869872DD}" type="datetime1">
              <a:rPr lang="en-US" smtClean="0"/>
              <a:pPr/>
              <a:t>10/8/2014</a:t>
            </a:fld>
            <a:endParaRPr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smtClean="0"/>
              <a:t>
              </a:t>
            </a:r>
            <a:endParaRPr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7CC652-A623-41D2-B0ED-8F1D217186B4}" type="slidenum">
              <a:rPr smtClean="0"/>
              <a:pPr/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956B-C6A6-4998-B6F9-4158C8926225}" type="datetime1">
              <a:rPr lang="en-US" smtClean="0"/>
              <a:pPr/>
              <a:t>10/8/2014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19C8-A375-448C-891B-9999C6BE8E64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FA6A671-5254-49D4-B317-082B93EA859A}" type="datetime1">
              <a:rPr lang="en-US" smtClean="0"/>
              <a:pPr/>
              <a:t>10/8/2014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99619C8-A375-448C-891B-9999C6BE8E64}" type="slidenum">
              <a:rPr smtClean="0"/>
              <a:pPr/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D73B-607F-4953-87E4-4C3BC6D541E5}" type="datetime1">
              <a:rPr lang="en-US" smtClean="0"/>
              <a:pPr/>
              <a:t>10/8/2014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9619C8-A375-448C-891B-9999C6BE8E64}" type="slidenum">
              <a:rPr smtClean="0"/>
              <a:pPr/>
              <a:t>‹#›</a:t>
            </a:fld>
            <a:endParaRPr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26B2-0DCD-4FC8-BB6D-71A89413C313}" type="datetime1">
              <a:rPr lang="en-US" smtClean="0"/>
              <a:pPr/>
              <a:t>10/8/2014</a:t>
            </a:fld>
            <a:endParaRPr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FCB81ED-A29D-4740-A68B-F596A2FF137E}" type="datetime1">
              <a:rPr lang="en-US" smtClean="0"/>
              <a:pPr/>
              <a:t>10/8/2014</a:t>
            </a:fld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99619C8-A375-448C-891B-9999C6BE8E64}" type="slidenum">
              <a:rPr smtClean="0"/>
              <a:pPr/>
              <a:t>‹#›</a:t>
            </a:fld>
            <a:endParaRPr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smtClean="0"/>
              <a:t>
              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E825CE-32D5-4C4C-A5D0-8BCDD70F5880}" type="datetime1">
              <a:rPr lang="en-US" smtClean="0"/>
              <a:pPr/>
              <a:t>10/8/2014</a:t>
            </a:fld>
            <a:endParaRPr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99619C8-A375-448C-891B-9999C6BE8E64}" type="slidenum">
              <a:rPr smtClean="0"/>
              <a:pPr/>
              <a:t>‹#›</a:t>
            </a:fld>
            <a:endParaRPr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C3FE-52E1-433F-A1A1-742295C2EFEB}" type="datetime1">
              <a:rPr lang="en-US" smtClean="0"/>
              <a:pPr/>
              <a:t>10/8/2014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9619C8-A375-448C-891B-9999C6BE8E64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9193-A413-4918-A15C-32FE3683F878}" type="datetime1">
              <a:rPr lang="en-US" smtClean="0"/>
              <a:pPr/>
              <a:t>10/8/2014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9619C8-A375-448C-891B-9999C6BE8E64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771B-174A-41D3-8078-EEED53AE7A49}" type="datetime1">
              <a:rPr lang="en-US" smtClean="0"/>
              <a:pPr/>
              <a:t>10/8/2014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9619C8-A375-448C-891B-9999C6BE8E64}" type="slidenum">
              <a:rPr smtClean="0"/>
              <a:pPr/>
              <a:t>‹#›</a:t>
            </a:fld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D98379E-7B25-4BA9-AA4E-73FE673939C3}" type="datetime1">
              <a:rPr lang="en-US" smtClean="0"/>
              <a:pPr/>
              <a:t>10/8/2014</a:t>
            </a:fld>
            <a:endParaRPr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99619C8-A375-448C-891B-9999C6BE8E64}" type="slidenum">
              <a:rPr smtClean="0"/>
              <a:pPr/>
              <a:t>‹#›</a:t>
            </a:fld>
            <a:endParaRPr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F78B67-B4C5-45C3-BA2A-CBC3E34415B2}" type="datetime1">
              <a:rPr lang="en-US" smtClean="0"/>
              <a:pPr/>
              <a:t>10/8/2014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9619C8-A375-448C-891B-9999C6BE8E64}" type="slidenum">
              <a:rPr smtClean="0"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Access, Improving Lives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6368534"/>
            <a:ext cx="5424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Video:  http://</a:t>
            </a:r>
            <a:r>
              <a:rPr lang="en-US" dirty="0" err="1" smtClean="0"/>
              <a:t>www.youtube.com/watch?v</a:t>
            </a:r>
            <a:r>
              <a:rPr lang="en-US" dirty="0" smtClean="0"/>
              <a:t>=d9WziivfYZ0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752599"/>
            <a:ext cx="7239000" cy="45268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some potential drawbacks, challenges, or difficulties with telemedicine?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8148" y="5734602"/>
            <a:ext cx="977900" cy="7227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Telemedicine &amp; Patient Satisfaction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8239" y="5773328"/>
            <a:ext cx="826349" cy="857532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75438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Examine the patient care survey example.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2071560"/>
            <a:ext cx="6324600" cy="475123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031108" y="625869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r>
              <a:rPr lang="en-US" i="1" dirty="0" smtClean="0"/>
              <a:t>Survey created by an independent patient satisfaction company called Press-</a:t>
            </a:r>
            <a:r>
              <a:rPr lang="en-US" i="1" dirty="0" err="1" smtClean="0"/>
              <a:t>Ganey</a:t>
            </a:r>
            <a:r>
              <a:rPr lang="en-US" i="1" dirty="0" smtClean="0"/>
              <a:t>. </a:t>
            </a:r>
            <a:endParaRPr lang="en-US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Telemedicine &amp; Patient Satisfaction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8239" y="5773328"/>
            <a:ext cx="826349" cy="857532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05000"/>
            <a:ext cx="7921752" cy="51830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100" dirty="0" smtClean="0"/>
              <a:t>Which areas of the patient experience do you think would be most </a:t>
            </a:r>
            <a:r>
              <a:rPr lang="en-US" sz="3100" b="1" dirty="0" smtClean="0"/>
              <a:t>POSITIVELY</a:t>
            </a:r>
            <a:r>
              <a:rPr lang="en-US" sz="3100" dirty="0" smtClean="0"/>
              <a:t>? Why?</a:t>
            </a:r>
            <a:endParaRPr lang="en-US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/>
              <a:t>Most </a:t>
            </a:r>
            <a:r>
              <a:rPr lang="en-US" sz="3100" b="1" dirty="0" smtClean="0"/>
              <a:t>NEGATIVELY </a:t>
            </a:r>
            <a:r>
              <a:rPr lang="en-US" sz="3100" dirty="0" smtClean="0"/>
              <a:t>affected?  Why?</a:t>
            </a:r>
            <a:endParaRPr lang="en-US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100" b="1" dirty="0" smtClean="0"/>
              <a:t>Predict: </a:t>
            </a:r>
            <a:r>
              <a:rPr lang="en-US" sz="3100" dirty="0" smtClean="0"/>
              <a:t>What specific </a:t>
            </a:r>
            <a:r>
              <a:rPr lang="en-US" sz="3100" i="1" dirty="0" smtClean="0"/>
              <a:t>advantages </a:t>
            </a:r>
            <a:r>
              <a:rPr lang="en-US" sz="3100" dirty="0" smtClean="0"/>
              <a:t>and</a:t>
            </a:r>
            <a:r>
              <a:rPr lang="en-US" sz="3100" i="1" dirty="0" smtClean="0"/>
              <a:t> disadvantages </a:t>
            </a:r>
            <a:r>
              <a:rPr lang="en-US" sz="3100" dirty="0" smtClean="0"/>
              <a:t>would you expect to find during a telemedicine doctor-patient visit?</a:t>
            </a:r>
            <a:endParaRPr lang="en-US" sz="3500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Telepsychiatry &amp; the Dr-Pt Relationship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79922" y="1600200"/>
            <a:ext cx="3286126" cy="4495800"/>
          </a:xfrm>
        </p:spPr>
        <p:txBody>
          <a:bodyPr/>
          <a:lstStyle/>
          <a:p>
            <a:r>
              <a:rPr lang="en-US" b="1" dirty="0" smtClean="0"/>
              <a:t>DISCUSS: </a:t>
            </a:r>
            <a:r>
              <a:rPr lang="en-US" dirty="0" smtClean="0"/>
              <a:t>What do results from this study suggest about the impact of the telemedicine visit on patient satisfaction?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3117" y="5854565"/>
            <a:ext cx="1301507" cy="8412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91" y="1511317"/>
            <a:ext cx="5377131" cy="518446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Assess: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5848" y="5748089"/>
            <a:ext cx="844295" cy="899358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r>
              <a:rPr lang="en-US" dirty="0" smtClean="0"/>
              <a:t>A.  Name </a:t>
            </a:r>
            <a:r>
              <a:rPr lang="en-US" b="1" dirty="0" smtClean="0"/>
              <a:t>3 ways</a:t>
            </a:r>
            <a:r>
              <a:rPr lang="en-US" dirty="0" smtClean="0"/>
              <a:t> that telemental health may</a:t>
            </a:r>
            <a:r>
              <a:rPr lang="en-US" b="1" dirty="0" smtClean="0"/>
              <a:t> improve </a:t>
            </a:r>
            <a:r>
              <a:rPr lang="en-US" dirty="0" smtClean="0"/>
              <a:t>rural mental health care?</a:t>
            </a:r>
          </a:p>
          <a:p>
            <a:r>
              <a:rPr lang="en-US" dirty="0" smtClean="0"/>
              <a:t>B.  Name</a:t>
            </a:r>
            <a:r>
              <a:rPr lang="en-US" b="1" dirty="0" smtClean="0"/>
              <a:t> 1 challenge or drawback </a:t>
            </a:r>
            <a:r>
              <a:rPr lang="en-US" dirty="0" smtClean="0"/>
              <a:t>from using telemental health for rural mental health care?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Homework: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90750"/>
            <a:ext cx="81534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Conduct research on a telemedicine technology of your choice &amp; review it!</a:t>
            </a:r>
          </a:p>
          <a:p>
            <a:r>
              <a:rPr lang="en-US" sz="3200" dirty="0" smtClean="0"/>
              <a:t>Any technology. Examples:  </a:t>
            </a:r>
          </a:p>
          <a:p>
            <a:pPr lvl="1"/>
            <a:r>
              <a:rPr lang="en-US" dirty="0" smtClean="0"/>
              <a:t>an app for patients or healthcare providers, a software package for clinics, a platform or system for telemedicine networks, or an online website-based tool.  </a:t>
            </a:r>
            <a:endParaRPr lang="en-US" sz="3300" dirty="0" smtClean="0"/>
          </a:p>
          <a:p>
            <a:r>
              <a:rPr lang="en-US" sz="3200" dirty="0" smtClean="0"/>
              <a:t>REVIEW: </a:t>
            </a:r>
            <a:endParaRPr lang="en-US" sz="3600" dirty="0" smtClean="0"/>
          </a:p>
          <a:p>
            <a:pPr lvl="2"/>
            <a:r>
              <a:rPr lang="en-US" sz="2500" dirty="0" smtClean="0"/>
              <a:t>Describe your telemedicine technology. (Include your sources)</a:t>
            </a:r>
            <a:endParaRPr lang="en-US" sz="2900" dirty="0" smtClean="0"/>
          </a:p>
          <a:p>
            <a:pPr lvl="2"/>
            <a:r>
              <a:rPr lang="en-US" sz="2500" dirty="0" smtClean="0"/>
              <a:t>What are the pros and cons of this specific technology?3</a:t>
            </a:r>
            <a:endParaRPr lang="en-US" sz="2900" dirty="0" smtClean="0"/>
          </a:p>
          <a:p>
            <a:pPr lvl="2"/>
            <a:r>
              <a:rPr lang="en-US" sz="2500" dirty="0" smtClean="0"/>
              <a:t>Who is the target audience or users, of this technology?</a:t>
            </a:r>
            <a:endParaRPr lang="en-US" sz="2900" dirty="0" smtClean="0"/>
          </a:p>
          <a:p>
            <a:pPr lvl="2"/>
            <a:r>
              <a:rPr lang="en-US" dirty="0" smtClean="0"/>
              <a:t>Would you recommend this this technological product for telemedicine? Why or why not?</a:t>
            </a:r>
            <a:endParaRPr lang="en-US" sz="3000" dirty="0" smtClean="0"/>
          </a:p>
          <a:p>
            <a:pPr lvl="0"/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5905563"/>
            <a:ext cx="765048" cy="780987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62600" y="340661"/>
            <a:ext cx="2876550" cy="1850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3448</TotalTime>
  <Words>501</Words>
  <Application>Microsoft Office PowerPoint</Application>
  <PresentationFormat>On-screen Show (4:3)</PresentationFormat>
  <Paragraphs>46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Improving Access, Improving Lives</vt:lpstr>
      <vt:lpstr>Discuss</vt:lpstr>
      <vt:lpstr>Telemedicine &amp; Patient Satisfaction</vt:lpstr>
      <vt:lpstr>Telemedicine &amp; Patient Satisfaction</vt:lpstr>
      <vt:lpstr>Telepsychiatry &amp; the Dr-Pt Relationship</vt:lpstr>
      <vt:lpstr>Assess:</vt:lpstr>
      <vt:lpstr>Homework: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1: What is Health?</dc:title>
  <dc:creator>Kate</dc:creator>
  <cp:lastModifiedBy>Scarlett VanStechelman</cp:lastModifiedBy>
  <cp:revision>90</cp:revision>
  <dcterms:created xsi:type="dcterms:W3CDTF">2014-02-21T02:45:56Z</dcterms:created>
  <dcterms:modified xsi:type="dcterms:W3CDTF">2014-10-08T14:27:29Z</dcterms:modified>
</cp:coreProperties>
</file>