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6"/>
  </p:notesMasterIdLst>
  <p:sldIdLst>
    <p:sldId id="256" r:id="rId2"/>
    <p:sldId id="257" r:id="rId3"/>
    <p:sldId id="271" r:id="rId4"/>
    <p:sldId id="258" r:id="rId5"/>
    <p:sldId id="272" r:id="rId6"/>
    <p:sldId id="259" r:id="rId7"/>
    <p:sldId id="273" r:id="rId8"/>
    <p:sldId id="270" r:id="rId9"/>
    <p:sldId id="269" r:id="rId10"/>
    <p:sldId id="274" r:id="rId11"/>
    <p:sldId id="275" r:id="rId12"/>
    <p:sldId id="276" r:id="rId13"/>
    <p:sldId id="266"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76684" autoAdjust="0"/>
  </p:normalViewPr>
  <p:slideViewPr>
    <p:cSldViewPr snapToObjects="1">
      <p:cViewPr varScale="1">
        <p:scale>
          <a:sx n="78" d="100"/>
          <a:sy n="78" d="100"/>
        </p:scale>
        <p:origin x="-14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psychcentral.com/lib/seeking-mental-health-care-taking-the-first-scary-step/00013701"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  </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Students will explore mental health from a rural health perspective by considering the possible members of a mental health care team, identifying the prevalence, impact, and barrier to access for mental health in rural settings, and reading about strategies for seeking mental health care. Students will demonstrate their understanding of mental health concepts by creating a mock hotline call portraying a teenager who is struggling with a potential mental health issue.</a:t>
            </a:r>
          </a:p>
          <a:p>
            <a:endParaRPr lang="en-US" dirty="0" smtClean="0"/>
          </a:p>
          <a:p>
            <a:r>
              <a:rPr lang="en-US" dirty="0" smtClean="0"/>
              <a:t>Image source: </a:t>
            </a:r>
            <a:r>
              <a:rPr lang="en-US" dirty="0" err="1" smtClean="0"/>
              <a:t>Flickr</a:t>
            </a:r>
            <a:r>
              <a:rPr lang="en-US" dirty="0" smtClean="0"/>
              <a:t>, user </a:t>
            </a:r>
            <a:r>
              <a:rPr lang="en-US" dirty="0" err="1" smtClean="0"/>
              <a:t>Jennaream</a:t>
            </a:r>
            <a:r>
              <a:rPr lang="en-US" dirty="0" smtClean="0"/>
              <a:t>, accessed at: http://www.flickr.com/photos/33478010@N02/4175034274/</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sharing copies of the “Sample Suicide Intervention Script” (PDF</a:t>
            </a:r>
            <a:r>
              <a:rPr lang="en-US" baseline="0" dirty="0" smtClean="0"/>
              <a:t> available in lesson resources) as an example for students. Alternatively, giving students a chance to do some mini-role playing with brief exchanges may help. For example, call on a student to explain how they would respond if someone called a hotline and said, “I am thinking about hurting myself.” or “I just can’t stop feeling sad. I can’t even get out of bed.”</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Excellent information on these illnesses can be found</a:t>
            </a:r>
            <a:r>
              <a:rPr lang="en-US" baseline="0" dirty="0" smtClean="0"/>
              <a:t> at the National Alliance on Mental Illness (NAMI) website, at: http://</a:t>
            </a:r>
            <a:r>
              <a:rPr lang="en-US" baseline="0" dirty="0" err="1" smtClean="0"/>
              <a:t>www.nami.org/Template.cfm?Section</a:t>
            </a:r>
            <a:r>
              <a:rPr lang="en-US" baseline="0" dirty="0" smtClean="0"/>
              <a:t>=</a:t>
            </a:r>
            <a:r>
              <a:rPr lang="en-US" baseline="0" dirty="0" err="1" smtClean="0"/>
              <a:t>By_Illness</a:t>
            </a:r>
            <a:r>
              <a:rPr lang="en-US" baseline="0" dirty="0" smtClean="0"/>
              <a:t>. Students should research the mental illness they choose for their scenario.</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What to</a:t>
            </a:r>
            <a:r>
              <a:rPr lang="en-US" sz="1200" kern="1200" baseline="0" dirty="0" smtClean="0">
                <a:solidFill>
                  <a:schemeClr val="tx1"/>
                </a:solidFill>
                <a:latin typeface="+mn-lt"/>
                <a:ea typeface="+mn-ea"/>
                <a:cs typeface="+mn-cs"/>
              </a:rPr>
              <a:t> do in emergency? Get IMMEDIATE HELP! (Info here: </a:t>
            </a:r>
            <a:r>
              <a:rPr lang="en-US" sz="1200" kern="1200" baseline="0" dirty="0" err="1" smtClean="0">
                <a:solidFill>
                  <a:schemeClr val="tx1"/>
                </a:solidFill>
                <a:latin typeface="+mn-lt"/>
                <a:ea typeface="+mn-ea"/>
                <a:cs typeface="+mn-cs"/>
              </a:rPr>
              <a:t>http://www.mentalhealth.gov/get-help/immediate-help/index.html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What is this</a:t>
            </a:r>
            <a:r>
              <a:rPr lang="en-US" sz="1200" kern="1200" baseline="0" dirty="0" smtClean="0">
                <a:solidFill>
                  <a:schemeClr val="tx1"/>
                </a:solidFill>
                <a:latin typeface="+mn-lt"/>
                <a:ea typeface="+mn-ea"/>
                <a:cs typeface="+mn-cs"/>
              </a:rPr>
              <a:t> job?  </a:t>
            </a:r>
            <a:r>
              <a:rPr lang="en-US" sz="1200" kern="1200" dirty="0" smtClean="0">
                <a:solidFill>
                  <a:schemeClr val="tx1"/>
                </a:solidFill>
                <a:latin typeface="+mn-lt"/>
                <a:ea typeface="+mn-ea"/>
                <a:cs typeface="+mn-cs"/>
              </a:rPr>
              <a:t>Crisis line counselors provide counseling and emotional support to people who are abused, depressed, grieving, suicidal, homeless, or mentally ill. Some volunteers have mental health backgrounds, but many don’t. (http://</a:t>
            </a:r>
            <a:r>
              <a:rPr lang="en-US" sz="1200" kern="1200" dirty="0" err="1" smtClean="0">
                <a:solidFill>
                  <a:schemeClr val="tx1"/>
                </a:solidFill>
                <a:latin typeface="+mn-lt"/>
                <a:ea typeface="+mn-ea"/>
                <a:cs typeface="+mn-cs"/>
              </a:rPr>
              <a:t>www.crisissupport.org/crisis_line</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homework assignment</a:t>
            </a:r>
            <a:r>
              <a:rPr lang="en-US" baseline="0" dirty="0" smtClean="0"/>
              <a:t> will prepare students to share their skits with the class. If more time is needed for preparation, an extension to a future class can be given.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The purpose of the Do</a:t>
            </a:r>
            <a:r>
              <a:rPr lang="en-US" baseline="0" dirty="0" smtClean="0"/>
              <a:t> Now is to expose students to possible career paths in the mental health arena. There is a shortage of mental health professionals, especially in rural communities, so getting students engaged in considering these careers is important. Some high </a:t>
            </a:r>
            <a:r>
              <a:rPr lang="en-US" baseline="0" dirty="0" err="1" smtClean="0"/>
              <a:t>schoolers</a:t>
            </a:r>
            <a:r>
              <a:rPr lang="en-US" baseline="0" dirty="0" smtClean="0"/>
              <a:t> have a natural inclination toward majoring in psychology (even if they don’t completely understand what this entails); this list may open their eyes to other similar possibilities.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Answers will vary.  Provide students</a:t>
            </a:r>
            <a:r>
              <a:rPr lang="en-US" baseline="0" dirty="0" smtClean="0"/>
              <a:t> who are interested in these health care career tracks to share with the class what makes them interested or passionate about them.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possible benefits:  various providers play different roles so the spectrum</a:t>
            </a:r>
            <a:r>
              <a:rPr lang="en-US" baseline="0" dirty="0" smtClean="0"/>
              <a:t> of needs are met for individuals mental health issues; different perspectives can offer balance and insight into aspects of mental health; ‘it takes a village” concept—the more support, the better! </a:t>
            </a:r>
          </a:p>
          <a:p>
            <a:r>
              <a:rPr lang="en-US" baseline="0" dirty="0" smtClean="0"/>
              <a:t>Some possible challenges:  coordinating care may be difficult across a team with members each in different settings; ability to ensure patients who require medications have access may be difficult if the roles that can prescribe medicines are limited in number, lack of communication may cause confusion and lack of consistency in approach with patient</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what other mental health</a:t>
            </a:r>
            <a:r>
              <a:rPr lang="en-US" baseline="0" dirty="0" smtClean="0"/>
              <a:t> issues they know about.</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students what mental health professional resources they know of that exist in their community. Encourage them to think broadly—school, church, health care settings, social work agencies, etc.</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a:t>
            </a:r>
            <a:r>
              <a:rPr lang="en-US" baseline="0" dirty="0" smtClean="0"/>
              <a:t> #2: Possible reasons may include denial, disbelief, being stubborn or too “proud” to receive care, fear, lack of knowledge of resources, lack of resources available, lack of time, no money to pay feeds, insurance does not cover services or person does not believe insurance will cover it, etc.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Source</a:t>
            </a:r>
            <a:r>
              <a:rPr lang="en-US" sz="1200" dirty="0" smtClean="0"/>
              <a:t>: “Seeking Mental Health Care: Taking the First, Scary Step,” by Roxanne Porter for Psych Central. : </a:t>
            </a:r>
            <a:r>
              <a:rPr lang="en-US" sz="1200" u="sng" dirty="0" smtClean="0">
                <a:hlinkClick r:id="rId3"/>
              </a:rPr>
              <a:t>http://psychcentral.com/lib/seeking-mental-health-care-taking-the-first-scary-step/00013701</a:t>
            </a:r>
            <a:endParaRPr lang="en-US" sz="1200" u="sng" dirty="0" smtClean="0"/>
          </a:p>
          <a:p>
            <a:endParaRPr lang="en-US" sz="1200" u="sng" dirty="0" smtClean="0"/>
          </a:p>
          <a:p>
            <a:r>
              <a:rPr lang="en-US" sz="1200" u="none" dirty="0" smtClean="0"/>
              <a:t>More information can be found at:  </a:t>
            </a:r>
            <a:r>
              <a:rPr lang="en-US" sz="1200" u="none" dirty="0" err="1" smtClean="0"/>
              <a:t>http://www.webmd.com/anxiety-panic/guide/mental-health-tests-you-take</a:t>
            </a:r>
            <a:endParaRPr lang="en-US" u="none"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Encourage students</a:t>
            </a:r>
            <a:r>
              <a:rPr lang="en-US" baseline="0" dirty="0" smtClean="0"/>
              <a:t> to think creatively. Consider offering butcher paper or an opportunity to record a comprehensive list of their ideas on the board.</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1" Type="http://schemas.openxmlformats.org/officeDocument/2006/relationships/hyperlink" Target="http://www.nami.org/Template.cfm?Section=By_Illness&amp;Template=/ContentManagement/ContentDisplay.cfm&amp;ContentID=142546" TargetMode="External"/><Relationship Id="rId12" Type="http://schemas.openxmlformats.org/officeDocument/2006/relationships/hyperlink" Target="http://www.nami.org/Template.cfm?Section=By_Illness&amp;Template=/ContentManagement/ContentDisplay.cfm&amp;ContentID=23050" TargetMode="External"/><Relationship Id="rId13" Type="http://schemas.openxmlformats.org/officeDocument/2006/relationships/hyperlink" Target="http://www.nami.org/Template.cfm?Section=By_Illness&amp;Template=/ContentManagement/ContentDisplay.cfm&amp;ContentID=68642" TargetMode="External"/><Relationship Id="rId14" Type="http://schemas.openxmlformats.org/officeDocument/2006/relationships/hyperlink" Target="http://www.nami.org/Template.cfm?Section=By_Illness&amp;Template=/ContentManagement/ContentDisplay.cfm&amp;ContentID=23043" TargetMode="External"/><Relationship Id="rId15" Type="http://schemas.openxmlformats.org/officeDocument/2006/relationships/hyperlink" Target="http://www.nami.org/Template.cfm?Section=By_Illness&amp;Template=/ContentManagement/ContentDisplay.cfm&amp;ContentID=23051"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hyperlink" Target="http://www.nami.org/Template.cfm?Section=By_Illness&amp;Template=/ContentManagement/ContentDisplay.cfm&amp;ContentID=142543" TargetMode="External"/><Relationship Id="rId5" Type="http://schemas.openxmlformats.org/officeDocument/2006/relationships/hyperlink" Target="http://www.nami.org/Template.cfm?Section=adhd" TargetMode="External"/><Relationship Id="rId6" Type="http://schemas.openxmlformats.org/officeDocument/2006/relationships/hyperlink" Target="http://www.nami.org/Content/NavigationMenu/Mental_Illnesses/Bipolar1/Home_-_What_is_Bipolar_Disorder_.htm" TargetMode="External"/><Relationship Id="rId7" Type="http://schemas.openxmlformats.org/officeDocument/2006/relationships/hyperlink" Target="http://www.nami.org/Template.cfm?Section=By_Illness&amp;Template=/ContentManagement/ContentDisplay.cfm&amp;ContentID=44780" TargetMode="External"/><Relationship Id="rId8" Type="http://schemas.openxmlformats.org/officeDocument/2006/relationships/hyperlink" Target="http://www.nami.org/template.cfm?section=Depression" TargetMode="External"/><Relationship Id="rId9" Type="http://schemas.openxmlformats.org/officeDocument/2006/relationships/hyperlink" Target="http://www.nami.org/Template.cfm?Section=By_Illness&amp;Template=/ContentManagement/ContentDisplay.cfm&amp;ContentID=26975" TargetMode="External"/><Relationship Id="rId10" Type="http://schemas.openxmlformats.org/officeDocument/2006/relationships/hyperlink" Target="http://www.nami.org/Template.cfm?Section=By_Illness&amp;Template=/ContentManagement/ContentDisplay.cfm&amp;ContentID=6585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nami.org/Template.cfm?Section=By_Illness"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psychcentral.com/lib/seeking-mental-health-care-taking-the-first-scary-step/00013701"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nami.org/factsheets/mentalillness_factsheet.pdf"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a:t>
            </a:r>
            <a:r>
              <a:rPr lang="en-US" dirty="0" smtClean="0"/>
              <a:t> 6.7</a:t>
            </a:r>
            <a:r>
              <a:rPr lang="en-US" dirty="0" smtClean="0"/>
              <a:t>:</a:t>
            </a:r>
            <a:br>
              <a:rPr lang="en-US" dirty="0" smtClean="0"/>
            </a:br>
            <a:r>
              <a:rPr lang="en-US" dirty="0" smtClean="0"/>
              <a:t>Mental health</a:t>
            </a:r>
            <a:endParaRPr lang="en-US" sz="4444" dirty="0"/>
          </a:p>
        </p:txBody>
      </p:sp>
      <p:sp>
        <p:nvSpPr>
          <p:cNvPr id="3" name="Subtitle 2"/>
          <p:cNvSpPr>
            <a:spLocks noGrp="1"/>
          </p:cNvSpPr>
          <p:nvPr>
            <p:ph type="subTitle" idx="1"/>
          </p:nvPr>
        </p:nvSpPr>
        <p:spPr/>
        <p:txBody>
          <a:bodyPr/>
          <a:lstStyle/>
          <a:p>
            <a:r>
              <a:rPr lang="en-US" smtClean="0"/>
              <a:t>Module</a:t>
            </a:r>
            <a:r>
              <a:rPr lang="en-US" smtClean="0"/>
              <a:t> 6: </a:t>
            </a:r>
            <a:r>
              <a:rPr lang="en-US" dirty="0" smtClean="0"/>
              <a:t>Rural Health</a:t>
            </a:r>
            <a:endParaRPr lang="en-US" dirty="0"/>
          </a:p>
        </p:txBody>
      </p:sp>
      <p:sp>
        <p:nvSpPr>
          <p:cNvPr id="4" name="Rectangle 3"/>
          <p:cNvSpPr/>
          <p:nvPr/>
        </p:nvSpPr>
        <p:spPr>
          <a:xfrm>
            <a:off x="304800" y="228600"/>
            <a:ext cx="3505200" cy="1107996"/>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a:t>
            </a:r>
            <a:r>
              <a:rPr lang="en-US" sz="2200" dirty="0" smtClean="0"/>
              <a:t> 6.7</a:t>
            </a:r>
            <a:r>
              <a:rPr lang="en-US" sz="2200" dirty="0" smtClean="0"/>
              <a:t>: </a:t>
            </a:r>
            <a:r>
              <a:rPr lang="en-US" sz="2200" dirty="0" smtClean="0">
                <a:latin typeface="+mj-lt"/>
              </a:rPr>
              <a:t> Determine when professional mental health services are required.</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3962400" y="1143000"/>
            <a:ext cx="4114800" cy="308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Hotline Call</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normAutofit fontScale="92500"/>
          </a:bodyPr>
          <a:lstStyle/>
          <a:p>
            <a:r>
              <a:rPr lang="en-US" b="1" dirty="0" smtClean="0"/>
              <a:t>Challenge: </a:t>
            </a:r>
          </a:p>
          <a:p>
            <a:pPr lvl="1"/>
            <a:r>
              <a:rPr lang="en-US" dirty="0" smtClean="0"/>
              <a:t>mental health hotline specifically for a target population of rural teenagers</a:t>
            </a:r>
          </a:p>
          <a:p>
            <a:pPr lvl="1"/>
            <a:r>
              <a:rPr lang="en-US" dirty="0" smtClean="0"/>
              <a:t>create a realistic fictional call into the hotline from a teen who might be struggling with a mental health illness.</a:t>
            </a:r>
          </a:p>
          <a:p>
            <a:pPr lvl="1"/>
            <a:r>
              <a:rPr lang="en-US" dirty="0" smtClean="0"/>
              <a:t>includes at least two of the strategies for seeking mental health care in the information given to the teen</a:t>
            </a:r>
          </a:p>
          <a:p>
            <a:pPr lvl="1"/>
            <a:r>
              <a:rPr lang="en-US" b="1" dirty="0" smtClean="0"/>
              <a:t>Purpose</a:t>
            </a:r>
            <a:r>
              <a:rPr lang="en-US" dirty="0" smtClean="0"/>
              <a:t> is </a:t>
            </a:r>
            <a:r>
              <a:rPr lang="en-US" u="sng" dirty="0" smtClean="0"/>
              <a:t>not</a:t>
            </a:r>
            <a:r>
              <a:rPr lang="en-US" dirty="0" smtClean="0"/>
              <a:t> to diagnose the teenager’s mental health illness over the phone, but rather to </a:t>
            </a:r>
            <a:r>
              <a:rPr lang="en-US" b="1" dirty="0" smtClean="0"/>
              <a:t>listen</a:t>
            </a:r>
            <a:r>
              <a:rPr lang="en-US" dirty="0" smtClean="0"/>
              <a:t>, to ensure they are </a:t>
            </a:r>
            <a:r>
              <a:rPr lang="en-US" b="1" dirty="0" smtClean="0"/>
              <a:t>safe</a:t>
            </a:r>
            <a:r>
              <a:rPr lang="en-US" dirty="0" smtClean="0"/>
              <a:t>, and to </a:t>
            </a:r>
            <a:r>
              <a:rPr lang="en-US" b="1" dirty="0" smtClean="0"/>
              <a:t>provide support, encouragement, and resources</a:t>
            </a:r>
            <a:r>
              <a:rPr lang="en-US" dirty="0" smtClean="0"/>
              <a:t> for seeking professional mental health care.   </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Mental Health Illnesses for Mock Hotline Call:</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normAutofit fontScale="77500" lnSpcReduction="20000"/>
          </a:bodyPr>
          <a:lstStyle/>
          <a:p>
            <a:pPr lvl="0"/>
            <a:r>
              <a:rPr lang="en-US" dirty="0" smtClean="0">
                <a:hlinkClick r:id="rId4"/>
              </a:rPr>
              <a:t>Anxiety Disorders</a:t>
            </a:r>
            <a:endParaRPr lang="en-US" dirty="0" smtClean="0"/>
          </a:p>
          <a:p>
            <a:pPr lvl="0"/>
            <a:r>
              <a:rPr lang="en-US" dirty="0" smtClean="0">
                <a:hlinkClick r:id="rId5"/>
              </a:rPr>
              <a:t>Attention-Deficit/Hyperactivity Disorder (ADD/ADHD)</a:t>
            </a:r>
            <a:endParaRPr lang="en-US" dirty="0" smtClean="0"/>
          </a:p>
          <a:p>
            <a:pPr lvl="0"/>
            <a:r>
              <a:rPr lang="en-US" dirty="0" smtClean="0">
                <a:hlinkClick r:id="rId6"/>
              </a:rPr>
              <a:t>Bipolar Disorder</a:t>
            </a:r>
            <a:endParaRPr lang="en-US" dirty="0" smtClean="0"/>
          </a:p>
          <a:p>
            <a:pPr lvl="0"/>
            <a:r>
              <a:rPr lang="en-US" dirty="0" smtClean="0">
                <a:hlinkClick r:id="rId7"/>
              </a:rPr>
              <a:t>Borderline Personality Disorder</a:t>
            </a:r>
            <a:endParaRPr lang="en-US" dirty="0" smtClean="0"/>
          </a:p>
          <a:p>
            <a:pPr lvl="0"/>
            <a:r>
              <a:rPr lang="en-US" dirty="0" smtClean="0">
                <a:hlinkClick r:id="rId8"/>
              </a:rPr>
              <a:t>Depression</a:t>
            </a:r>
            <a:endParaRPr lang="en-US" dirty="0" smtClean="0"/>
          </a:p>
          <a:p>
            <a:pPr lvl="0"/>
            <a:r>
              <a:rPr lang="en-US" dirty="0" smtClean="0">
                <a:hlinkClick r:id="rId9"/>
              </a:rPr>
              <a:t>Dissociative Disorders</a:t>
            </a:r>
            <a:endParaRPr lang="en-US" dirty="0" smtClean="0"/>
          </a:p>
          <a:p>
            <a:pPr lvl="0"/>
            <a:r>
              <a:rPr lang="en-US" dirty="0" smtClean="0">
                <a:hlinkClick r:id="rId10"/>
              </a:rPr>
              <a:t>Eating Disorders</a:t>
            </a:r>
            <a:r>
              <a:rPr lang="en-US" dirty="0" smtClean="0"/>
              <a:t> or Substance Abuse</a:t>
            </a:r>
          </a:p>
          <a:p>
            <a:pPr lvl="0"/>
            <a:r>
              <a:rPr lang="en-US" dirty="0" smtClean="0">
                <a:hlinkClick r:id="rId11"/>
              </a:rPr>
              <a:t>Obsessive-Compulsive Disorder (OCD)</a:t>
            </a:r>
            <a:endParaRPr lang="en-US" dirty="0" smtClean="0"/>
          </a:p>
          <a:p>
            <a:pPr lvl="0"/>
            <a:r>
              <a:rPr lang="en-US" dirty="0" smtClean="0">
                <a:hlinkClick r:id="rId12"/>
              </a:rPr>
              <a:t>Panic Disorder</a:t>
            </a:r>
            <a:endParaRPr lang="en-US" dirty="0" smtClean="0"/>
          </a:p>
          <a:p>
            <a:pPr lvl="0"/>
            <a:r>
              <a:rPr lang="en-US" dirty="0" smtClean="0">
                <a:hlinkClick r:id="rId13"/>
              </a:rPr>
              <a:t>Posttraumatic Stress Disorder</a:t>
            </a:r>
            <a:r>
              <a:rPr lang="en-US" dirty="0" smtClean="0"/>
              <a:t> (PTSD)</a:t>
            </a:r>
          </a:p>
          <a:p>
            <a:pPr lvl="0"/>
            <a:r>
              <a:rPr lang="en-US" dirty="0" smtClean="0">
                <a:hlinkClick r:id="rId14"/>
              </a:rPr>
              <a:t>Schizoaffective Disorder</a:t>
            </a:r>
            <a:r>
              <a:rPr lang="en-US" dirty="0" smtClean="0"/>
              <a:t> or Schizophrenia</a:t>
            </a:r>
          </a:p>
          <a:p>
            <a:r>
              <a:rPr lang="en-US" dirty="0" smtClean="0">
                <a:hlinkClick r:id="rId15"/>
              </a:rPr>
              <a:t>Seasonal Affective Disorder</a:t>
            </a:r>
            <a:endParaRPr lang="en-US" dirty="0" smtClean="0"/>
          </a:p>
          <a:p>
            <a:endParaRPr lang="en-US" b="1" dirty="0" smtClean="0"/>
          </a:p>
        </p:txBody>
      </p:sp>
      <p:sp>
        <p:nvSpPr>
          <p:cNvPr id="6" name="TextBox 5"/>
          <p:cNvSpPr txBox="1"/>
          <p:nvPr/>
        </p:nvSpPr>
        <p:spPr>
          <a:xfrm>
            <a:off x="612648" y="6446194"/>
            <a:ext cx="5928088" cy="369332"/>
          </a:xfrm>
          <a:prstGeom prst="rect">
            <a:avLst/>
          </a:prstGeom>
          <a:noFill/>
        </p:spPr>
        <p:txBody>
          <a:bodyPr wrap="none" rtlCol="0">
            <a:spAutoFit/>
          </a:bodyPr>
          <a:lstStyle/>
          <a:p>
            <a:r>
              <a:rPr lang="en-US" dirty="0" smtClean="0"/>
              <a:t>Source: http://</a:t>
            </a:r>
            <a:r>
              <a:rPr lang="en-US" dirty="0" err="1" smtClean="0"/>
              <a:t>www.nami.org/Template.cfm?Section</a:t>
            </a:r>
            <a:r>
              <a:rPr lang="en-US" dirty="0" smtClean="0"/>
              <a:t>=</a:t>
            </a:r>
            <a:r>
              <a:rPr lang="en-US" dirty="0" err="1" smtClean="0"/>
              <a:t>By_Illness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Hotline Call PLANNING:</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normAutofit fontScale="92500"/>
          </a:bodyPr>
          <a:lstStyle/>
          <a:p>
            <a:r>
              <a:rPr lang="en-US" b="1" dirty="0" smtClean="0"/>
              <a:t>Consider:</a:t>
            </a:r>
          </a:p>
          <a:p>
            <a:pPr lvl="1"/>
            <a:r>
              <a:rPr lang="en-US" dirty="0" smtClean="0"/>
              <a:t>Who is the caller? What is their gender, age, and other characteristics?</a:t>
            </a:r>
          </a:p>
          <a:p>
            <a:pPr lvl="1"/>
            <a:r>
              <a:rPr lang="en-US" dirty="0" smtClean="0"/>
              <a:t>What mental illness or specific symptoms/problems is the person calling about? </a:t>
            </a:r>
          </a:p>
          <a:p>
            <a:pPr lvl="1"/>
            <a:r>
              <a:rPr lang="en-US" dirty="0" smtClean="0"/>
              <a:t>What prompted the call? Was there an event or incident?</a:t>
            </a:r>
          </a:p>
          <a:p>
            <a:pPr lvl="1"/>
            <a:r>
              <a:rPr lang="en-US" dirty="0" smtClean="0"/>
              <a:t>How does the caller feel about mental health services? Is he/she resistant? Does she lack access or knowledge?</a:t>
            </a:r>
          </a:p>
          <a:p>
            <a:pPr lvl="1"/>
            <a:r>
              <a:rPr lang="en-US" dirty="0" smtClean="0"/>
              <a:t>What strategies for seeking mental health care will the counselor use? What will be the outcome of the call? </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lstStyle/>
          <a:p>
            <a:r>
              <a:rPr lang="en-US" dirty="0" smtClean="0"/>
              <a:t>1.  Explain why the teenager in your hotline scenario should seek mental health care?</a:t>
            </a:r>
          </a:p>
          <a:p>
            <a:r>
              <a:rPr lang="en-US" dirty="0" smtClean="0"/>
              <a:t>2.  What were the barriers for seeking mental health care that the teen faced?</a:t>
            </a:r>
          </a:p>
          <a:p>
            <a:r>
              <a:rPr lang="en-US" dirty="0" smtClean="0"/>
              <a:t>3.  What specific strategies or resources did the mental health counselor on the hotline offer to help?</a:t>
            </a:r>
          </a:p>
          <a:p>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 </a:t>
            </a:r>
            <a:r>
              <a:rPr lang="en-US" dirty="0" smtClean="0"/>
              <a:t>Prepare Hotline Skits</a:t>
            </a:r>
            <a:endParaRPr lang="en-US" b="1" dirty="0"/>
          </a:p>
        </p:txBody>
      </p:sp>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Prepare to present your hotline scenario to the class.</a:t>
            </a:r>
          </a:p>
          <a:p>
            <a:r>
              <a:rPr lang="en-US" dirty="0" smtClean="0"/>
              <a:t>Live skit or recorded audio/video</a:t>
            </a:r>
          </a:p>
          <a:p>
            <a:r>
              <a:rPr lang="en-US" dirty="0" smtClean="0"/>
              <a:t>One partner should act as the mental health counselor and the other should be the teenager who is calling in.  </a:t>
            </a:r>
          </a:p>
          <a:p>
            <a:r>
              <a:rPr lang="en-US" dirty="0" smtClean="0"/>
              <a:t>Make an action plan!</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Now: </a:t>
            </a:r>
            <a:r>
              <a:rPr lang="en-US" dirty="0" smtClean="0"/>
              <a:t>Mental Health Professionals</a:t>
            </a:r>
            <a:endParaRPr lang="en-US" b="1"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107311" y="1625600"/>
            <a:ext cx="8775700" cy="5232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Now: </a:t>
            </a:r>
            <a:r>
              <a:rPr lang="en-US" dirty="0" smtClean="0"/>
              <a:t>Mental Health Professionals</a:t>
            </a:r>
            <a:endParaRPr lang="en-US" b="1" dirty="0"/>
          </a:p>
        </p:txBody>
      </p:sp>
      <p:sp>
        <p:nvSpPr>
          <p:cNvPr id="3" name="Content Placeholder 2"/>
          <p:cNvSpPr>
            <a:spLocks noGrp="1"/>
          </p:cNvSpPr>
          <p:nvPr>
            <p:ph sz="quarter" idx="1"/>
          </p:nvPr>
        </p:nvSpPr>
        <p:spPr>
          <a:xfrm>
            <a:off x="612648" y="1600200"/>
            <a:ext cx="8153400" cy="4648200"/>
          </a:xfrm>
        </p:spPr>
        <p:txBody>
          <a:bodyPr>
            <a:normAutofit fontScale="92500" lnSpcReduction="20000"/>
          </a:bodyPr>
          <a:lstStyle/>
          <a:p>
            <a:pPr lvl="0"/>
            <a:r>
              <a:rPr lang="en-US" dirty="0" smtClean="0"/>
              <a:t>1.  A psychiatrist is a medical doctor who evaluates, diagnoses and treats mental illness. If you were to become a psychiatrist, what might you like and dislike about the career? </a:t>
            </a:r>
          </a:p>
          <a:p>
            <a:pPr lvl="0"/>
            <a:r>
              <a:rPr lang="en-US" dirty="0" smtClean="0"/>
              <a:t>An occupational therapist may work with those who have mental health problems by choosing activities to help them learn to engage and cope with daily life. What types of activities might these include? </a:t>
            </a:r>
          </a:p>
          <a:p>
            <a:pPr lvl="0"/>
            <a:r>
              <a:rPr lang="en-US" dirty="0" smtClean="0"/>
              <a:t>Which mental health professionals may have the ability to prescribe medicines? </a:t>
            </a:r>
          </a:p>
          <a:p>
            <a:r>
              <a:rPr lang="en-US" dirty="0" smtClean="0"/>
              <a:t>Of these mental health careers, which interests you most? Why?</a:t>
            </a:r>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2209800" y="2743200"/>
            <a:ext cx="4114800" cy="4114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p:txBody>
          <a:bodyPr/>
          <a:lstStyle/>
          <a:p>
            <a:r>
              <a:rPr lang="en-US" dirty="0" smtClean="0"/>
              <a:t>What are the</a:t>
            </a:r>
            <a:r>
              <a:rPr lang="en-US" b="1" dirty="0" smtClean="0"/>
              <a:t> benefits </a:t>
            </a:r>
            <a:r>
              <a:rPr lang="en-US" dirty="0" smtClean="0"/>
              <a:t>and </a:t>
            </a:r>
            <a:r>
              <a:rPr lang="en-US" b="1" dirty="0" smtClean="0"/>
              <a:t>challenges </a:t>
            </a:r>
            <a:r>
              <a:rPr lang="en-US" dirty="0" smtClean="0"/>
              <a:t>of having such a wide variety of professionals who may support a person with mental health needs?  </a:t>
            </a:r>
          </a:p>
          <a:p>
            <a:pPr>
              <a:buNone/>
            </a:pPr>
            <a:endParaRPr lang="en-US" dirty="0"/>
          </a:p>
        </p:txBody>
      </p:sp>
      <p:pic>
        <p:nvPicPr>
          <p:cNvPr id="4" name="Picture 3"/>
          <p:cNvPicPr>
            <a:picLocks noChangeAspect="1"/>
          </p:cNvPicPr>
          <p:nvPr/>
        </p:nvPicPr>
        <p:blipFill>
          <a:blip r:embed="rId4"/>
          <a:stretch>
            <a:fillRect/>
          </a:stretch>
        </p:blipFill>
        <p:spPr>
          <a:xfrm>
            <a:off x="7788148" y="5734602"/>
            <a:ext cx="977900" cy="7227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Mental Health?</a:t>
            </a:r>
            <a:endParaRPr lang="en-US" b="1" dirty="0"/>
          </a:p>
        </p:txBody>
      </p:sp>
      <p:sp>
        <p:nvSpPr>
          <p:cNvPr id="3" name="Content Placeholder 2"/>
          <p:cNvSpPr>
            <a:spLocks noGrp="1"/>
          </p:cNvSpPr>
          <p:nvPr>
            <p:ph sz="quarter" idx="1"/>
          </p:nvPr>
        </p:nvSpPr>
        <p:spPr/>
        <p:txBody>
          <a:bodyPr>
            <a:normAutofit fontScale="85000" lnSpcReduction="20000"/>
          </a:bodyPr>
          <a:lstStyle/>
          <a:p>
            <a:r>
              <a:rPr lang="en-US" dirty="0" smtClean="0"/>
              <a:t>Disrupts a person's thinking, feeling, mood, ability to relate to others and daily functioning. </a:t>
            </a:r>
          </a:p>
          <a:p>
            <a:r>
              <a:rPr lang="en-US" dirty="0" smtClean="0"/>
              <a:t>Diminished capacity for coping with the ordinary demands of life.</a:t>
            </a:r>
          </a:p>
          <a:p>
            <a:pPr lvl="1"/>
            <a:r>
              <a:rPr lang="en-US" dirty="0" smtClean="0"/>
              <a:t>Examples: </a:t>
            </a:r>
          </a:p>
          <a:p>
            <a:pPr lvl="2"/>
            <a:r>
              <a:rPr lang="en-US" dirty="0" smtClean="0"/>
              <a:t>depression, schizophrenia, bipolar disorder, obsessive compulsive disorder (OCD), panic disorder, post-traumatic stress disorder (PTSD) and borderline personality disorder. </a:t>
            </a:r>
          </a:p>
          <a:p>
            <a:r>
              <a:rPr lang="en-US" dirty="0" smtClean="0"/>
              <a:t>Affect persons of any age, race, religion or income.</a:t>
            </a:r>
          </a:p>
          <a:p>
            <a:r>
              <a:rPr lang="en-US" dirty="0" smtClean="0"/>
              <a:t>NOT the result of personal weakness, lack of character or poor upbringing. </a:t>
            </a:r>
          </a:p>
          <a:p>
            <a:r>
              <a:rPr lang="en-US" dirty="0" smtClean="0"/>
              <a:t>Treatable!</a:t>
            </a:r>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
        <p:nvSpPr>
          <p:cNvPr id="5" name="Rectangle 4"/>
          <p:cNvSpPr/>
          <p:nvPr/>
        </p:nvSpPr>
        <p:spPr>
          <a:xfrm>
            <a:off x="990600" y="6488668"/>
            <a:ext cx="6854952" cy="369332"/>
          </a:xfrm>
          <a:prstGeom prst="rect">
            <a:avLst/>
          </a:prstGeom>
        </p:spPr>
        <p:txBody>
          <a:bodyPr wrap="square">
            <a:spAutoFit/>
          </a:bodyPr>
          <a:lstStyle/>
          <a:p>
            <a:r>
              <a:rPr lang="en-US" b="1" dirty="0" smtClean="0"/>
              <a:t>Source: </a:t>
            </a:r>
            <a:r>
              <a:rPr lang="en-US" b="1" u="sng" dirty="0" smtClean="0"/>
              <a:t> </a:t>
            </a:r>
            <a:r>
              <a:rPr lang="en-US" b="1" u="sng" dirty="0" smtClean="0">
                <a:hlinkClick r:id="rId4"/>
              </a:rPr>
              <a:t>http://www.nami.org/Template.cfm?Section=By_Illness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Mental Health in Rural Settings</a:t>
            </a:r>
            <a:endParaRPr lang="en-US" b="1" dirty="0"/>
          </a:p>
        </p:txBody>
      </p:sp>
      <p:sp>
        <p:nvSpPr>
          <p:cNvPr id="3" name="Content Placeholder 2"/>
          <p:cNvSpPr>
            <a:spLocks noGrp="1"/>
          </p:cNvSpPr>
          <p:nvPr>
            <p:ph sz="quarter" idx="1"/>
          </p:nvPr>
        </p:nvSpPr>
        <p:spPr/>
        <p:txBody>
          <a:bodyPr>
            <a:normAutofit/>
          </a:bodyPr>
          <a:lstStyle/>
          <a:p>
            <a:r>
              <a:rPr lang="en-US" dirty="0" smtClean="0"/>
              <a:t>problems with access to behavioral health services </a:t>
            </a:r>
          </a:p>
          <a:p>
            <a:r>
              <a:rPr lang="en-US" dirty="0" smtClean="0"/>
              <a:t>inadequate number of providers in rural areas</a:t>
            </a:r>
          </a:p>
          <a:p>
            <a:r>
              <a:rPr lang="en-US" b="1" dirty="0" smtClean="0"/>
              <a:t>stigma</a:t>
            </a:r>
            <a:r>
              <a:rPr lang="en-US" dirty="0" smtClean="0"/>
              <a:t> regarding obtaining behavioral health treatment </a:t>
            </a:r>
          </a:p>
          <a:p>
            <a:pPr>
              <a:buNone/>
            </a:pPr>
            <a:endParaRPr lang="en-US" dirty="0" smtClean="0"/>
          </a:p>
        </p:txBody>
      </p:sp>
      <p:sp>
        <p:nvSpPr>
          <p:cNvPr id="5" name="Rectangle 4"/>
          <p:cNvSpPr/>
          <p:nvPr/>
        </p:nvSpPr>
        <p:spPr>
          <a:xfrm>
            <a:off x="0" y="6528808"/>
            <a:ext cx="9144000" cy="369332"/>
          </a:xfrm>
          <a:prstGeom prst="rect">
            <a:avLst/>
          </a:prstGeom>
        </p:spPr>
        <p:txBody>
          <a:bodyPr wrap="square">
            <a:spAutoFit/>
          </a:bodyPr>
          <a:lstStyle/>
          <a:p>
            <a:r>
              <a:rPr lang="en-US" b="1" dirty="0" smtClean="0"/>
              <a:t>Source: </a:t>
            </a:r>
            <a:r>
              <a:rPr lang="en-US" dirty="0" smtClean="0"/>
              <a:t>“The Future of Rural Health.” National Rural Health Association Policy Brief. Feb. 2013.</a:t>
            </a:r>
          </a:p>
        </p:txBody>
      </p:sp>
      <p:pic>
        <p:nvPicPr>
          <p:cNvPr id="6" name="Picture 5"/>
          <p:cNvPicPr>
            <a:picLocks noChangeAspect="1"/>
          </p:cNvPicPr>
          <p:nvPr/>
        </p:nvPicPr>
        <p:blipFill>
          <a:blip r:embed="rId3"/>
          <a:stretch>
            <a:fillRect/>
          </a:stretch>
        </p:blipFill>
        <p:spPr>
          <a:xfrm>
            <a:off x="7703117" y="5675391"/>
            <a:ext cx="1301507" cy="8412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p:txBody>
          <a:bodyPr/>
          <a:lstStyle/>
          <a:p>
            <a:r>
              <a:rPr lang="en-US" sz="3200" dirty="0" smtClean="0"/>
              <a:t> What is </a:t>
            </a:r>
            <a:r>
              <a:rPr lang="en-US" sz="3200" b="1" dirty="0" smtClean="0"/>
              <a:t>stigma</a:t>
            </a:r>
            <a:r>
              <a:rPr lang="en-US" sz="3200" dirty="0" smtClean="0"/>
              <a:t>?  Which mental illnesses do you think carry the most stigma?</a:t>
            </a:r>
          </a:p>
          <a:p>
            <a:r>
              <a:rPr lang="en-US" sz="3200" dirty="0" smtClean="0"/>
              <a:t> In addition to stigma, for what other reasons might people avoid mental health care?</a:t>
            </a:r>
          </a:p>
          <a:p>
            <a:r>
              <a:rPr lang="en-US" sz="3200" dirty="0" smtClean="0"/>
              <a:t> Why might rural communities have higher rates of mental illness?</a:t>
            </a:r>
          </a:p>
          <a:p>
            <a:pPr>
              <a:buNone/>
            </a:pPr>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 </a:t>
            </a:r>
            <a:r>
              <a:rPr lang="en-US" dirty="0" smtClean="0"/>
              <a:t>Seeking Mental Health Care</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b="1" dirty="0" smtClean="0"/>
              <a:t>Figure out why you are reluctant</a:t>
            </a:r>
          </a:p>
          <a:p>
            <a:r>
              <a:rPr lang="en-US" b="1" dirty="0" smtClean="0"/>
              <a:t>Use anonymous help lines</a:t>
            </a:r>
          </a:p>
          <a:p>
            <a:r>
              <a:rPr lang="en-US" b="1" dirty="0" smtClean="0"/>
              <a:t>Stop using pejorative language</a:t>
            </a:r>
          </a:p>
          <a:p>
            <a:r>
              <a:rPr lang="en-US" b="1" dirty="0" smtClean="0"/>
              <a:t>Ask around</a:t>
            </a:r>
          </a:p>
          <a:p>
            <a:r>
              <a:rPr lang="en-US" b="1" dirty="0" smtClean="0"/>
              <a:t>Talk it out</a:t>
            </a:r>
          </a:p>
          <a:p>
            <a:r>
              <a:rPr lang="en-US" b="1" dirty="0" smtClean="0"/>
              <a:t>Ask for company</a:t>
            </a:r>
          </a:p>
          <a:p>
            <a:r>
              <a:rPr lang="en-US" b="1" dirty="0" smtClean="0"/>
              <a:t>Keep a journal</a:t>
            </a:r>
          </a:p>
          <a:p>
            <a:r>
              <a:rPr lang="en-US" b="1" dirty="0" smtClean="0"/>
              <a:t>Consider support groups</a:t>
            </a:r>
          </a:p>
          <a:p>
            <a:r>
              <a:rPr lang="en-US" b="1" dirty="0" smtClean="0"/>
              <a:t>Consider what to expect</a:t>
            </a:r>
          </a:p>
          <a:p>
            <a:r>
              <a:rPr lang="en-US" b="1" dirty="0" smtClean="0"/>
              <a:t>Set limits</a:t>
            </a:r>
            <a:endParaRPr lang="en-US" b="1"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sp>
        <p:nvSpPr>
          <p:cNvPr id="6" name="TextBox 5"/>
          <p:cNvSpPr txBox="1"/>
          <p:nvPr/>
        </p:nvSpPr>
        <p:spPr>
          <a:xfrm>
            <a:off x="0" y="6227058"/>
            <a:ext cx="7848600" cy="584776"/>
          </a:xfrm>
          <a:prstGeom prst="rect">
            <a:avLst/>
          </a:prstGeom>
          <a:noFill/>
        </p:spPr>
        <p:txBody>
          <a:bodyPr wrap="square" rtlCol="0">
            <a:spAutoFit/>
          </a:bodyPr>
          <a:lstStyle/>
          <a:p>
            <a:r>
              <a:rPr lang="en-US" sz="1400" b="1" dirty="0" smtClean="0"/>
              <a:t>Source</a:t>
            </a:r>
            <a:r>
              <a:rPr lang="en-US" sz="1400" dirty="0" smtClean="0"/>
              <a:t>: “Seeking Mental Health Care: Taking the First, Scary Step,” by Roxanne Porter for Psych Central. : </a:t>
            </a:r>
            <a:r>
              <a:rPr lang="en-US" sz="1400" u="sng" dirty="0" smtClean="0">
                <a:hlinkClick r:id="rId4"/>
              </a:rPr>
              <a:t>http://psychcentral.com/lib/seeking-mental-health-care-taking-the-first-scary-step/00013701</a:t>
            </a:r>
            <a:r>
              <a:rPr lang="en-US" dirty="0" smtClean="0"/>
              <a:t>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Illness Facts and Numbers </a:t>
            </a:r>
            <a:endParaRPr lang="en-US" b="1" dirty="0"/>
          </a:p>
        </p:txBody>
      </p:sp>
      <p:sp>
        <p:nvSpPr>
          <p:cNvPr id="7" name="Content Placeholder 2"/>
          <p:cNvSpPr>
            <a:spLocks noGrp="1"/>
          </p:cNvSpPr>
          <p:nvPr>
            <p:ph sz="quarter" idx="1"/>
          </p:nvPr>
        </p:nvSpPr>
        <p:spPr>
          <a:xfrm>
            <a:off x="612648" y="1600200"/>
            <a:ext cx="8153400" cy="4495800"/>
          </a:xfrm>
        </p:spPr>
        <p:txBody>
          <a:bodyPr/>
          <a:lstStyle/>
          <a:p>
            <a:r>
              <a:rPr lang="en-US" i="1" dirty="0" smtClean="0"/>
              <a:t>“One-half of all chronic mental illness begins by the age of 14; three-quarters by age 24.15 Despite effective treatment, there are long </a:t>
            </a:r>
            <a:r>
              <a:rPr lang="en-US" i="1" dirty="0" err="1" smtClean="0"/>
              <a:t>delays−sometimes</a:t>
            </a:r>
            <a:r>
              <a:rPr lang="en-US" i="1" dirty="0" smtClean="0"/>
              <a:t> </a:t>
            </a:r>
            <a:r>
              <a:rPr lang="en-US" i="1" dirty="0" err="1" smtClean="0"/>
              <a:t>decades−between</a:t>
            </a:r>
            <a:r>
              <a:rPr lang="en-US" i="1" dirty="0" smtClean="0"/>
              <a:t> the first appearance of symptoms and when people get help.”</a:t>
            </a:r>
          </a:p>
          <a:p>
            <a:pPr>
              <a:buNone/>
            </a:pPr>
            <a:r>
              <a:rPr lang="en-US" i="1" dirty="0" smtClean="0"/>
              <a:t> </a:t>
            </a:r>
            <a:endParaRPr lang="en-US" dirty="0" smtClean="0"/>
          </a:p>
          <a:p>
            <a:r>
              <a:rPr lang="en-US" b="1" dirty="0" smtClean="0"/>
              <a:t>What can be done to get people help sooner? Brainstorm some ideas with a partner.</a:t>
            </a:r>
            <a:endParaRPr lang="en-US" dirty="0" smtClean="0"/>
          </a:p>
          <a:p>
            <a:pPr>
              <a:buNone/>
            </a:pPr>
            <a:r>
              <a:rPr lang="en-US" dirty="0" smtClean="0"/>
              <a:t> </a:t>
            </a:r>
          </a:p>
          <a:p>
            <a:endParaRPr lang="en-US" b="1" dirty="0"/>
          </a:p>
        </p:txBody>
      </p:sp>
      <p:pic>
        <p:nvPicPr>
          <p:cNvPr id="6" name="Picture 5"/>
          <p:cNvPicPr>
            <a:picLocks noChangeAspect="1"/>
          </p:cNvPicPr>
          <p:nvPr/>
        </p:nvPicPr>
        <p:blipFill>
          <a:blip r:embed="rId3"/>
          <a:stretch>
            <a:fillRect/>
          </a:stretch>
        </p:blipFill>
        <p:spPr>
          <a:xfrm>
            <a:off x="7788148" y="5734602"/>
            <a:ext cx="977900" cy="722796"/>
          </a:xfrm>
          <a:prstGeom prst="rect">
            <a:avLst/>
          </a:prstGeom>
        </p:spPr>
      </p:pic>
      <p:sp>
        <p:nvSpPr>
          <p:cNvPr id="9" name="TextBox 8"/>
          <p:cNvSpPr txBox="1"/>
          <p:nvPr/>
        </p:nvSpPr>
        <p:spPr>
          <a:xfrm>
            <a:off x="612648" y="6272732"/>
            <a:ext cx="6858000" cy="584776"/>
          </a:xfrm>
          <a:prstGeom prst="rect">
            <a:avLst/>
          </a:prstGeom>
          <a:noFill/>
        </p:spPr>
        <p:txBody>
          <a:bodyPr wrap="square" rtlCol="0">
            <a:spAutoFit/>
          </a:bodyPr>
          <a:lstStyle/>
          <a:p>
            <a:r>
              <a:rPr lang="en-US" b="1" dirty="0" smtClean="0"/>
              <a:t>Source: </a:t>
            </a:r>
            <a:r>
              <a:rPr lang="en-US" sz="1400" dirty="0" smtClean="0"/>
              <a:t>Mental Illness Facts &amp; Numbers: </a:t>
            </a:r>
          </a:p>
          <a:p>
            <a:r>
              <a:rPr lang="en-US" sz="1400" dirty="0" smtClean="0"/>
              <a:t> </a:t>
            </a:r>
            <a:r>
              <a:rPr lang="en-US" sz="1400" u="sng" dirty="0" smtClean="0">
                <a:hlinkClick r:id="rId4"/>
              </a:rPr>
              <a:t>http://www.nami.org/factsheets/mentalillness_factsheet.pdf</a:t>
            </a:r>
            <a:endParaRPr lang="en-US" sz="1400"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3452</TotalTime>
  <Words>1699</Words>
  <Application>Microsoft Macintosh PowerPoint</Application>
  <PresentationFormat>On-screen Show (4:3)</PresentationFormat>
  <Paragraphs>117</Paragraphs>
  <Slides>14</Slides>
  <Notes>14</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Median</vt:lpstr>
      <vt:lpstr>Lesson 6.7: Mental health</vt:lpstr>
      <vt:lpstr>Do Now: Mental Health Professionals</vt:lpstr>
      <vt:lpstr>Do Now: Mental Health Professionals</vt:lpstr>
      <vt:lpstr>Discuss</vt:lpstr>
      <vt:lpstr>What is Mental Health?</vt:lpstr>
      <vt:lpstr>Mental Health in Rural Settings</vt:lpstr>
      <vt:lpstr>Discuss</vt:lpstr>
      <vt:lpstr>Read: Seeking Mental Health Care</vt:lpstr>
      <vt:lpstr>Mental Illness Facts and Numbers </vt:lpstr>
      <vt:lpstr>Mock Hotline Call</vt:lpstr>
      <vt:lpstr>Possible Mental Health Illnesses for Mock Hotline Call:</vt:lpstr>
      <vt:lpstr>Mock Hotline Call PLANNING:</vt:lpstr>
      <vt:lpstr>Assess:</vt:lpstr>
      <vt:lpstr>Homework: Prepare Hotline Skits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91</cp:revision>
  <dcterms:created xsi:type="dcterms:W3CDTF">2014-02-21T02:42:37Z</dcterms:created>
  <dcterms:modified xsi:type="dcterms:W3CDTF">2014-02-21T02:42:45Z</dcterms:modified>
</cp:coreProperties>
</file>