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6"/>
  </p:notesMasterIdLst>
  <p:sldIdLst>
    <p:sldId id="256" r:id="rId2"/>
    <p:sldId id="257" r:id="rId3"/>
    <p:sldId id="258" r:id="rId4"/>
    <p:sldId id="270" r:id="rId5"/>
    <p:sldId id="272" r:id="rId6"/>
    <p:sldId id="271" r:id="rId7"/>
    <p:sldId id="277" r:id="rId8"/>
    <p:sldId id="273" r:id="rId9"/>
    <p:sldId id="274" r:id="rId10"/>
    <p:sldId id="275" r:id="rId11"/>
    <p:sldId id="276" r:id="rId12"/>
    <p:sldId id="269" r:id="rId13"/>
    <p:sldId id="266"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  This reading-heavy lesson will expose students to a unique new perspective</a:t>
            </a:r>
            <a:r>
              <a:rPr lang="en-US" baseline="0" dirty="0" smtClean="0"/>
              <a:t> in rural health, that of the migrant worker.  Through reflections using image and text, students will examine what it means to face significant barrier to accessing the healthcare system. By the end of the lesson, students will create skits in groups depicting these scenarios and how they impact migrant workers’ health status.</a:t>
            </a:r>
            <a:endParaRPr lang="en-US" dirty="0" smtClean="0"/>
          </a:p>
          <a:p>
            <a:endParaRPr lang="en-US" dirty="0" smtClean="0"/>
          </a:p>
          <a:p>
            <a:r>
              <a:rPr lang="en-US" dirty="0" smtClean="0"/>
              <a:t>Image source:  http://annualreport.ucdavis.edu/2009/features/health/improved_migrant_health_care.html</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a:t>
            </a:r>
            <a:r>
              <a:rPr lang="en-US" baseline="0" dirty="0" smtClean="0"/>
              <a:t> Point: Primary care and preventative medicine can go a LONG way in greatly improving the health of migrant workers and their families; the problem is that there is little access to this basic standard of care among this population due to the barriers.  Students should be starting to become frustrated and outraged that such poor health status is the result of a problem that should be SO SIMPLE to fix. Stoke the coals a bit if students are lukewarm or not getting engaged in the gravity of this problem.</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Allow students</a:t>
            </a:r>
            <a:r>
              <a:rPr lang="en-US" baseline="0" dirty="0" smtClean="0"/>
              <a:t> to perform skits at the next class period. Set expectations for students: 1. All team members must have role; 2. Be respectful of cultural differences; 3. Keep the dialogue simple so you don’t have to read from a script directly; 4. Practice, practice!  (Optional:  Give students a chance to record their skits outside of class on video and share a link or file with instructor prior to the next class).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homework assignment</a:t>
            </a:r>
            <a:r>
              <a:rPr lang="en-US" baseline="0" dirty="0" smtClean="0"/>
              <a:t> is to get students to think in a solutions-oriented. Way.  If more time is needed to develop and prepare skits, this homework assignment can be replaced with an assignment to finish skits.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Possible answers:  Exposure to pesticides &amp; chemical hazards;</a:t>
            </a:r>
            <a:r>
              <a:rPr lang="en-US" baseline="0" dirty="0" smtClean="0"/>
              <a:t> sun exposure (skin cancer), strain-related injuries/back pain/injury, dehydration, stress, depression, fatigue, poverty &amp; job instability (low income work) &amp; a resulting lack of money for food, medicine, shelter, clothing, healthcare, etc.</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Full article can be found at:  “Fear keeps migrant workers from getting health care”</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6/6/2012)</a:t>
            </a:r>
          </a:p>
          <a:p>
            <a:r>
              <a:rPr lang="en-US" sz="1200" b="1" kern="1200" dirty="0" smtClean="0">
                <a:solidFill>
                  <a:schemeClr val="tx1"/>
                </a:solidFill>
                <a:latin typeface="+mn-lt"/>
                <a:ea typeface="+mn-ea"/>
                <a:cs typeface="+mn-cs"/>
              </a:rPr>
              <a:t>http://usatoday30.usatoday.com/news/nation/story/2012-06-06/migrant-workers-health-care/55432010/1</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what do you think compelled</a:t>
            </a:r>
            <a:r>
              <a:rPr lang="en-US" baseline="0" dirty="0" smtClean="0"/>
              <a:t> Anita de la Vega to return to her own “community” of migrant workers?  Do you think it was a difficult decision for her?</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source: http://www.flickr.com/photos/b3ni/2990601183/</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Encourage students</a:t>
            </a:r>
            <a:r>
              <a:rPr lang="en-US" baseline="0" dirty="0" smtClean="0"/>
              <a:t> to annotate or “mark up” the text to practice active reading.</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is additional information, not found in the student workbook reading. See link for more information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question</a:t>
            </a:r>
            <a:r>
              <a:rPr lang="en-US" baseline="0" dirty="0" smtClean="0"/>
              <a:t> is similar to the Do Now question, but at this point in the lesson students should be able to return to this question and expand their answers, based on new knowledge.</a:t>
            </a:r>
            <a:endParaRPr lang="en-US" dirty="0" smtClean="0"/>
          </a:p>
          <a:p>
            <a:endParaRPr lang="en-US" dirty="0" smtClean="0"/>
          </a:p>
          <a:p>
            <a:endParaRPr lang="en-US" dirty="0" smtClean="0"/>
          </a:p>
          <a:p>
            <a:endParaRPr lang="en-US" dirty="0" smtClean="0"/>
          </a:p>
          <a:p>
            <a:r>
              <a:rPr lang="en-US" dirty="0" smtClean="0"/>
              <a:t>Image</a:t>
            </a:r>
            <a:r>
              <a:rPr lang="en-US" baseline="0" dirty="0" smtClean="0"/>
              <a:t> source: http://</a:t>
            </a:r>
            <a:r>
              <a:rPr lang="en-US" baseline="0" dirty="0" err="1" smtClean="0"/>
              <a:t>simple.wikipedia.org/wiki/Migrant_worker</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Point: Migrant workers</a:t>
            </a:r>
            <a:r>
              <a:rPr lang="en-US" baseline="0" dirty="0" smtClean="0"/>
              <a:t> are in UNIQUE rural health situations. They experience similar health challenges as many in rural settings, but their problems are greatly compounded by a multitude of additional barriers.</a:t>
            </a:r>
            <a:r>
              <a:rPr lang="en-US"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migrantclinician.org/issues/migrant-info/health-problems.html"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migrantclinician.org/issues/migrant-info/health-problems.html"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migrantclinician.org/issues/migrant-info/migration-patterns.html"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migrantclinician.org/issues/migrant-info/migration-patterns.html"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migrantclinician.org/issues/migrant-info/health-problems.html"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Lesson</a:t>
            </a:r>
            <a:r>
              <a:rPr lang="en-US" dirty="0" smtClean="0"/>
              <a:t> 6.6</a:t>
            </a:r>
            <a:r>
              <a:rPr lang="en-US" dirty="0" smtClean="0"/>
              <a:t>:</a:t>
            </a:r>
            <a:br>
              <a:rPr lang="en-US" dirty="0" smtClean="0"/>
            </a:br>
            <a:r>
              <a:rPr lang="en-US" dirty="0" smtClean="0"/>
              <a:t>Migrant Worker Health</a:t>
            </a:r>
            <a:endParaRPr lang="en-US" sz="4444" dirty="0"/>
          </a:p>
        </p:txBody>
      </p:sp>
      <p:sp>
        <p:nvSpPr>
          <p:cNvPr id="3" name="Subtitle 2"/>
          <p:cNvSpPr>
            <a:spLocks noGrp="1"/>
          </p:cNvSpPr>
          <p:nvPr>
            <p:ph type="subTitle" idx="1"/>
          </p:nvPr>
        </p:nvSpPr>
        <p:spPr/>
        <p:txBody>
          <a:bodyPr/>
          <a:lstStyle/>
          <a:p>
            <a:r>
              <a:rPr lang="en-US" smtClean="0"/>
              <a:t>Module</a:t>
            </a:r>
            <a:r>
              <a:rPr lang="en-US" smtClean="0"/>
              <a:t> 6: </a:t>
            </a:r>
            <a:r>
              <a:rPr lang="en-US" dirty="0" smtClean="0"/>
              <a:t>Rural Health</a:t>
            </a:r>
            <a:endParaRPr lang="en-US" dirty="0"/>
          </a:p>
        </p:txBody>
      </p:sp>
      <p:sp>
        <p:nvSpPr>
          <p:cNvPr id="4" name="Rectangle 3"/>
          <p:cNvSpPr/>
          <p:nvPr/>
        </p:nvSpPr>
        <p:spPr>
          <a:xfrm>
            <a:off x="304800" y="228600"/>
            <a:ext cx="3505200" cy="1569660"/>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a:t>
            </a:r>
            <a:r>
              <a:rPr lang="en-US" sz="2200" dirty="0" smtClean="0"/>
              <a:t> 6.6</a:t>
            </a:r>
            <a:r>
              <a:rPr lang="en-US" sz="2200" dirty="0" smtClean="0"/>
              <a:t>: </a:t>
            </a:r>
            <a:r>
              <a:rPr lang="en-US" sz="2200" dirty="0" smtClean="0">
                <a:latin typeface="+mj-lt"/>
              </a:rPr>
              <a:t> </a:t>
            </a:r>
            <a:r>
              <a:rPr lang="en-US" sz="2400" dirty="0" smtClean="0"/>
              <a:t>Analyze the relationship between access to care and health status for migrant workers. </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4209240" y="838200"/>
            <a:ext cx="427436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616952" cy="990600"/>
          </a:xfrm>
        </p:spPr>
        <p:txBody>
          <a:bodyPr>
            <a:normAutofit/>
          </a:bodyPr>
          <a:lstStyle/>
          <a:p>
            <a:r>
              <a:rPr lang="en-US" b="1" dirty="0" smtClean="0"/>
              <a:t>Read: </a:t>
            </a:r>
            <a:r>
              <a:rPr lang="en-US" sz="4000" dirty="0" smtClean="0"/>
              <a:t>High Risk General Problems</a:t>
            </a:r>
            <a:endParaRPr lang="en-US" dirty="0"/>
          </a:p>
        </p:txBody>
      </p:sp>
      <p:sp>
        <p:nvSpPr>
          <p:cNvPr id="3" name="Content Placeholder 2"/>
          <p:cNvSpPr>
            <a:spLocks noGrp="1"/>
          </p:cNvSpPr>
          <p:nvPr>
            <p:ph sz="quarter" idx="1"/>
          </p:nvPr>
        </p:nvSpPr>
        <p:spPr>
          <a:xfrm>
            <a:off x="381000" y="1447801"/>
            <a:ext cx="8305801" cy="5046076"/>
          </a:xfrm>
        </p:spPr>
        <p:txBody>
          <a:bodyPr>
            <a:normAutofit/>
          </a:bodyPr>
          <a:lstStyle/>
          <a:p>
            <a:r>
              <a:rPr lang="en-US" dirty="0" smtClean="0"/>
              <a:t>Trends: </a:t>
            </a:r>
          </a:p>
          <a:p>
            <a:pPr lvl="1"/>
            <a:r>
              <a:rPr lang="en-US" dirty="0" smtClean="0"/>
              <a:t>more of everything</a:t>
            </a:r>
          </a:p>
          <a:p>
            <a:pPr lvl="1"/>
            <a:r>
              <a:rPr lang="en-US" dirty="0" smtClean="0"/>
              <a:t>common conditions have been allowed to progress to very serious stages</a:t>
            </a:r>
          </a:p>
          <a:p>
            <a:pPr lvl="1"/>
            <a:r>
              <a:rPr lang="en-US" dirty="0" smtClean="0"/>
              <a:t>delays in seeking professional medical attention</a:t>
            </a:r>
          </a:p>
          <a:p>
            <a:r>
              <a:rPr lang="en-US" dirty="0" smtClean="0"/>
              <a:t>Health issues occurring more frequently among migrants:  </a:t>
            </a:r>
          </a:p>
          <a:p>
            <a:pPr lvl="1"/>
            <a:r>
              <a:rPr lang="en-US" dirty="0" smtClean="0"/>
              <a:t>diabetes, cardiovascular disease, and asthma. </a:t>
            </a:r>
          </a:p>
          <a:p>
            <a:endParaRPr lang="en-US" b="1" dirty="0"/>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sp>
        <p:nvSpPr>
          <p:cNvPr id="8" name="Rectangle 7"/>
          <p:cNvSpPr/>
          <p:nvPr/>
        </p:nvSpPr>
        <p:spPr>
          <a:xfrm>
            <a:off x="381000" y="6493877"/>
            <a:ext cx="8305801" cy="338554"/>
          </a:xfrm>
          <a:prstGeom prst="rect">
            <a:avLst/>
          </a:prstGeom>
        </p:spPr>
        <p:txBody>
          <a:bodyPr wrap="square">
            <a:spAutoFit/>
          </a:bodyPr>
          <a:lstStyle/>
          <a:p>
            <a:r>
              <a:rPr lang="en-US" sz="1600" b="1" dirty="0" smtClean="0"/>
              <a:t>Source: </a:t>
            </a:r>
            <a:r>
              <a:rPr lang="en-US" sz="1600" dirty="0" smtClean="0">
                <a:hlinkClick r:id="rId4"/>
              </a:rPr>
              <a:t>http://www.migrantclinician.org/issues/migrant-info/health-problems.html</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616952" cy="990600"/>
          </a:xfrm>
        </p:spPr>
        <p:txBody>
          <a:bodyPr>
            <a:normAutofit/>
          </a:bodyPr>
          <a:lstStyle/>
          <a:p>
            <a:r>
              <a:rPr lang="en-US" b="1" dirty="0" smtClean="0"/>
              <a:t>Read: </a:t>
            </a:r>
            <a:r>
              <a:rPr lang="en-US" sz="4000" dirty="0" smtClean="0"/>
              <a:t>High Risk General Problems</a:t>
            </a:r>
            <a:endParaRPr lang="en-US" dirty="0"/>
          </a:p>
        </p:txBody>
      </p:sp>
      <p:sp>
        <p:nvSpPr>
          <p:cNvPr id="3" name="Content Placeholder 2"/>
          <p:cNvSpPr>
            <a:spLocks noGrp="1"/>
          </p:cNvSpPr>
          <p:nvPr>
            <p:ph sz="quarter" idx="1"/>
          </p:nvPr>
        </p:nvSpPr>
        <p:spPr>
          <a:xfrm>
            <a:off x="381000" y="1447801"/>
            <a:ext cx="8305801" cy="5046076"/>
          </a:xfrm>
        </p:spPr>
        <p:txBody>
          <a:bodyPr>
            <a:normAutofit fontScale="92500" lnSpcReduction="10000"/>
          </a:bodyPr>
          <a:lstStyle/>
          <a:p>
            <a:r>
              <a:rPr lang="en-US" b="1" dirty="0" smtClean="0"/>
              <a:t>Active TB </a:t>
            </a:r>
            <a:r>
              <a:rPr lang="en-US" dirty="0" smtClean="0"/>
              <a:t>consistently found</a:t>
            </a:r>
          </a:p>
          <a:p>
            <a:r>
              <a:rPr lang="en-US" b="1" dirty="0" smtClean="0"/>
              <a:t>Dental issues:  </a:t>
            </a:r>
            <a:r>
              <a:rPr lang="en-US" dirty="0" smtClean="0"/>
              <a:t>Bottle mouth caries, gingivitis</a:t>
            </a:r>
          </a:p>
          <a:p>
            <a:r>
              <a:rPr lang="en-US" b="1" dirty="0" smtClean="0"/>
              <a:t>Absence of prenatal care</a:t>
            </a:r>
            <a:endParaRPr lang="en-US" dirty="0" smtClean="0"/>
          </a:p>
          <a:p>
            <a:r>
              <a:rPr lang="en-US" dirty="0" smtClean="0"/>
              <a:t>High incidence of premature births, preeclampsia, and other </a:t>
            </a:r>
            <a:r>
              <a:rPr lang="en-US" b="1" dirty="0" smtClean="0"/>
              <a:t>pregnancy complications.</a:t>
            </a:r>
          </a:p>
          <a:p>
            <a:r>
              <a:rPr lang="en-US" b="1" dirty="0" smtClean="0"/>
              <a:t>Over-immunization </a:t>
            </a:r>
            <a:r>
              <a:rPr lang="en-US" dirty="0" smtClean="0"/>
              <a:t>and </a:t>
            </a:r>
            <a:r>
              <a:rPr lang="en-US" b="1" dirty="0" smtClean="0"/>
              <a:t>under-immunization </a:t>
            </a:r>
            <a:r>
              <a:rPr lang="en-US" dirty="0" smtClean="0"/>
              <a:t>of children</a:t>
            </a:r>
          </a:p>
          <a:p>
            <a:r>
              <a:rPr lang="en-US" b="1" dirty="0" smtClean="0"/>
              <a:t>Depression</a:t>
            </a:r>
            <a:r>
              <a:rPr lang="en-US" dirty="0" smtClean="0"/>
              <a:t> which may be related to isolation, economic hardship or weather conditions which can hamper work. </a:t>
            </a:r>
          </a:p>
          <a:p>
            <a:r>
              <a:rPr lang="en-US" b="1" dirty="0" smtClean="0"/>
              <a:t>Substance abuse </a:t>
            </a:r>
            <a:r>
              <a:rPr lang="en-US" dirty="0" smtClean="0"/>
              <a:t>that can be related to poverty, stress, lack of mobility or recreational opportunities.</a:t>
            </a:r>
          </a:p>
          <a:p>
            <a:endParaRPr lang="en-US" dirty="0" smtClean="0"/>
          </a:p>
          <a:p>
            <a:endParaRPr lang="en-US" b="1" dirty="0"/>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sp>
        <p:nvSpPr>
          <p:cNvPr id="8" name="Rectangle 7"/>
          <p:cNvSpPr/>
          <p:nvPr/>
        </p:nvSpPr>
        <p:spPr>
          <a:xfrm>
            <a:off x="381000" y="6493877"/>
            <a:ext cx="8305801" cy="338554"/>
          </a:xfrm>
          <a:prstGeom prst="rect">
            <a:avLst/>
          </a:prstGeom>
        </p:spPr>
        <p:txBody>
          <a:bodyPr wrap="square">
            <a:spAutoFit/>
          </a:bodyPr>
          <a:lstStyle/>
          <a:p>
            <a:r>
              <a:rPr lang="en-US" sz="1600" b="1" dirty="0" smtClean="0"/>
              <a:t>Source: </a:t>
            </a:r>
            <a:r>
              <a:rPr lang="en-US" sz="1600" dirty="0" smtClean="0">
                <a:hlinkClick r:id="rId4"/>
              </a:rPr>
              <a:t>http://www.migrantclinician.org/issues/migrant-info/health-problems.html</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Migrant Health Skits</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196260" y="2344328"/>
            <a:ext cx="8569788" cy="3429000"/>
          </a:xfrm>
        </p:spPr>
        <p:txBody>
          <a:bodyPr/>
          <a:lstStyle/>
          <a:p>
            <a:r>
              <a:rPr lang="en-US" dirty="0" smtClean="0"/>
              <a:t>As a team, create a skit depicting an scenario involving migrant workers and a health issue. </a:t>
            </a:r>
          </a:p>
          <a:p>
            <a:r>
              <a:rPr lang="en-US" dirty="0" smtClean="0"/>
              <a:t>Be creative!</a:t>
            </a:r>
          </a:p>
          <a:p>
            <a:r>
              <a:rPr lang="en-US" dirty="0" smtClean="0"/>
              <a:t>Your skit should portray how barriers may limit access to care and how this in turn impacts health status.  </a:t>
            </a:r>
          </a:p>
          <a:p>
            <a:r>
              <a:rPr lang="en-US" dirty="0" smtClean="0"/>
              <a:t>Outline your ideas and write a script!</a:t>
            </a:r>
          </a:p>
          <a:p>
            <a:endParaRPr lang="en-US" b="1" dirty="0"/>
          </a:p>
        </p:txBody>
      </p:sp>
      <p:pic>
        <p:nvPicPr>
          <p:cNvPr id="24578" name="Picture 2"/>
          <p:cNvPicPr>
            <a:picLocks noChangeAspect="1" noChangeArrowheads="1"/>
          </p:cNvPicPr>
          <p:nvPr/>
        </p:nvPicPr>
        <p:blipFill>
          <a:blip r:embed="rId4"/>
          <a:srcRect/>
          <a:stretch>
            <a:fillRect/>
          </a:stretch>
        </p:blipFill>
        <p:spPr bwMode="auto">
          <a:xfrm>
            <a:off x="5913554" y="228600"/>
            <a:ext cx="2961033" cy="1981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4495800"/>
          </a:xfrm>
        </p:spPr>
        <p:txBody>
          <a:bodyPr/>
          <a:lstStyle/>
          <a:p>
            <a:r>
              <a:rPr lang="en-US" dirty="0" smtClean="0"/>
              <a:t>List and explain </a:t>
            </a:r>
            <a:r>
              <a:rPr lang="en-US" b="1" dirty="0" smtClean="0"/>
              <a:t>three</a:t>
            </a:r>
            <a:r>
              <a:rPr lang="en-US" dirty="0" smtClean="0"/>
              <a:t> health disparities related to migrant worker health.</a:t>
            </a:r>
          </a:p>
          <a:p>
            <a:pPr lvl="1"/>
            <a:r>
              <a:rPr lang="en-US" b="1" dirty="0" smtClean="0"/>
              <a:t>1.</a:t>
            </a:r>
          </a:p>
          <a:p>
            <a:pPr lvl="1"/>
            <a:r>
              <a:rPr lang="en-US" b="1" dirty="0" smtClean="0"/>
              <a:t>2.</a:t>
            </a:r>
          </a:p>
          <a:p>
            <a:pPr lvl="1"/>
            <a:r>
              <a:rPr lang="en-US" b="1" dirty="0" smtClean="0"/>
              <a:t>3.</a:t>
            </a:r>
            <a:endParaRPr lang="en-US" b="1" dirty="0"/>
          </a:p>
        </p:txBody>
      </p:sp>
      <p:pic>
        <p:nvPicPr>
          <p:cNvPr id="7" name="Picture 2"/>
          <p:cNvPicPr>
            <a:picLocks noChangeAspect="1" noChangeArrowheads="1"/>
          </p:cNvPicPr>
          <p:nvPr/>
        </p:nvPicPr>
        <p:blipFill>
          <a:blip r:embed="rId4"/>
          <a:srcRect/>
          <a:stretch>
            <a:fillRect/>
          </a:stretch>
        </p:blipFill>
        <p:spPr bwMode="auto">
          <a:xfrm>
            <a:off x="2743200" y="3946879"/>
            <a:ext cx="3606800" cy="270056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Homework: </a:t>
            </a:r>
            <a:r>
              <a:rPr lang="en-US" sz="3556" dirty="0" smtClean="0"/>
              <a:t>Let’s Eliminate These Disparities!</a:t>
            </a:r>
            <a:endParaRPr lang="en-US" b="1" dirty="0"/>
          </a:p>
        </p:txBody>
      </p:sp>
      <p:sp>
        <p:nvSpPr>
          <p:cNvPr id="3" name="Content Placeholder 2"/>
          <p:cNvSpPr>
            <a:spLocks noGrp="1"/>
          </p:cNvSpPr>
          <p:nvPr>
            <p:ph sz="quarter" idx="1"/>
          </p:nvPr>
        </p:nvSpPr>
        <p:spPr>
          <a:xfrm>
            <a:off x="612648" y="1981200"/>
            <a:ext cx="8153400" cy="4495800"/>
          </a:xfrm>
        </p:spPr>
        <p:txBody>
          <a:bodyPr>
            <a:normAutofit/>
          </a:bodyPr>
          <a:lstStyle/>
          <a:p>
            <a:r>
              <a:rPr lang="en-US" dirty="0" smtClean="0"/>
              <a:t>Choose one of the disparities you explained above in the previous section. Brainstorm possible solutions and choose one idea to explain in detail. Write a short explanation.</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pic>
        <p:nvPicPr>
          <p:cNvPr id="5" name="Picture 2"/>
          <p:cNvPicPr>
            <a:picLocks noChangeAspect="1" noChangeArrowheads="1"/>
          </p:cNvPicPr>
          <p:nvPr/>
        </p:nvPicPr>
        <p:blipFill>
          <a:blip r:embed="rId4"/>
          <a:srcRect/>
          <a:stretch>
            <a:fillRect/>
          </a:stretch>
        </p:blipFill>
        <p:spPr bwMode="auto">
          <a:xfrm>
            <a:off x="2743200" y="3946879"/>
            <a:ext cx="3606800" cy="270056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sp>
        <p:nvSpPr>
          <p:cNvPr id="3" name="Content Placeholder 2"/>
          <p:cNvSpPr>
            <a:spLocks noGrp="1"/>
          </p:cNvSpPr>
          <p:nvPr>
            <p:ph sz="quarter" idx="1"/>
          </p:nvPr>
        </p:nvSpPr>
        <p:spPr/>
        <p:txBody>
          <a:bodyPr/>
          <a:lstStyle/>
          <a:p>
            <a:r>
              <a:rPr lang="en-US" dirty="0" smtClean="0"/>
              <a:t>What kind of unique health concerns might the migrant workers in this image face? </a:t>
            </a:r>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1524000" y="2820731"/>
            <a:ext cx="5054600" cy="3784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 </a:t>
            </a:r>
            <a:r>
              <a:rPr lang="en-US" dirty="0" smtClean="0"/>
              <a:t>Access to Healthcare </a:t>
            </a:r>
            <a:endParaRPr lang="en-US" b="1" dirty="0"/>
          </a:p>
        </p:txBody>
      </p:sp>
      <p:sp>
        <p:nvSpPr>
          <p:cNvPr id="3" name="Content Placeholder 2"/>
          <p:cNvSpPr>
            <a:spLocks noGrp="1"/>
          </p:cNvSpPr>
          <p:nvPr>
            <p:ph sz="quarter" idx="1"/>
          </p:nvPr>
        </p:nvSpPr>
        <p:spPr/>
        <p:txBody>
          <a:bodyPr/>
          <a:lstStyle/>
          <a:p>
            <a:r>
              <a:rPr lang="en-US" sz="3200" dirty="0" smtClean="0"/>
              <a:t>A recent headline for a news story proclaimed, </a:t>
            </a:r>
            <a:r>
              <a:rPr lang="en-US" sz="3200" i="1" dirty="0" smtClean="0"/>
              <a:t>“Fear keeps migrant workers from getting health care.”</a:t>
            </a:r>
            <a:endParaRPr lang="en-US" sz="3600" dirty="0" smtClean="0"/>
          </a:p>
          <a:p>
            <a:pPr lvl="1"/>
            <a:r>
              <a:rPr lang="en-US" sz="2800" dirty="0" smtClean="0"/>
              <a:t>How might fear be a barrier to healthcare?</a:t>
            </a:r>
            <a:endParaRPr lang="en-US" sz="3200" dirty="0" smtClean="0"/>
          </a:p>
          <a:p>
            <a:pPr lvl="1"/>
            <a:r>
              <a:rPr lang="en-US" sz="2800" dirty="0" smtClean="0"/>
              <a:t>What other barriers might migrant workers face?</a:t>
            </a:r>
            <a:endParaRPr lang="en-US" sz="3200" dirty="0" smtClean="0"/>
          </a:p>
          <a:p>
            <a:pPr lvl="1"/>
            <a:r>
              <a:rPr lang="en-US" sz="2800" dirty="0" smtClean="0"/>
              <a:t>If migrant workers do not access health care when they need it, how might this affect their health?</a:t>
            </a:r>
            <a:endParaRPr lang="en-US" sz="3200" dirty="0" smtClean="0"/>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5754636" cy="990600"/>
          </a:xfrm>
        </p:spPr>
        <p:txBody>
          <a:bodyPr>
            <a:normAutofit fontScale="90000"/>
          </a:bodyPr>
          <a:lstStyle/>
          <a:p>
            <a:r>
              <a:rPr lang="en-US" b="1" dirty="0" smtClean="0"/>
              <a:t>Read: </a:t>
            </a:r>
            <a:r>
              <a:rPr lang="en-US" sz="4000" dirty="0" err="1" smtClean="0"/>
              <a:t>Farmworker</a:t>
            </a:r>
            <a:r>
              <a:rPr lang="en-US" sz="4000" dirty="0" smtClean="0"/>
              <a:t> &amp; Clinician</a:t>
            </a:r>
            <a:endParaRPr lang="en-US" dirty="0"/>
          </a:p>
        </p:txBody>
      </p:sp>
      <p:sp>
        <p:nvSpPr>
          <p:cNvPr id="3" name="Content Placeholder 2"/>
          <p:cNvSpPr>
            <a:spLocks noGrp="1"/>
          </p:cNvSpPr>
          <p:nvPr>
            <p:ph sz="quarter" idx="1"/>
          </p:nvPr>
        </p:nvSpPr>
        <p:spPr>
          <a:xfrm>
            <a:off x="381000" y="1828800"/>
            <a:ext cx="5754636" cy="4495800"/>
          </a:xfrm>
        </p:spPr>
        <p:txBody>
          <a:bodyPr>
            <a:normAutofit fontScale="77500" lnSpcReduction="20000"/>
          </a:bodyPr>
          <a:lstStyle/>
          <a:p>
            <a:r>
              <a:rPr lang="en-US" dirty="0" smtClean="0"/>
              <a:t>“</a:t>
            </a:r>
            <a:r>
              <a:rPr lang="en-US" i="1" dirty="0" smtClean="0"/>
              <a:t> My mother had no prenatal care and none was available to her… I lived in tents, I picked fruit so I could get through school along with my other family members.”</a:t>
            </a:r>
            <a:endParaRPr lang="en-US" dirty="0" smtClean="0"/>
          </a:p>
          <a:p>
            <a:r>
              <a:rPr lang="en-US" i="1" dirty="0" smtClean="0"/>
              <a:t>“I am the eldest of five children and became my parents’ advocate because they could not speak English…”</a:t>
            </a:r>
            <a:endParaRPr lang="en-US" dirty="0" smtClean="0"/>
          </a:p>
          <a:p>
            <a:r>
              <a:rPr lang="en-US" i="1" dirty="0" smtClean="0"/>
              <a:t>“…a system that was not very sensitive to people who had a different culture and a different language…” </a:t>
            </a:r>
            <a:endParaRPr lang="en-US" dirty="0" smtClean="0"/>
          </a:p>
          <a:p>
            <a:r>
              <a:rPr lang="en-US" i="1" dirty="0" smtClean="0"/>
              <a:t>“…with my two languages, I can empower them to use a system that is sometimes very negative and very hard and very cruel.” </a:t>
            </a:r>
            <a:endParaRPr lang="en-US" dirty="0" smtClean="0"/>
          </a:p>
          <a:p>
            <a:endParaRPr lang="en-US" b="1" dirty="0"/>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pic>
        <p:nvPicPr>
          <p:cNvPr id="6" name="Picture 5"/>
          <p:cNvPicPr>
            <a:picLocks noChangeAspect="1"/>
          </p:cNvPicPr>
          <p:nvPr/>
        </p:nvPicPr>
        <p:blipFill>
          <a:blip r:embed="rId4"/>
          <a:stretch>
            <a:fillRect/>
          </a:stretch>
        </p:blipFill>
        <p:spPr>
          <a:xfrm>
            <a:off x="6503735" y="228600"/>
            <a:ext cx="2398764" cy="5359400"/>
          </a:xfrm>
          <a:prstGeom prst="rect">
            <a:avLst/>
          </a:prstGeom>
        </p:spPr>
      </p:pic>
      <p:sp>
        <p:nvSpPr>
          <p:cNvPr id="7" name="TextBox 6"/>
          <p:cNvSpPr txBox="1"/>
          <p:nvPr/>
        </p:nvSpPr>
        <p:spPr>
          <a:xfrm>
            <a:off x="612648" y="6488668"/>
            <a:ext cx="6664204" cy="369332"/>
          </a:xfrm>
          <a:prstGeom prst="rect">
            <a:avLst/>
          </a:prstGeom>
          <a:noFill/>
        </p:spPr>
        <p:txBody>
          <a:bodyPr wrap="none" rtlCol="0">
            <a:spAutoFit/>
          </a:bodyPr>
          <a:lstStyle/>
          <a:p>
            <a:r>
              <a:rPr lang="en-US" dirty="0" smtClean="0"/>
              <a:t>Source: </a:t>
            </a:r>
            <a:r>
              <a:rPr lang="en-US" dirty="0" err="1" smtClean="0"/>
              <a:t>http://www.migrantclinician.org/issues/migrant-info/voice.html</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 </a:t>
            </a:r>
            <a:r>
              <a:rPr lang="en-US" dirty="0" smtClean="0"/>
              <a:t>Reflect</a:t>
            </a:r>
            <a:endParaRPr lang="en-US" b="1" dirty="0"/>
          </a:p>
        </p:txBody>
      </p:sp>
      <p:sp>
        <p:nvSpPr>
          <p:cNvPr id="3" name="Content Placeholder 2"/>
          <p:cNvSpPr>
            <a:spLocks noGrp="1"/>
          </p:cNvSpPr>
          <p:nvPr>
            <p:ph sz="quarter" idx="1"/>
          </p:nvPr>
        </p:nvSpPr>
        <p:spPr/>
        <p:txBody>
          <a:bodyPr/>
          <a:lstStyle/>
          <a:p>
            <a:r>
              <a:rPr lang="en-US" dirty="0" smtClean="0"/>
              <a:t>In what ways is the healthcare system failing migrant workers?</a:t>
            </a:r>
            <a:br>
              <a:rPr lang="en-US" dirty="0" smtClean="0"/>
            </a:br>
            <a:endParaRPr lang="en-US" dirty="0" smtClean="0"/>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32770" name="Picture 2"/>
          <p:cNvPicPr>
            <a:picLocks noChangeAspect="1" noChangeArrowheads="1"/>
          </p:cNvPicPr>
          <p:nvPr/>
        </p:nvPicPr>
        <p:blipFill>
          <a:blip r:embed="rId4"/>
          <a:srcRect b="22083"/>
          <a:stretch>
            <a:fillRect/>
          </a:stretch>
        </p:blipFill>
        <p:spPr bwMode="auto">
          <a:xfrm>
            <a:off x="1676400" y="3103368"/>
            <a:ext cx="5029200" cy="335402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5754636" cy="990600"/>
          </a:xfrm>
        </p:spPr>
        <p:txBody>
          <a:bodyPr>
            <a:normAutofit fontScale="90000"/>
          </a:bodyPr>
          <a:lstStyle/>
          <a:p>
            <a:r>
              <a:rPr lang="en-US" b="1" dirty="0" smtClean="0"/>
              <a:t>Read: </a:t>
            </a:r>
            <a:r>
              <a:rPr lang="en-US" sz="4000" dirty="0" smtClean="0"/>
              <a:t>Intro to Migrant Issues</a:t>
            </a:r>
            <a:endParaRPr lang="en-US" dirty="0"/>
          </a:p>
        </p:txBody>
      </p:sp>
      <p:sp>
        <p:nvSpPr>
          <p:cNvPr id="3" name="Content Placeholder 2"/>
          <p:cNvSpPr>
            <a:spLocks noGrp="1"/>
          </p:cNvSpPr>
          <p:nvPr>
            <p:ph sz="quarter" idx="1"/>
          </p:nvPr>
        </p:nvSpPr>
        <p:spPr>
          <a:xfrm>
            <a:off x="381000" y="1828800"/>
            <a:ext cx="8305801" cy="4495800"/>
          </a:xfrm>
        </p:spPr>
        <p:txBody>
          <a:bodyPr>
            <a:normAutofit fontScale="92500" lnSpcReduction="10000"/>
          </a:bodyPr>
          <a:lstStyle/>
          <a:p>
            <a:r>
              <a:rPr lang="en-US" dirty="0" smtClean="0"/>
              <a:t>High risk jobs; occupationally-related injury</a:t>
            </a:r>
          </a:p>
          <a:p>
            <a:r>
              <a:rPr lang="en-US" dirty="0" smtClean="0"/>
              <a:t>Environmental exposures in their “home environments”</a:t>
            </a:r>
          </a:p>
          <a:p>
            <a:pPr lvl="1"/>
            <a:r>
              <a:rPr lang="en-US" dirty="0" smtClean="0"/>
              <a:t>mobile lifestyle </a:t>
            </a:r>
          </a:p>
          <a:p>
            <a:pPr lvl="1"/>
            <a:r>
              <a:rPr lang="en-US" dirty="0" smtClean="0"/>
              <a:t>economic insecurity</a:t>
            </a:r>
          </a:p>
          <a:p>
            <a:pPr lvl="1"/>
            <a:r>
              <a:rPr lang="en-US" dirty="0" smtClean="0"/>
              <a:t>language barriers</a:t>
            </a:r>
          </a:p>
          <a:p>
            <a:pPr lvl="1"/>
            <a:r>
              <a:rPr lang="en-US" dirty="0" smtClean="0"/>
              <a:t>prejudice </a:t>
            </a:r>
          </a:p>
          <a:p>
            <a:pPr lvl="1"/>
            <a:r>
              <a:rPr lang="en-US" dirty="0" smtClean="0"/>
              <a:t>isolation of these workers and their </a:t>
            </a:r>
          </a:p>
          <a:p>
            <a:r>
              <a:rPr lang="en-US" dirty="0" smtClean="0"/>
              <a:t>A </a:t>
            </a:r>
            <a:r>
              <a:rPr lang="en-US" b="1" dirty="0" smtClean="0"/>
              <a:t>migrant</a:t>
            </a:r>
            <a:r>
              <a:rPr lang="en-US" dirty="0" smtClean="0"/>
              <a:t> is defined as an individual who is required to be absent from a permanent place of residence for the purpose of seeking employment. </a:t>
            </a:r>
          </a:p>
          <a:p>
            <a:endParaRPr lang="en-US" b="1" dirty="0"/>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sp>
        <p:nvSpPr>
          <p:cNvPr id="8" name="Rectangle 7"/>
          <p:cNvSpPr/>
          <p:nvPr/>
        </p:nvSpPr>
        <p:spPr>
          <a:xfrm>
            <a:off x="381000" y="6493877"/>
            <a:ext cx="8305801" cy="338554"/>
          </a:xfrm>
          <a:prstGeom prst="rect">
            <a:avLst/>
          </a:prstGeom>
        </p:spPr>
        <p:txBody>
          <a:bodyPr wrap="square">
            <a:spAutoFit/>
          </a:bodyPr>
          <a:lstStyle/>
          <a:p>
            <a:r>
              <a:rPr lang="en-US" sz="1600" b="1" dirty="0" smtClean="0"/>
              <a:t>Source: </a:t>
            </a:r>
            <a:r>
              <a:rPr lang="en-US" sz="1600" b="1" u="sng" dirty="0" smtClean="0">
                <a:hlinkClick r:id="rId4"/>
              </a:rPr>
              <a:t>http://www.migrantclinician.org/issues/migrant-info/migration-patterns.html</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5754636" cy="990600"/>
          </a:xfrm>
        </p:spPr>
        <p:txBody>
          <a:bodyPr>
            <a:normAutofit/>
          </a:bodyPr>
          <a:lstStyle/>
          <a:p>
            <a:r>
              <a:rPr lang="en-US" b="1" dirty="0" smtClean="0"/>
              <a:t>Read: </a:t>
            </a:r>
            <a:r>
              <a:rPr lang="en-US" sz="4000" dirty="0" smtClean="0"/>
              <a:t>Migration Patterns</a:t>
            </a:r>
            <a:endParaRPr lang="en-US" dirty="0"/>
          </a:p>
        </p:txBody>
      </p:sp>
      <p:sp>
        <p:nvSpPr>
          <p:cNvPr id="3" name="Content Placeholder 2"/>
          <p:cNvSpPr>
            <a:spLocks noGrp="1"/>
          </p:cNvSpPr>
          <p:nvPr>
            <p:ph sz="quarter" idx="1"/>
          </p:nvPr>
        </p:nvSpPr>
        <p:spPr>
          <a:xfrm>
            <a:off x="381000" y="1828800"/>
            <a:ext cx="5169261" cy="4495800"/>
          </a:xfrm>
        </p:spPr>
        <p:txBody>
          <a:bodyPr>
            <a:normAutofit fontScale="92500" lnSpcReduction="10000"/>
          </a:bodyPr>
          <a:lstStyle/>
          <a:p>
            <a:r>
              <a:rPr lang="en-US" i="1" dirty="0" smtClean="0"/>
              <a:t>Migration is changing the demographics of the United States in dramatic way. </a:t>
            </a:r>
          </a:p>
          <a:p>
            <a:r>
              <a:rPr lang="en-US" i="1" dirty="0" smtClean="0"/>
              <a:t>This community of immigrants is extremely isolated from social networks as well from social service and healthcare providers. </a:t>
            </a:r>
          </a:p>
          <a:p>
            <a:r>
              <a:rPr lang="en-US" i="1" dirty="0" smtClean="0"/>
              <a:t>These young, inexperienced immigrants are working in some of the most hazardous occupations. (Dunn, 2003). </a:t>
            </a:r>
          </a:p>
          <a:p>
            <a:endParaRPr lang="en-US" b="1" dirty="0"/>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sp>
        <p:nvSpPr>
          <p:cNvPr id="8" name="Rectangle 7"/>
          <p:cNvSpPr/>
          <p:nvPr/>
        </p:nvSpPr>
        <p:spPr>
          <a:xfrm>
            <a:off x="381000" y="6493877"/>
            <a:ext cx="8305801" cy="338554"/>
          </a:xfrm>
          <a:prstGeom prst="rect">
            <a:avLst/>
          </a:prstGeom>
        </p:spPr>
        <p:txBody>
          <a:bodyPr wrap="square">
            <a:spAutoFit/>
          </a:bodyPr>
          <a:lstStyle/>
          <a:p>
            <a:r>
              <a:rPr lang="en-US" sz="1600" b="1" dirty="0" smtClean="0"/>
              <a:t>Source: </a:t>
            </a:r>
            <a:r>
              <a:rPr lang="en-US" sz="1600" b="1" u="sng" dirty="0" smtClean="0">
                <a:hlinkClick r:id="rId4"/>
              </a:rPr>
              <a:t>http://www.migrantclinician.org/issues/migrant-info/migration-patterns.html</a:t>
            </a:r>
          </a:p>
        </p:txBody>
      </p:sp>
      <p:pic>
        <p:nvPicPr>
          <p:cNvPr id="30722" name="Picture 2"/>
          <p:cNvPicPr>
            <a:picLocks noChangeAspect="1" noChangeArrowheads="1"/>
          </p:cNvPicPr>
          <p:nvPr/>
        </p:nvPicPr>
        <p:blipFill>
          <a:blip r:embed="rId5"/>
          <a:srcRect/>
          <a:stretch>
            <a:fillRect/>
          </a:stretch>
        </p:blipFill>
        <p:spPr bwMode="auto">
          <a:xfrm>
            <a:off x="5550261" y="1828800"/>
            <a:ext cx="3454363" cy="29845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quarter" idx="1"/>
          </p:nvPr>
        </p:nvSpPr>
        <p:spPr/>
        <p:txBody>
          <a:bodyPr/>
          <a:lstStyle/>
          <a:p>
            <a:r>
              <a:rPr lang="en-US" dirty="0" smtClean="0"/>
              <a:t>What health hazards do migrant workers and their families face?</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34818" name="Picture 2"/>
          <p:cNvPicPr>
            <a:picLocks noChangeAspect="1" noChangeArrowheads="1"/>
          </p:cNvPicPr>
          <p:nvPr/>
        </p:nvPicPr>
        <p:blipFill>
          <a:blip r:embed="rId4"/>
          <a:srcRect/>
          <a:stretch>
            <a:fillRect/>
          </a:stretch>
        </p:blipFill>
        <p:spPr bwMode="auto">
          <a:xfrm>
            <a:off x="2590800" y="3009900"/>
            <a:ext cx="4114800" cy="30861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6397752" cy="990600"/>
          </a:xfrm>
        </p:spPr>
        <p:txBody>
          <a:bodyPr>
            <a:normAutofit/>
          </a:bodyPr>
          <a:lstStyle/>
          <a:p>
            <a:r>
              <a:rPr lang="en-US" b="1" dirty="0" smtClean="0"/>
              <a:t>Read: </a:t>
            </a:r>
            <a:r>
              <a:rPr lang="en-US" sz="4000" dirty="0" smtClean="0"/>
              <a:t>Migrant Health Issues</a:t>
            </a:r>
            <a:endParaRPr lang="en-US" dirty="0"/>
          </a:p>
        </p:txBody>
      </p:sp>
      <p:sp>
        <p:nvSpPr>
          <p:cNvPr id="3" name="Content Placeholder 2"/>
          <p:cNvSpPr>
            <a:spLocks noGrp="1"/>
          </p:cNvSpPr>
          <p:nvPr>
            <p:ph sz="quarter" idx="1"/>
          </p:nvPr>
        </p:nvSpPr>
        <p:spPr>
          <a:xfrm>
            <a:off x="381000" y="1828800"/>
            <a:ext cx="8305801" cy="4495800"/>
          </a:xfrm>
        </p:spPr>
        <p:txBody>
          <a:bodyPr>
            <a:normAutofit fontScale="85000" lnSpcReduction="20000"/>
          </a:bodyPr>
          <a:lstStyle/>
          <a:p>
            <a:r>
              <a:rPr lang="en-US" dirty="0" smtClean="0"/>
              <a:t>Migrants and their dependents experience more frequent and more severe health problems than the general United States population. </a:t>
            </a:r>
          </a:p>
          <a:p>
            <a:r>
              <a:rPr lang="en-US" dirty="0" smtClean="0"/>
              <a:t>Health issues are made worse by:</a:t>
            </a:r>
          </a:p>
          <a:p>
            <a:pPr lvl="1"/>
            <a:r>
              <a:rPr lang="en-US" dirty="0" smtClean="0"/>
              <a:t>poor nutrition</a:t>
            </a:r>
          </a:p>
          <a:p>
            <a:pPr lvl="1"/>
            <a:r>
              <a:rPr lang="en-US" dirty="0" smtClean="0"/>
              <a:t>lack of resources to seek care early in the disease process</a:t>
            </a:r>
          </a:p>
          <a:p>
            <a:pPr lvl="1"/>
            <a:r>
              <a:rPr lang="en-US" dirty="0" smtClean="0"/>
              <a:t>infectious diseases from overcrowding and poor sanitation </a:t>
            </a:r>
          </a:p>
          <a:p>
            <a:pPr lvl="1"/>
            <a:r>
              <a:rPr lang="en-US" dirty="0" smtClean="0"/>
              <a:t>migratory lifestyle and the inherent dangers and health risks involved in their occupations </a:t>
            </a:r>
          </a:p>
          <a:p>
            <a:r>
              <a:rPr lang="en-US" dirty="0" smtClean="0"/>
              <a:t>Only a limited number of scientific studies have been made on the health status of migrants and other mobile underserved populations.</a:t>
            </a:r>
          </a:p>
          <a:p>
            <a:endParaRPr lang="en-US" b="1" dirty="0"/>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sp>
        <p:nvSpPr>
          <p:cNvPr id="8" name="Rectangle 7"/>
          <p:cNvSpPr/>
          <p:nvPr/>
        </p:nvSpPr>
        <p:spPr>
          <a:xfrm>
            <a:off x="381000" y="6493877"/>
            <a:ext cx="8305801" cy="338554"/>
          </a:xfrm>
          <a:prstGeom prst="rect">
            <a:avLst/>
          </a:prstGeom>
        </p:spPr>
        <p:txBody>
          <a:bodyPr wrap="square">
            <a:spAutoFit/>
          </a:bodyPr>
          <a:lstStyle/>
          <a:p>
            <a:r>
              <a:rPr lang="en-US" sz="1600" b="1" dirty="0" smtClean="0"/>
              <a:t>Source: </a:t>
            </a:r>
            <a:r>
              <a:rPr lang="en-US" sz="1600" dirty="0" smtClean="0">
                <a:hlinkClick r:id="rId4"/>
              </a:rPr>
              <a:t>http://www.migrantclinician.org/issues/migrant-info/health-problems.html</a:t>
            </a:r>
            <a:endParaRPr lang="en-US" sz="16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3336</TotalTime>
  <Words>1405</Words>
  <Application>Microsoft Macintosh PowerPoint</Application>
  <PresentationFormat>On-screen Show (4:3)</PresentationFormat>
  <Paragraphs>106</Paragraphs>
  <Slides>14</Slides>
  <Notes>14</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Median</vt:lpstr>
      <vt:lpstr>Lesson 6.6: Migrant Worker Health</vt:lpstr>
      <vt:lpstr>Do Now</vt:lpstr>
      <vt:lpstr>Discuss: Access to Healthcare </vt:lpstr>
      <vt:lpstr>Read: Farmworker &amp; Clinician</vt:lpstr>
      <vt:lpstr>Discuss: Reflect</vt:lpstr>
      <vt:lpstr>Read: Intro to Migrant Issues</vt:lpstr>
      <vt:lpstr>Read: Migration Patterns</vt:lpstr>
      <vt:lpstr>Discuss:</vt:lpstr>
      <vt:lpstr>Read: Migrant Health Issues</vt:lpstr>
      <vt:lpstr>Read: High Risk General Problems</vt:lpstr>
      <vt:lpstr>Read: High Risk General Problems</vt:lpstr>
      <vt:lpstr>Migrant Health Skits</vt:lpstr>
      <vt:lpstr>Assess:</vt:lpstr>
      <vt:lpstr>Homework: Let’s Eliminate These Disparities!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78</cp:revision>
  <dcterms:created xsi:type="dcterms:W3CDTF">2014-02-21T02:39:11Z</dcterms:created>
  <dcterms:modified xsi:type="dcterms:W3CDTF">2014-02-21T02:39:19Z</dcterms:modified>
</cp:coreProperties>
</file>