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notesSlides/notesSlide13.xml" ContentType="application/vnd.openxmlformats-officedocument.presentationml.notes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5"/>
  </p:notesMasterIdLst>
  <p:sldIdLst>
    <p:sldId id="256" r:id="rId2"/>
    <p:sldId id="257" r:id="rId3"/>
    <p:sldId id="271" r:id="rId4"/>
    <p:sldId id="258" r:id="rId5"/>
    <p:sldId id="270" r:id="rId6"/>
    <p:sldId id="272" r:id="rId7"/>
    <p:sldId id="259" r:id="rId8"/>
    <p:sldId id="273" r:id="rId9"/>
    <p:sldId id="269" r:id="rId10"/>
    <p:sldId id="274" r:id="rId11"/>
    <p:sldId id="275" r:id="rId12"/>
    <p:sldId id="266" r:id="rId13"/>
    <p:sldId id="26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Students will work in teams to </a:t>
            </a:r>
            <a:r>
              <a:rPr lang="en-US" baseline="0" dirty="0" smtClean="0"/>
              <a:t>create an intervention to reduce injuries in their communities, using an approach that focuses on one of the 3E’s of injury prevention: education, engineering, or enforcement/enactment. To prepare them for this challenge, they will </a:t>
            </a:r>
            <a:r>
              <a:rPr lang="en-US" dirty="0" smtClean="0"/>
              <a:t>be</a:t>
            </a:r>
            <a:r>
              <a:rPr lang="en-US" baseline="0" dirty="0" smtClean="0"/>
              <a:t> immersed in data on the leading causes of death and listen to a CDC </a:t>
            </a:r>
            <a:r>
              <a:rPr lang="en-US" baseline="0" dirty="0" err="1" smtClean="0"/>
              <a:t>podcast</a:t>
            </a:r>
            <a:r>
              <a:rPr lang="en-US" baseline="0" dirty="0" smtClean="0"/>
              <a:t> interview with a leading scientist who researches injuries.</a:t>
            </a:r>
            <a:endParaRPr lang="en-US" dirty="0" smtClean="0"/>
          </a:p>
          <a:p>
            <a:endParaRPr lang="en-US" dirty="0" smtClean="0"/>
          </a:p>
          <a:p>
            <a:r>
              <a:rPr lang="en-US" dirty="0" smtClean="0"/>
              <a:t>Image source:  </a:t>
            </a:r>
            <a:r>
              <a:rPr lang="en-US" dirty="0" err="1" smtClean="0"/>
              <a:t>http://en.wikipedia.org/wiki/Work-related_road_safety_in_the_United_States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 students to find evidence. If they cannot locate any evidence for</a:t>
            </a:r>
            <a:r>
              <a:rPr lang="en-US" baseline="0" dirty="0" smtClean="0"/>
              <a:t> their specific state, county or community, they can use national statistics.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Require that students actually</a:t>
            </a:r>
            <a:r>
              <a:rPr lang="en-US" baseline="0" dirty="0" smtClean="0"/>
              <a:t> collect some type of data to determine how successful their intervention was. This can be simple and informal, but it is an important step. (Examples: Education—give a quick quiz, Engineering—talk to local experts/professionals to get their opinion of how it would work, Enforcement—give a poll about how a new law or policy would be received).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Possible answers:</a:t>
            </a:r>
          </a:p>
          <a:p>
            <a:pPr marL="228600" indent="-228600">
              <a:buNone/>
            </a:pPr>
            <a:r>
              <a:rPr lang="en-US" dirty="0" smtClean="0"/>
              <a:t>Childhood poisonings:  </a:t>
            </a:r>
            <a:r>
              <a:rPr lang="en-US" dirty="0" err="1" smtClean="0"/>
              <a:t>RFs</a:t>
            </a:r>
            <a:r>
              <a:rPr lang="en-US" dirty="0" smtClean="0"/>
              <a:t>:  lack of awareness</a:t>
            </a:r>
            <a:r>
              <a:rPr lang="en-US" baseline="0" dirty="0" smtClean="0"/>
              <a:t> of dangers; improper storage location; unsupervised children;  Preventive: educate parents; provide free childproofing devices</a:t>
            </a:r>
          </a:p>
          <a:p>
            <a:pPr marL="228600" indent="-228600">
              <a:buNone/>
            </a:pPr>
            <a:r>
              <a:rPr lang="en-US" baseline="0" dirty="0" smtClean="0"/>
              <a:t>Burns: </a:t>
            </a:r>
            <a:r>
              <a:rPr lang="en-US" baseline="0" dirty="0" err="1" smtClean="0"/>
              <a:t>RFs</a:t>
            </a:r>
            <a:r>
              <a:rPr lang="en-US" baseline="0" dirty="0" smtClean="0"/>
              <a:t>: missing smoke detectors; overcrowded conditions in homes; no fire escape plan; smoking in home; Preventive: free fire alarm outreach/testing, fire education in schools</a:t>
            </a:r>
          </a:p>
          <a:p>
            <a:pPr marL="228600" indent="-228600">
              <a:buNone/>
            </a:pPr>
            <a:r>
              <a:rPr lang="en-US" baseline="0" dirty="0" smtClean="0"/>
              <a:t>Motor vehicle crashes: </a:t>
            </a:r>
            <a:r>
              <a:rPr lang="en-US" baseline="0" dirty="0" err="1" smtClean="0"/>
              <a:t>RFs</a:t>
            </a:r>
            <a:r>
              <a:rPr lang="en-US" baseline="0" dirty="0" smtClean="0"/>
              <a:t>: </a:t>
            </a:r>
            <a:r>
              <a:rPr lang="en-US" baseline="0" dirty="0" err="1" smtClean="0"/>
              <a:t>texting</a:t>
            </a:r>
            <a:r>
              <a:rPr lang="en-US" baseline="0" dirty="0" smtClean="0"/>
              <a:t> or using cell phone while driving, distracting driving, teen/inexperienced drivers, drinking and driving;  Preventive: Enforce laws to make penalties harsher;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homework assignment may require a bit more time, so an extended deadline for final completion and presentation of interventions may be helpful</a:t>
            </a:r>
            <a:r>
              <a:rPr lang="en-US" baseline="0" dirty="0" smtClean="0"/>
              <a:t> for students.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Make copies of the PDF handout (included</a:t>
            </a:r>
            <a:r>
              <a:rPr lang="en-US" baseline="0" dirty="0" smtClean="0"/>
              <a:t> in lesson resources, “CDC Leading Causes of Death PDF”), so that students can examine the table easily and read the smaller print. </a:t>
            </a:r>
          </a:p>
          <a:p>
            <a:pPr marL="228600" indent="-228600">
              <a:buNone/>
            </a:pPr>
            <a:endParaRPr lang="en-US" baseline="0" dirty="0" smtClean="0"/>
          </a:p>
          <a:p>
            <a:pPr marL="228600" indent="-228600">
              <a:buNone/>
            </a:pPr>
            <a:r>
              <a:rPr lang="en-US" dirty="0" smtClean="0"/>
              <a:t>Ask students to explain how the</a:t>
            </a:r>
            <a:r>
              <a:rPr lang="en-US" baseline="0" dirty="0" smtClean="0"/>
              <a:t> table is organized. Ask them to notice why some types of injuries are color-coded. Ask them to identify examples of each of the types of injuries, especial those that may be confusing (ex: Struck by/Against, MV Occupant, etc.)</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pPr marL="228600" indent="-228600">
              <a:buNone/>
            </a:pPr>
            <a:r>
              <a:rPr lang="en-US" dirty="0" smtClean="0"/>
              <a:t>1.Unintentional Fall</a:t>
            </a:r>
          </a:p>
          <a:p>
            <a:pPr marL="228600" indent="-228600">
              <a:buNone/>
            </a:pPr>
            <a:r>
              <a:rPr lang="en-US" baseline="0" dirty="0" smtClean="0"/>
              <a:t>2. Unintentional Struck by/Against</a:t>
            </a:r>
          </a:p>
          <a:p>
            <a:pPr marL="228600" indent="-228600">
              <a:buNone/>
            </a:pPr>
            <a:r>
              <a:rPr lang="en-US" baseline="0" dirty="0" smtClean="0"/>
              <a:t>3. 4</a:t>
            </a:r>
            <a:r>
              <a:rPr lang="en-US" baseline="30000" dirty="0" smtClean="0"/>
              <a:t>th</a:t>
            </a:r>
            <a:r>
              <a:rPr lang="en-US" baseline="0" dirty="0" smtClean="0"/>
              <a:t> place</a:t>
            </a:r>
          </a:p>
          <a:p>
            <a:pPr marL="228600" indent="-228600">
              <a:buNone/>
            </a:pPr>
            <a:r>
              <a:rPr lang="en-US" baseline="0" dirty="0" smtClean="0"/>
              <a:t>4. Bicycle!!! (pedal-cyclist is #6 vs. MV Occupant--motor vehicle occupant is #)</a:t>
            </a:r>
          </a:p>
          <a:p>
            <a:pPr marL="228600" indent="-228600">
              <a:buNone/>
            </a:pPr>
            <a:r>
              <a:rPr lang="en-US" baseline="0" dirty="0" smtClean="0"/>
              <a:t>5. As people get older, unintentional poisonings become a higher and higher ranked cause of injury. Students may not be able to come up with the answer, but may try some guesses. Tell them that they will learn part of the answer later when they listen to a </a:t>
            </a:r>
            <a:r>
              <a:rPr lang="en-US" baseline="0" dirty="0" err="1" smtClean="0"/>
              <a:t>podcast</a:t>
            </a:r>
            <a:r>
              <a:rPr lang="en-US" baseline="0" dirty="0" smtClean="0"/>
              <a:t> (prescription drug overdose/misuse is on the rise, according to the CDC scientist)</a:t>
            </a:r>
          </a:p>
          <a:p>
            <a:pPr marL="228600" indent="-228600">
              <a:buNone/>
            </a:pPr>
            <a:r>
              <a:rPr lang="en-US" baseline="0" dirty="0" smtClean="0"/>
              <a:t>6.Infants (&lt;1) most because it is the 5</a:t>
            </a:r>
            <a:r>
              <a:rPr lang="en-US" baseline="30000" dirty="0" smtClean="0"/>
              <a:t>th</a:t>
            </a:r>
            <a:r>
              <a:rPr lang="en-US" baseline="0" dirty="0" smtClean="0"/>
              <a:t> leading cause of injury; 1-4 year olds as well because it is the 8</a:t>
            </a:r>
            <a:r>
              <a:rPr lang="en-US" baseline="30000" dirty="0" smtClean="0"/>
              <a:t>th</a:t>
            </a:r>
            <a:r>
              <a:rPr lang="en-US" baseline="0" dirty="0" smtClean="0"/>
              <a:t> leading cause of injury for that age group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making it a</a:t>
            </a:r>
            <a:r>
              <a:rPr lang="en-US" baseline="0" dirty="0" smtClean="0"/>
              <a:t> contest, as many students may be motivated by competition. Challenge them to see how many examples they can think of in 3 minutes. </a:t>
            </a:r>
          </a:p>
          <a:p>
            <a:endParaRPr lang="en-US" baseline="0" dirty="0" smtClean="0"/>
          </a:p>
          <a:p>
            <a:r>
              <a:rPr lang="en-US" baseline="0" dirty="0" smtClean="0"/>
              <a:t>After students finish brainstorming, ask them to circle the top THREE that they think are MOST COMMON in their community? In all rural communities?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Consider playing the </a:t>
            </a:r>
            <a:r>
              <a:rPr lang="en-US" sz="1200" kern="1200" dirty="0" err="1" smtClean="0">
                <a:solidFill>
                  <a:schemeClr val="tx1"/>
                </a:solidFill>
                <a:latin typeface="+mn-lt"/>
                <a:ea typeface="+mn-ea"/>
                <a:cs typeface="+mn-cs"/>
              </a:rPr>
              <a:t>Podcast</a:t>
            </a:r>
            <a:r>
              <a:rPr lang="en-US" sz="1200" kern="1200" baseline="0" dirty="0" smtClean="0">
                <a:solidFill>
                  <a:schemeClr val="tx1"/>
                </a:solidFill>
                <a:latin typeface="+mn-lt"/>
                <a:ea typeface="+mn-ea"/>
                <a:cs typeface="+mn-cs"/>
              </a:rPr>
              <a:t> all the way through once while students just listen. Then have them read through the questions and play it again as they work on answering and follow along on the transcript. This will allow students to listen well the first time for pleasure, without the added pressure of writing.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ANSWERS:</a:t>
            </a:r>
          </a:p>
          <a:p>
            <a:r>
              <a:rPr lang="en-US" sz="1200" b="1" kern="1200" dirty="0" smtClean="0">
                <a:solidFill>
                  <a:schemeClr val="tx1"/>
                </a:solidFill>
                <a:latin typeface="+mn-lt"/>
                <a:ea typeface="+mn-ea"/>
                <a:cs typeface="+mn-cs"/>
              </a:rPr>
              <a:t>1. The term is important because by labeling these injuries correctly, people will understand that they are often preventable rather than things that happen that we have no control over.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2. Qualifies: </a:t>
            </a:r>
            <a:r>
              <a:rPr lang="en-US" sz="1200" b="1" kern="1200" dirty="0" err="1" smtClean="0">
                <a:solidFill>
                  <a:schemeClr val="tx1"/>
                </a:solidFill>
                <a:latin typeface="+mn-lt"/>
                <a:ea typeface="+mn-ea"/>
                <a:cs typeface="+mn-cs"/>
              </a:rPr>
              <a:t>housefire</a:t>
            </a:r>
            <a:r>
              <a:rPr lang="en-US" sz="1200" b="1" kern="1200" dirty="0" smtClean="0">
                <a:solidFill>
                  <a:schemeClr val="tx1"/>
                </a:solidFill>
                <a:latin typeface="+mn-lt"/>
                <a:ea typeface="+mn-ea"/>
                <a:cs typeface="+mn-cs"/>
              </a:rPr>
              <a:t>, drowning, motor vehicle crashes, bicycle crashes, falls, slips, trips, poisonings;  Does not qualify: violent acts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  #1 -- Motor vehicle crashes</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4. Poisonings among adult population (prescription drug abuse/misuse) have risen recently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5. Buckle up their kids and use proper car seats correctly; Keep pools fenced in; Keep medicines and cleaning supplies safe and inaccessible to small children</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6.  7% (especially due to elderly falls and poisonings from prescription drug abuse)</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important RURAL HEALTH statistics</a:t>
            </a:r>
            <a:r>
              <a:rPr lang="en-US" baseline="0" dirty="0" smtClean="0"/>
              <a:t> related to unintentional injury to share:</a:t>
            </a:r>
          </a:p>
          <a:p>
            <a:r>
              <a:rPr lang="en-US" sz="1200" kern="1200" dirty="0" smtClean="0">
                <a:solidFill>
                  <a:schemeClr val="tx1"/>
                </a:solidFill>
                <a:latin typeface="+mn-lt"/>
                <a:ea typeface="+mn-ea"/>
                <a:cs typeface="+mn-cs"/>
              </a:rPr>
              <a:t>1.  Although only one-third of all motor vehicle accidents occur in rural areas, two-thirds of the deaths attributed to these accidents occur on rural roads.**</a:t>
            </a:r>
          </a:p>
          <a:p>
            <a:r>
              <a:rPr lang="en-US" sz="1200" kern="1200" dirty="0" smtClean="0">
                <a:solidFill>
                  <a:schemeClr val="tx1"/>
                </a:solidFill>
                <a:latin typeface="+mn-lt"/>
                <a:ea typeface="+mn-ea"/>
                <a:cs typeface="+mn-cs"/>
              </a:rPr>
              <a:t>2.  Rural residents are nearly twice as likely to die from unintentional injuries other than motor vehicle accidents than are urban residents. Rural residents are also at a significantly higher risk of death by gunshot than urban residents.</a:t>
            </a:r>
          </a:p>
          <a:p>
            <a:r>
              <a:rPr lang="en-US" baseline="0" dirty="0" smtClean="0"/>
              <a:t> SOURCE:   http://geiselmed.dartmouth.edu/cfm/education/ruralhs4.php</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for drowning:  Education:  swim classes,</a:t>
            </a:r>
            <a:r>
              <a:rPr lang="en-US" baseline="0" dirty="0" smtClean="0"/>
              <a:t> water safety classes, lifeguard classes;  Engineering:  fences around pools, lifejackets that are more appealing for kids/teens to wear or safer, warning/alert systems around pools, etc.  Enforcement:  fines for kids left unattended swimming under certain age, clearer signs around pools/waterfront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as a moderator of student requests for specific types of injury</a:t>
            </a:r>
            <a:r>
              <a:rPr lang="en-US" baseline="0" dirty="0" smtClean="0"/>
              <a:t> (ideally, all students would choose a different type, or there would be enough variety to represent the spectrum of injury).  Ensure the following class is feasible for student team presentations to take place, or offer a longer deadline and reserve a future class.</a:t>
            </a:r>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a:t>
            </a:r>
            <a:r>
              <a:rPr lang="en-US" dirty="0" smtClean="0"/>
              <a:t> 6.5</a:t>
            </a:r>
            <a:r>
              <a:rPr lang="en-US" dirty="0" smtClean="0"/>
              <a:t>:</a:t>
            </a:r>
            <a:br>
              <a:rPr lang="en-US" dirty="0" smtClean="0"/>
            </a:br>
            <a:r>
              <a:rPr lang="en-US" dirty="0" smtClean="0"/>
              <a:t>Unintentional Injuries</a:t>
            </a:r>
            <a:endParaRPr lang="en-US" sz="4444" dirty="0"/>
          </a:p>
        </p:txBody>
      </p:sp>
      <p:sp>
        <p:nvSpPr>
          <p:cNvPr id="3" name="Subtitle 2"/>
          <p:cNvSpPr>
            <a:spLocks noGrp="1"/>
          </p:cNvSpPr>
          <p:nvPr>
            <p:ph type="subTitle" idx="1"/>
          </p:nvPr>
        </p:nvSpPr>
        <p:spPr/>
        <p:txBody>
          <a:bodyPr/>
          <a:lstStyle/>
          <a:p>
            <a:r>
              <a:rPr lang="en-US" smtClean="0"/>
              <a:t>Module</a:t>
            </a:r>
            <a:r>
              <a:rPr lang="en-US" smtClean="0"/>
              <a:t> 6: </a:t>
            </a:r>
            <a:r>
              <a:rPr lang="en-US" dirty="0" smtClean="0"/>
              <a:t>Rural Health</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a:t>
            </a:r>
            <a:r>
              <a:rPr lang="en-US" sz="2200" dirty="0" smtClean="0"/>
              <a:t> 6.5</a:t>
            </a:r>
            <a:r>
              <a:rPr lang="en-US" sz="2200" dirty="0" smtClean="0"/>
              <a:t>: </a:t>
            </a:r>
            <a:r>
              <a:rPr lang="en-US" sz="2200" dirty="0" smtClean="0">
                <a:latin typeface="+mj-lt"/>
              </a:rPr>
              <a:t> </a:t>
            </a:r>
            <a:r>
              <a:rPr lang="en-US" sz="2400" dirty="0" smtClean="0"/>
              <a:t> Analyze risk factors for unintentional injuries in order to provide safety recommendations.</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394200" y="1066800"/>
            <a:ext cx="3962400" cy="2971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3E Intervention Planning:</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417237" y="1644378"/>
            <a:ext cx="8457351" cy="498648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3E Intervention Planning:</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7" name="Picture 6"/>
          <p:cNvPicPr>
            <a:picLocks noChangeAspect="1"/>
          </p:cNvPicPr>
          <p:nvPr/>
        </p:nvPicPr>
        <p:blipFill>
          <a:blip r:embed="rId4"/>
          <a:stretch>
            <a:fillRect/>
          </a:stretch>
        </p:blipFill>
        <p:spPr>
          <a:xfrm>
            <a:off x="472948" y="1620851"/>
            <a:ext cx="8293100" cy="52371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lstStyle/>
          <a:p>
            <a:r>
              <a:rPr lang="en-US" b="1" dirty="0" smtClean="0"/>
              <a:t>List one </a:t>
            </a:r>
            <a:r>
              <a:rPr lang="en-US" b="1" dirty="0" smtClean="0">
                <a:solidFill>
                  <a:srgbClr val="F83500"/>
                </a:solidFill>
              </a:rPr>
              <a:t>RISK FACTOR </a:t>
            </a:r>
            <a:r>
              <a:rPr lang="en-US" b="1" dirty="0" smtClean="0"/>
              <a:t>&amp; one </a:t>
            </a:r>
            <a:r>
              <a:rPr lang="en-US" b="1" dirty="0" smtClean="0">
                <a:solidFill>
                  <a:srgbClr val="008000"/>
                </a:solidFill>
              </a:rPr>
              <a:t>PREVENTATIVE STRATEGY </a:t>
            </a:r>
            <a:r>
              <a:rPr lang="en-US" b="1" dirty="0" smtClean="0"/>
              <a:t>for each type of injury:</a:t>
            </a:r>
          </a:p>
          <a:p>
            <a:pPr lvl="1"/>
            <a:r>
              <a:rPr lang="en-US" b="1" dirty="0" smtClean="0"/>
              <a:t>Childhood poisonings</a:t>
            </a:r>
            <a:endParaRPr lang="en-US" sz="3000" dirty="0" smtClean="0"/>
          </a:p>
          <a:p>
            <a:pPr lvl="1"/>
            <a:r>
              <a:rPr lang="en-US" b="1" dirty="0" smtClean="0"/>
              <a:t>Burns</a:t>
            </a:r>
            <a:endParaRPr lang="en-US" sz="3000" dirty="0" smtClean="0"/>
          </a:p>
          <a:p>
            <a:pPr lvl="1"/>
            <a:r>
              <a:rPr lang="en-US" b="1" dirty="0" smtClean="0"/>
              <a:t>Motor vehicle crashes</a:t>
            </a:r>
            <a:endParaRPr lang="en-US" sz="3000" dirty="0" smtClean="0"/>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Homework: </a:t>
            </a:r>
            <a:r>
              <a:rPr lang="en-US" sz="3556" dirty="0" smtClean="0"/>
              <a:t>Create Your 3E Intervention</a:t>
            </a:r>
            <a:endParaRPr lang="en-US" b="1" dirty="0"/>
          </a:p>
        </p:txBody>
      </p:sp>
      <p:sp>
        <p:nvSpPr>
          <p:cNvPr id="3" name="Content Placeholder 2"/>
          <p:cNvSpPr>
            <a:spLocks noGrp="1"/>
          </p:cNvSpPr>
          <p:nvPr>
            <p:ph sz="quarter" idx="1"/>
          </p:nvPr>
        </p:nvSpPr>
        <p:spPr>
          <a:xfrm>
            <a:off x="612648" y="1676400"/>
            <a:ext cx="8153400" cy="4495800"/>
          </a:xfrm>
        </p:spPr>
        <p:txBody>
          <a:bodyPr>
            <a:normAutofit/>
          </a:bodyPr>
          <a:lstStyle/>
          <a:p>
            <a:r>
              <a:rPr lang="en-US" dirty="0" smtClean="0"/>
              <a:t>Plan your tasks to accomplish to create your injury prevention intervention:</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304800" y="2725483"/>
            <a:ext cx="7467600" cy="3180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Now: </a:t>
            </a:r>
            <a:r>
              <a:rPr lang="en-US" dirty="0" smtClean="0"/>
              <a:t>Causes of Nonfatal Injuries</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612647" y="1707732"/>
            <a:ext cx="6867023" cy="51502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Do Now: </a:t>
            </a:r>
            <a:r>
              <a:rPr lang="en-US" dirty="0" smtClean="0"/>
              <a:t>Causes of Nonfatal Injuries</a:t>
            </a:r>
            <a:endParaRPr lang="en-US" b="1" dirty="0"/>
          </a:p>
        </p:txBody>
      </p:sp>
      <p:pic>
        <p:nvPicPr>
          <p:cNvPr id="4" name="Picture 3"/>
          <p:cNvPicPr>
            <a:picLocks noChangeAspect="1"/>
          </p:cNvPicPr>
          <p:nvPr/>
        </p:nvPicPr>
        <p:blipFill>
          <a:blip r:embed="rId3"/>
          <a:stretch>
            <a:fillRect/>
          </a:stretch>
        </p:blipFill>
        <p:spPr>
          <a:xfrm>
            <a:off x="8113776" y="5922802"/>
            <a:ext cx="993648" cy="935198"/>
          </a:xfrm>
          <a:prstGeom prst="rect">
            <a:avLst/>
          </a:prstGeom>
        </p:spPr>
      </p:pic>
      <p:sp>
        <p:nvSpPr>
          <p:cNvPr id="6" name="Content Placeholder 2"/>
          <p:cNvSpPr>
            <a:spLocks noGrp="1"/>
          </p:cNvSpPr>
          <p:nvPr>
            <p:ph sz="quarter" idx="1"/>
          </p:nvPr>
        </p:nvSpPr>
        <p:spPr>
          <a:xfrm>
            <a:off x="457200" y="1600200"/>
            <a:ext cx="8153400" cy="4800600"/>
          </a:xfrm>
        </p:spPr>
        <p:txBody>
          <a:bodyPr>
            <a:normAutofit fontScale="85000" lnSpcReduction="20000"/>
          </a:bodyPr>
          <a:lstStyle/>
          <a:p>
            <a:pPr marL="514350" lvl="0" indent="-514350">
              <a:buFont typeface="+mj-lt"/>
              <a:buAutoNum type="arabicPeriod"/>
            </a:pPr>
            <a:r>
              <a:rPr lang="en-US" dirty="0" smtClean="0"/>
              <a:t>What is the overall leading cause of nonfatal injuries? </a:t>
            </a:r>
          </a:p>
          <a:p>
            <a:pPr marL="514350" lvl="0" indent="-514350">
              <a:buFont typeface="+mj-lt"/>
              <a:buAutoNum type="arabicPeriod"/>
            </a:pPr>
            <a:r>
              <a:rPr lang="en-US" dirty="0" smtClean="0"/>
              <a:t>What is the leading cause of nonfatal injuries among 15-24 year olds?</a:t>
            </a:r>
          </a:p>
          <a:p>
            <a:pPr marL="514350" lvl="0" indent="-514350">
              <a:buFont typeface="+mj-lt"/>
              <a:buAutoNum type="arabicPeriod"/>
            </a:pPr>
            <a:r>
              <a:rPr lang="en-US" dirty="0" smtClean="0"/>
              <a:t>For 15-65+ year olds, in what rank place does “Unintentional MV-Occupant” place?</a:t>
            </a:r>
          </a:p>
          <a:p>
            <a:pPr marL="514350" lvl="0" indent="-514350">
              <a:buFont typeface="+mj-lt"/>
              <a:buAutoNum type="arabicPeriod"/>
            </a:pPr>
            <a:r>
              <a:rPr lang="en-US" dirty="0" smtClean="0"/>
              <a:t>Are bicycle injuries or motor vehicle injuries more common among 5-9 year olds?</a:t>
            </a:r>
          </a:p>
          <a:p>
            <a:pPr marL="514350" lvl="0" indent="-514350">
              <a:buFont typeface="+mj-lt"/>
              <a:buAutoNum type="arabicPeriod"/>
            </a:pPr>
            <a:r>
              <a:rPr lang="en-US" dirty="0" smtClean="0"/>
              <a:t>What trend do you notice in unintentional poisoning injuries? What do you think is contributing to this trend? </a:t>
            </a:r>
          </a:p>
          <a:p>
            <a:pPr marL="514350" indent="-514350">
              <a:buFont typeface="+mj-lt"/>
              <a:buAutoNum type="arabicPeriod"/>
            </a:pPr>
            <a:r>
              <a:rPr lang="en-US" dirty="0" smtClean="0"/>
              <a:t>The local fire department is starting a campaign to educate people on testing their smoke alarms. For which age groups would this intervention most likely reduce nonfatal injuries?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Brainstorm</a:t>
            </a:r>
            <a:endParaRPr lang="en-US" b="1" dirty="0"/>
          </a:p>
        </p:txBody>
      </p:sp>
      <p:sp>
        <p:nvSpPr>
          <p:cNvPr id="3" name="Content Placeholder 2"/>
          <p:cNvSpPr>
            <a:spLocks noGrp="1"/>
          </p:cNvSpPr>
          <p:nvPr>
            <p:ph sz="quarter" idx="1"/>
          </p:nvPr>
        </p:nvSpPr>
        <p:spPr/>
        <p:txBody>
          <a:bodyPr/>
          <a:lstStyle/>
          <a:p>
            <a:r>
              <a:rPr lang="en-US" dirty="0" smtClean="0"/>
              <a:t>List as many specific examples of types of injuries as you can in the bubble.</a:t>
            </a:r>
          </a:p>
          <a:p>
            <a:pPr lvl="1"/>
            <a:r>
              <a:rPr lang="en-US" dirty="0" smtClean="0"/>
              <a:t>Ex: “Unintentional Struck By/Against” might include sports, playground equipment, and bicycle injuries.</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4"/>
          <p:cNvPicPr>
            <a:picLocks noChangeAspect="1"/>
          </p:cNvPicPr>
          <p:nvPr/>
        </p:nvPicPr>
        <p:blipFill>
          <a:blip r:embed="rId4"/>
          <a:stretch>
            <a:fillRect/>
          </a:stretch>
        </p:blipFill>
        <p:spPr>
          <a:xfrm>
            <a:off x="1295400" y="3581400"/>
            <a:ext cx="6007100" cy="3022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Cup of Health with CDC </a:t>
            </a:r>
            <a:r>
              <a:rPr lang="en-US" b="1" dirty="0" err="1" smtClean="0"/>
              <a:t>Podcast</a:t>
            </a:r>
            <a:endParaRPr lang="en-US"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
        <p:nvSpPr>
          <p:cNvPr id="6" name="Rectangle 5"/>
          <p:cNvSpPr/>
          <p:nvPr/>
        </p:nvSpPr>
        <p:spPr>
          <a:xfrm>
            <a:off x="612648" y="6372617"/>
            <a:ext cx="6473952" cy="369332"/>
          </a:xfrm>
          <a:prstGeom prst="rect">
            <a:avLst/>
          </a:prstGeom>
        </p:spPr>
        <p:txBody>
          <a:bodyPr wrap="square">
            <a:spAutoFit/>
          </a:bodyPr>
          <a:lstStyle/>
          <a:p>
            <a:r>
              <a:rPr lang="en-US" b="1" dirty="0" err="1" smtClean="0"/>
              <a:t>Podcast</a:t>
            </a:r>
            <a:r>
              <a:rPr lang="en-US" b="1" dirty="0" smtClean="0"/>
              <a:t>: </a:t>
            </a:r>
            <a:r>
              <a:rPr lang="en-US" dirty="0" smtClean="0"/>
              <a:t>http://www2c.cdc.gov/podcasts/player.asp?f=7299</a:t>
            </a:r>
            <a:endParaRPr lang="en-US" dirty="0"/>
          </a:p>
        </p:txBody>
      </p:sp>
      <p:pic>
        <p:nvPicPr>
          <p:cNvPr id="7" name="Picture 6"/>
          <p:cNvPicPr>
            <a:picLocks noChangeAspect="1"/>
          </p:cNvPicPr>
          <p:nvPr/>
        </p:nvPicPr>
        <p:blipFill>
          <a:blip r:embed="rId4"/>
          <a:stretch>
            <a:fillRect/>
          </a:stretch>
        </p:blipFill>
        <p:spPr>
          <a:xfrm>
            <a:off x="564444" y="1577770"/>
            <a:ext cx="7284156" cy="4837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Cup of Health with CDC </a:t>
            </a:r>
            <a:r>
              <a:rPr lang="en-US" b="1" dirty="0" err="1" smtClean="0"/>
              <a:t>Podcast</a:t>
            </a:r>
            <a:endParaRPr lang="en-US" dirty="0"/>
          </a:p>
        </p:txBody>
      </p:sp>
      <p:sp>
        <p:nvSpPr>
          <p:cNvPr id="3" name="Content Placeholder 2"/>
          <p:cNvSpPr>
            <a:spLocks noGrp="1"/>
          </p:cNvSpPr>
          <p:nvPr>
            <p:ph sz="quarter" idx="1"/>
          </p:nvPr>
        </p:nvSpPr>
        <p:spPr>
          <a:xfrm>
            <a:off x="152400" y="1600200"/>
            <a:ext cx="8153400" cy="5095583"/>
          </a:xfrm>
        </p:spPr>
        <p:txBody>
          <a:bodyPr>
            <a:normAutofit fontScale="92500" lnSpcReduction="20000"/>
          </a:bodyPr>
          <a:lstStyle/>
          <a:p>
            <a:pPr marL="514350" indent="-514350">
              <a:buFont typeface="+mj-lt"/>
              <a:buAutoNum type="arabicParenR"/>
            </a:pPr>
            <a:r>
              <a:rPr lang="en-US" dirty="0" smtClean="0"/>
              <a:t>Why do researchers use the term “unintentional injury” instead of “accident?” </a:t>
            </a:r>
          </a:p>
          <a:p>
            <a:pPr marL="514350" indent="-514350">
              <a:buFont typeface="+mj-lt"/>
              <a:buAutoNum type="arabicParenR"/>
            </a:pPr>
            <a:r>
              <a:rPr lang="en-US" dirty="0" smtClean="0"/>
              <a:t>Give three examples of things that qualify as “unintentional injuries” and one example of something that does not. </a:t>
            </a:r>
          </a:p>
          <a:p>
            <a:pPr marL="514350" indent="-514350">
              <a:buFont typeface="+mj-lt"/>
              <a:buAutoNum type="arabicParenR"/>
            </a:pPr>
            <a:r>
              <a:rPr lang="en-US" dirty="0" smtClean="0"/>
              <a:t>What is the #1 leading cause of death from unintentional injury?  </a:t>
            </a:r>
          </a:p>
          <a:p>
            <a:pPr marL="514350" indent="-514350">
              <a:buFont typeface="+mj-lt"/>
              <a:buAutoNum type="arabicParenR"/>
            </a:pPr>
            <a:r>
              <a:rPr lang="en-US" dirty="0" smtClean="0"/>
              <a:t>What is one cause of unintentional injury that is on the rise among adults?  </a:t>
            </a:r>
          </a:p>
          <a:p>
            <a:pPr marL="514350" indent="-514350">
              <a:buFont typeface="+mj-lt"/>
              <a:buAutoNum type="arabicParenR"/>
            </a:pPr>
            <a:r>
              <a:rPr lang="en-US" dirty="0" smtClean="0"/>
              <a:t>On the individual level, what are two things parents can do to prevent injuries for their children? </a:t>
            </a:r>
          </a:p>
          <a:p>
            <a:pPr marL="514350" indent="-514350">
              <a:buFont typeface="+mj-lt"/>
              <a:buAutoNum type="arabicParenR"/>
            </a:pPr>
            <a:r>
              <a:rPr lang="en-US" dirty="0" smtClean="0"/>
              <a:t>By how much have unintentional injury rates increased recently? </a:t>
            </a:r>
          </a:p>
          <a:p>
            <a:pPr marL="514350" indent="-514350">
              <a:buNone/>
            </a:pPr>
            <a:endParaRPr lang="en-US" b="1" dirty="0"/>
          </a:p>
        </p:txBody>
      </p:sp>
      <p:pic>
        <p:nvPicPr>
          <p:cNvPr id="5" name="Picture 4"/>
          <p:cNvPicPr>
            <a:picLocks noChangeAspect="1"/>
          </p:cNvPicPr>
          <p:nvPr/>
        </p:nvPicPr>
        <p:blipFill>
          <a:blip r:embed="rId3"/>
          <a:stretch>
            <a:fillRect/>
          </a:stretch>
        </p:blipFill>
        <p:spPr>
          <a:xfrm>
            <a:off x="8001000" y="6209316"/>
            <a:ext cx="1003624" cy="6486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Injury Prevention:</a:t>
            </a:r>
            <a:endParaRPr lang="en-US" b="1" dirty="0"/>
          </a:p>
        </p:txBody>
      </p:sp>
      <p:sp>
        <p:nvSpPr>
          <p:cNvPr id="3" name="Content Placeholder 2"/>
          <p:cNvSpPr>
            <a:spLocks noGrp="1"/>
          </p:cNvSpPr>
          <p:nvPr>
            <p:ph sz="quarter" idx="1"/>
          </p:nvPr>
        </p:nvSpPr>
        <p:spPr/>
        <p:txBody>
          <a:bodyPr>
            <a:normAutofit fontScale="85000" lnSpcReduction="20000"/>
          </a:bodyPr>
          <a:lstStyle/>
          <a:p>
            <a:pPr lvl="0"/>
            <a:r>
              <a:rPr lang="en-US" dirty="0" smtClean="0"/>
              <a:t>Violence and injuries together kill more people ages 1–44 in the U.S. than any other cause </a:t>
            </a:r>
            <a:r>
              <a:rPr lang="en-US" i="1" dirty="0" smtClean="0"/>
              <a:t>(NCIPC: WISQARS)</a:t>
            </a:r>
            <a:endParaRPr lang="en-US" dirty="0" smtClean="0"/>
          </a:p>
          <a:p>
            <a:pPr lvl="0"/>
            <a:r>
              <a:rPr lang="en-US" dirty="0" smtClean="0"/>
              <a:t>Violence and injuries cost more than $406 billion in medical care and lost productivity each year </a:t>
            </a:r>
            <a:r>
              <a:rPr lang="en-US" i="1" dirty="0" smtClean="0"/>
              <a:t>(Finkelstein EA et al 2006)</a:t>
            </a:r>
            <a:r>
              <a:rPr lang="en-US" b="1" dirty="0" smtClean="0"/>
              <a:t> </a:t>
            </a:r>
            <a:endParaRPr lang="en-US" dirty="0" smtClean="0"/>
          </a:p>
          <a:p>
            <a:r>
              <a:rPr lang="en-US" b="1" dirty="0" smtClean="0"/>
              <a:t>Unintentional injury:  </a:t>
            </a:r>
            <a:r>
              <a:rPr lang="en-US" dirty="0" smtClean="0"/>
              <a:t>any injury that was unplanned and does not result from intent (as in violence); the most common unintentional injuries result from motor vehicle crashes, falls, fires/burns, drowning, poisonings, and aspirations  </a:t>
            </a:r>
            <a:r>
              <a:rPr lang="en-US" b="1" dirty="0" smtClean="0"/>
              <a:t>  </a:t>
            </a:r>
            <a:endParaRPr lang="en-US" dirty="0" smtClean="0"/>
          </a:p>
          <a:p>
            <a:r>
              <a:rPr lang="en-US" b="1" dirty="0" smtClean="0"/>
              <a:t>Injury prevention: </a:t>
            </a:r>
            <a:r>
              <a:rPr lang="en-US" dirty="0" smtClean="0"/>
              <a:t>an effort to prevent or reduce the severity of bodily injuries caused by external mechanisms before they occur</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E’s of Injury Prevention:</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1066800" y="1771649"/>
            <a:ext cx="6553200" cy="3904989"/>
          </a:xfrm>
          <a:prstGeom prst="rect">
            <a:avLst/>
          </a:prstGeom>
        </p:spPr>
      </p:pic>
      <p:sp>
        <p:nvSpPr>
          <p:cNvPr id="6" name="TextBox 5"/>
          <p:cNvSpPr txBox="1"/>
          <p:nvPr/>
        </p:nvSpPr>
        <p:spPr>
          <a:xfrm>
            <a:off x="1066800" y="5676638"/>
            <a:ext cx="6750566" cy="954107"/>
          </a:xfrm>
          <a:prstGeom prst="rect">
            <a:avLst/>
          </a:prstGeom>
          <a:noFill/>
        </p:spPr>
        <p:txBody>
          <a:bodyPr wrap="square" rtlCol="0">
            <a:spAutoFit/>
          </a:bodyPr>
          <a:lstStyle/>
          <a:p>
            <a:r>
              <a:rPr lang="en-US" sz="2800" b="1" i="1" dirty="0" smtClean="0"/>
              <a:t>Your Turn!  </a:t>
            </a:r>
            <a:r>
              <a:rPr lang="en-US" sz="2800" dirty="0" smtClean="0"/>
              <a:t>…What 3E strategies can you come up with for </a:t>
            </a:r>
            <a:r>
              <a:rPr lang="en-US" sz="2800" b="1" dirty="0" smtClean="0">
                <a:solidFill>
                  <a:srgbClr val="F83500"/>
                </a:solidFill>
              </a:rPr>
              <a:t> Drowning? </a:t>
            </a:r>
            <a:endParaRPr lang="en-US" sz="2800" b="1" dirty="0">
              <a:solidFill>
                <a:srgbClr val="F835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3E Interventions to Reduce Injuries</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5030660"/>
          </a:xfrm>
        </p:spPr>
        <p:txBody>
          <a:bodyPr>
            <a:normAutofit/>
          </a:bodyPr>
          <a:lstStyle/>
          <a:p>
            <a:r>
              <a:rPr lang="en-US" sz="3200" b="1" dirty="0" smtClean="0"/>
              <a:t>Challenge:</a:t>
            </a:r>
            <a:r>
              <a:rPr lang="en-US" sz="3200" dirty="0" smtClean="0"/>
              <a:t>  Team up to improve health and safety by reducing unintentional injuries in your community! </a:t>
            </a:r>
          </a:p>
          <a:p>
            <a:pPr lvl="1"/>
            <a:r>
              <a:rPr lang="en-US" sz="2800" dirty="0" smtClean="0"/>
              <a:t>1. Choose one type of injury to focus on. </a:t>
            </a:r>
          </a:p>
          <a:p>
            <a:pPr lvl="1"/>
            <a:r>
              <a:rPr lang="en-US" sz="2800" dirty="0" smtClean="0"/>
              <a:t>2.  Choose one of the 3 E’s. </a:t>
            </a:r>
          </a:p>
          <a:p>
            <a:pPr lvl="1"/>
            <a:r>
              <a:rPr lang="en-US" sz="2800" dirty="0" smtClean="0"/>
              <a:t>3.</a:t>
            </a:r>
            <a:r>
              <a:rPr lang="en-US" sz="2800" b="1" dirty="0" smtClean="0"/>
              <a:t> </a:t>
            </a:r>
            <a:r>
              <a:rPr lang="en-US" sz="2800" dirty="0" smtClean="0"/>
              <a:t>Create an intervention that helps reduce injury. </a:t>
            </a:r>
          </a:p>
          <a:p>
            <a:pPr lvl="1"/>
            <a:r>
              <a:rPr lang="en-US" sz="2800" dirty="0" smtClean="0"/>
              <a:t>4. Be ready to present your 3E intervention!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3393</TotalTime>
  <Words>1622</Words>
  <Application>Microsoft Macintosh PowerPoint</Application>
  <PresentationFormat>On-screen Show (4:3)</PresentationFormat>
  <Paragraphs>95</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Median</vt:lpstr>
      <vt:lpstr>Lesson 6.5: Unintentional Injuries</vt:lpstr>
      <vt:lpstr>Do Now: Causes of Nonfatal Injuries</vt:lpstr>
      <vt:lpstr>Do Now: Causes of Nonfatal Injuries</vt:lpstr>
      <vt:lpstr>Brainstorm</vt:lpstr>
      <vt:lpstr>A Cup of Health with CDC Podcast</vt:lpstr>
      <vt:lpstr>A Cup of Health with CDC Podcast</vt:lpstr>
      <vt:lpstr>Injury Prevention:</vt:lpstr>
      <vt:lpstr>3 E’s of Injury Prevention:</vt:lpstr>
      <vt:lpstr>3E Interventions to Reduce Injuries</vt:lpstr>
      <vt:lpstr>3E Intervention Planning:</vt:lpstr>
      <vt:lpstr>3E Intervention Planning:</vt:lpstr>
      <vt:lpstr>Assess:</vt:lpstr>
      <vt:lpstr>Homework: Create Your 3E Intervention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78</cp:revision>
  <dcterms:created xsi:type="dcterms:W3CDTF">2014-02-21T02:36:07Z</dcterms:created>
  <dcterms:modified xsi:type="dcterms:W3CDTF">2014-02-21T02:36:42Z</dcterms:modified>
</cp:coreProperties>
</file>