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12.xml" ContentType="application/vnd.openxmlformats-officedocument.presentationml.notes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4"/>
  </p:notesMasterIdLst>
  <p:sldIdLst>
    <p:sldId id="256" r:id="rId2"/>
    <p:sldId id="257" r:id="rId3"/>
    <p:sldId id="258" r:id="rId4"/>
    <p:sldId id="259" r:id="rId5"/>
    <p:sldId id="271" r:id="rId6"/>
    <p:sldId id="272" r:id="rId7"/>
    <p:sldId id="269" r:id="rId8"/>
    <p:sldId id="270" r:id="rId9"/>
    <p:sldId id="273" r:id="rId10"/>
    <p:sldId id="274" r:id="rId11"/>
    <p:sldId id="266"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sz="1200" kern="12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This lesson will give students an opportunity to work cooperatively in a team to create an informational health presentation for a target audience through a health fair booth. Students will learn about chronic disease disparities in rural populations and identify the risk factors and preventive behaviors to reduce their prevalence and impact. </a:t>
            </a:r>
          </a:p>
          <a:p>
            <a:endParaRPr lang="en-US" dirty="0" smtClean="0"/>
          </a:p>
          <a:p>
            <a:endParaRPr lang="en-US" dirty="0" smtClean="0"/>
          </a:p>
          <a:p>
            <a:r>
              <a:rPr lang="en-US" dirty="0" smtClean="0"/>
              <a:t>Image source:  http://</a:t>
            </a:r>
            <a:r>
              <a:rPr lang="en-US" dirty="0" err="1" smtClean="0"/>
              <a:t>en.wikipedia.org/wiki/Obesity</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Plan for students</a:t>
            </a:r>
            <a:r>
              <a:rPr lang="en-US" baseline="0" dirty="0" smtClean="0"/>
              <a:t> to present their booths in the classroom during the next class period (or longer if needed). This can be done by actually setting up the booths around the room and having students take turns rotating around and “manning” their booth, or groups could present one by one to the entire class. An even more authentic and </a:t>
            </a:r>
            <a:r>
              <a:rPr lang="en-US" baseline="0" dirty="0" err="1" smtClean="0"/>
              <a:t>impactful</a:t>
            </a:r>
            <a:r>
              <a:rPr lang="en-US" baseline="0" dirty="0" smtClean="0"/>
              <a:t> way to carry this out would be conducting an actual school health fair, bringing in other younger students/classes, or members of the community.</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latin typeface="+mn-lt"/>
                <a:ea typeface="+mn-ea"/>
                <a:cs typeface="+mn-cs"/>
              </a:rPr>
              <a:t>Optional idea:  Another assessment can be conducted during or after the health fair exchange. Students can be responsible for learning at least two risk factors and two preventive strategies for each chronic disease presented by other groups.</a:t>
            </a:r>
            <a:endParaRPr lang="en-US" sz="1200" kern="1200" smtClean="0">
              <a:solidFill>
                <a:schemeClr val="tx1"/>
              </a:solidFill>
              <a:latin typeface="+mn-lt"/>
              <a:ea typeface="+mn-ea"/>
              <a:cs typeface="+mn-cs"/>
            </a:endParaRP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homework assignment will help students organize</a:t>
            </a:r>
            <a:r>
              <a:rPr lang="en-US" baseline="0" dirty="0" smtClean="0"/>
              <a:t> their division of labor and create a to-do list in order to be prepared. Be sure to set clear and realistic deadlines. Another class may be needed for planning, depending on class length and the amount that was accomplished in the first class setting.</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Answers:</a:t>
            </a:r>
          </a:p>
          <a:p>
            <a:pPr marL="228600" indent="-228600">
              <a:buNone/>
            </a:pPr>
            <a:r>
              <a:rPr lang="en-US" dirty="0" smtClean="0"/>
              <a:t>1. All are potentially preventable; yet some have preventable and non-preventable (or less preventable forms.) For</a:t>
            </a:r>
            <a:r>
              <a:rPr lang="en-US" baseline="0" dirty="0" smtClean="0"/>
              <a:t> example, cancer (malignant </a:t>
            </a:r>
            <a:r>
              <a:rPr lang="en-US" baseline="0" dirty="0" err="1" smtClean="0"/>
              <a:t>neoplasms</a:t>
            </a:r>
            <a:r>
              <a:rPr lang="en-US" baseline="0" dirty="0" smtClean="0"/>
              <a:t>) are preventable to some degree (ex: avoiding sunburns, not smoking, eating high-fiber diet, preventing sexually transmitted disease HPV, etc. are all behaviors to decrease your risk of cancer, but there is still a large component that is genetic).</a:t>
            </a:r>
          </a:p>
          <a:p>
            <a:pPr marL="228600" indent="-228600">
              <a:buNone/>
            </a:pPr>
            <a:r>
              <a:rPr lang="en-US" dirty="0" smtClean="0"/>
              <a:t>2. Heart disease (Urban: 177.3,</a:t>
            </a:r>
            <a:r>
              <a:rPr lang="en-US" baseline="0" dirty="0" smtClean="0"/>
              <a:t> Rural: 201.2. The difference is 23.9 deaths per 100,000 females)</a:t>
            </a:r>
          </a:p>
          <a:p>
            <a:pPr marL="228600" indent="-228600">
              <a:buNone/>
            </a:pPr>
            <a:r>
              <a:rPr lang="en-US" baseline="0" dirty="0" smtClean="0"/>
              <a:t>3. Urban: Cancer; Rural: Heart Disease</a:t>
            </a:r>
            <a:r>
              <a:rPr lang="en-US" dirty="0" smtClean="0"/>
              <a: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may</a:t>
            </a:r>
            <a:r>
              <a:rPr lang="en-US" baseline="0" dirty="0" smtClean="0"/>
              <a:t> be</a:t>
            </a:r>
            <a:r>
              <a:rPr lang="en-US" dirty="0" smtClean="0"/>
              <a:t> a sensitive</a:t>
            </a:r>
            <a:r>
              <a:rPr lang="en-US" baseline="0" dirty="0" smtClean="0"/>
              <a:t> topic for students who themselves are living with a chronic disease or those who have a close family member or friend who is living with one, was recently diagnosed, or deceased from a chronic disease. Create a safe space for students to share or not share (to their degree of comfort) and where all stories, ideas, and experiences will be respected.</a:t>
            </a:r>
            <a:r>
              <a:rPr lang="en-US" dirty="0" smtClean="0"/>
              <a: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a:t>
            </a:r>
            <a:r>
              <a:rPr lang="en-US" baseline="0" dirty="0" smtClean="0"/>
              <a:t> for examples of more chronic and acute diseases, and communicable and </a:t>
            </a:r>
            <a:r>
              <a:rPr lang="en-US" baseline="0" dirty="0" err="1" smtClean="0"/>
              <a:t>noncommunicable</a:t>
            </a:r>
            <a:r>
              <a:rPr lang="en-US" baseline="0" dirty="0" smtClean="0"/>
              <a:t> diseases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enormity of this problem should not be lost on students. To really driving it home, remind them that 7 out of 10 of you (or possible more, given the direction obesity and other conditions are going in our country) will die of these causes.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students which of these causes are prevalent in rural communities?  Ask students what influences these preventable cause behaviors?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can work in small groups of any</a:t>
            </a:r>
            <a:r>
              <a:rPr lang="en-US" baseline="0" dirty="0" smtClean="0"/>
              <a:t> size (2-5 recommended).  Determine the group sizes an how they will be assigned, if at all, prior to the class.  </a:t>
            </a:r>
            <a:r>
              <a:rPr lang="en-US" dirty="0" smtClean="0"/>
              <a:t>Allow student</a:t>
            </a:r>
            <a:r>
              <a:rPr lang="en-US" baseline="0" dirty="0" smtClean="0"/>
              <a:t> groups to draft their choice of disease, if desired. Make sure each disease is not repeated. If more diseases are needed to account for all the groups, some additional options are:  osteoporosis, asthma, and specific types of cancer—ex: lung, skin, cervical—that have some preventable component.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Mayo Clinic Disease Definition handouts</a:t>
            </a:r>
            <a:r>
              <a:rPr lang="en-US" baseline="0" dirty="0" smtClean="0"/>
              <a:t> are available in the lesson resources and can be printed and provided to students. Alternatively, students can look these up themselves or use any credible online resources, if technology permits.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if they have ever attended a health fair.</a:t>
            </a:r>
            <a:r>
              <a:rPr lang="en-US" baseline="0" dirty="0" smtClean="0"/>
              <a:t> For any students who have, ask what they saw and learned. Ask students what would make a successful health fair or specific booth; what would make one ineffective?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a:t>
            </a:r>
            <a:r>
              <a:rPr lang="en-US" dirty="0" smtClean="0"/>
              <a:t> 6.4</a:t>
            </a:r>
            <a:r>
              <a:rPr lang="en-US" dirty="0" smtClean="0"/>
              <a:t>:</a:t>
            </a:r>
            <a:br>
              <a:rPr lang="en-US" dirty="0" smtClean="0"/>
            </a:br>
            <a:r>
              <a:rPr lang="en-US" dirty="0" smtClean="0"/>
              <a:t>Chronic Disease</a:t>
            </a:r>
            <a:endParaRPr lang="en-US" sz="4444" dirty="0"/>
          </a:p>
        </p:txBody>
      </p:sp>
      <p:sp>
        <p:nvSpPr>
          <p:cNvPr id="3" name="Subtitle 2"/>
          <p:cNvSpPr>
            <a:spLocks noGrp="1"/>
          </p:cNvSpPr>
          <p:nvPr>
            <p:ph type="subTitle" idx="1"/>
          </p:nvPr>
        </p:nvSpPr>
        <p:spPr/>
        <p:txBody>
          <a:bodyPr/>
          <a:lstStyle/>
          <a:p>
            <a:r>
              <a:rPr lang="en-US" dirty="0" smtClean="0"/>
              <a:t>Module</a:t>
            </a:r>
            <a:r>
              <a:rPr lang="en-US" dirty="0" smtClean="0"/>
              <a:t> 6: </a:t>
            </a:r>
            <a:r>
              <a:rPr lang="en-US" dirty="0" smtClean="0"/>
              <a:t>Rural Health</a:t>
            </a:r>
            <a:endParaRPr lang="en-US" dirty="0"/>
          </a:p>
        </p:txBody>
      </p:sp>
      <p:sp>
        <p:nvSpPr>
          <p:cNvPr id="4" name="Rectangle 3"/>
          <p:cNvSpPr/>
          <p:nvPr/>
        </p:nvSpPr>
        <p:spPr>
          <a:xfrm>
            <a:off x="304800" y="228600"/>
            <a:ext cx="3505200" cy="156966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a:t>
            </a:r>
            <a:r>
              <a:rPr lang="en-US" sz="2200" dirty="0" smtClean="0"/>
              <a:t> 6.4</a:t>
            </a:r>
            <a:r>
              <a:rPr lang="en-US" sz="2200" dirty="0" smtClean="0"/>
              <a:t>: </a:t>
            </a:r>
            <a:r>
              <a:rPr lang="en-US" sz="2400" dirty="0" smtClean="0"/>
              <a:t>Identify risk factors and preventive strategies for reducing chronic disease. </a:t>
            </a:r>
            <a:endParaRPr lang="en-US" sz="2200" dirty="0">
              <a:latin typeface="+mj-lt"/>
            </a:endParaRPr>
          </a:p>
        </p:txBody>
      </p:sp>
      <p:pic>
        <p:nvPicPr>
          <p:cNvPr id="14339" name="Picture 3"/>
          <p:cNvPicPr>
            <a:picLocks noChangeAspect="1" noChangeArrowheads="1"/>
          </p:cNvPicPr>
          <p:nvPr/>
        </p:nvPicPr>
        <p:blipFill>
          <a:blip r:embed="rId3"/>
          <a:srcRect/>
          <a:stretch>
            <a:fillRect/>
          </a:stretch>
        </p:blipFill>
        <p:spPr bwMode="auto">
          <a:xfrm>
            <a:off x="4648200" y="1368179"/>
            <a:ext cx="3568700" cy="300062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Health Fair Booth Challenge!</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normAutofit/>
          </a:bodyPr>
          <a:lstStyle/>
          <a:p>
            <a:r>
              <a:rPr lang="en-US" b="1" dirty="0" smtClean="0"/>
              <a:t>Title</a:t>
            </a:r>
          </a:p>
          <a:p>
            <a:r>
              <a:rPr lang="en-US" b="1" dirty="0" smtClean="0"/>
              <a:t>Target Population</a:t>
            </a:r>
          </a:p>
          <a:p>
            <a:r>
              <a:rPr lang="en-US" b="1" dirty="0" smtClean="0"/>
              <a:t>Knowledge</a:t>
            </a:r>
          </a:p>
          <a:p>
            <a:r>
              <a:rPr lang="en-US" b="1" dirty="0" smtClean="0"/>
              <a:t>Method of Presentation</a:t>
            </a:r>
          </a:p>
          <a:p>
            <a:r>
              <a:rPr lang="en-US" b="1" dirty="0" smtClean="0"/>
              <a:t>Attraction of Audience</a:t>
            </a:r>
          </a:p>
          <a:p>
            <a:r>
              <a:rPr lang="en-US" b="1" dirty="0" smtClean="0"/>
              <a:t>Interactive Element</a:t>
            </a:r>
          </a:p>
          <a:p>
            <a:r>
              <a:rPr lang="en-US" b="1" dirty="0" smtClean="0"/>
              <a:t>Evidence of Success</a:t>
            </a:r>
          </a:p>
          <a:p>
            <a:r>
              <a:rPr lang="en-US" b="1" dirty="0" smtClean="0"/>
              <a:t>Roles</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a:t>
            </a:r>
            <a:endParaRPr lang="en-US" b="1"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lstStyle/>
          <a:p>
            <a:r>
              <a:rPr lang="en-US" b="1" dirty="0" smtClean="0"/>
              <a:t>List 2 risk factors and 2 strategies for prevention of your chronic disease or condition:</a:t>
            </a:r>
          </a:p>
          <a:p>
            <a:pPr>
              <a:buNone/>
            </a:pPr>
            <a:endParaRPr lang="en-US" b="1" dirty="0"/>
          </a:p>
        </p:txBody>
      </p:sp>
      <p:pic>
        <p:nvPicPr>
          <p:cNvPr id="7" name="Picture 6"/>
          <p:cNvPicPr>
            <a:picLocks noChangeAspect="1"/>
          </p:cNvPicPr>
          <p:nvPr/>
        </p:nvPicPr>
        <p:blipFill>
          <a:blip r:embed="rId4"/>
          <a:stretch>
            <a:fillRect/>
          </a:stretch>
        </p:blipFill>
        <p:spPr>
          <a:xfrm>
            <a:off x="612648" y="2959100"/>
            <a:ext cx="7847248" cy="261574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  </a:t>
            </a:r>
            <a:r>
              <a:rPr lang="en-US" dirty="0" smtClean="0"/>
              <a:t>Create Your Booth!</a:t>
            </a:r>
            <a:endParaRPr lang="en-US" b="1" dirty="0"/>
          </a:p>
        </p:txBody>
      </p:sp>
      <p:sp>
        <p:nvSpPr>
          <p:cNvPr id="3" name="Content Placeholder 2"/>
          <p:cNvSpPr>
            <a:spLocks noGrp="1"/>
          </p:cNvSpPr>
          <p:nvPr>
            <p:ph sz="quarter" idx="1"/>
          </p:nvPr>
        </p:nvSpPr>
        <p:spPr>
          <a:xfrm>
            <a:off x="612648" y="1981200"/>
            <a:ext cx="8153400" cy="4495800"/>
          </a:xfrm>
        </p:spPr>
        <p:txBody>
          <a:bodyPr>
            <a:normAutofit/>
          </a:bodyPr>
          <a:lstStyle/>
          <a:p>
            <a:pPr lvl="0"/>
            <a:r>
              <a:rPr lang="en-US" dirty="0" smtClean="0"/>
              <a:t>Plan your tasks to complete to create your booth:</a:t>
            </a:r>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pic>
        <p:nvPicPr>
          <p:cNvPr id="5" name="Picture 4"/>
          <p:cNvPicPr>
            <a:picLocks noChangeAspect="1"/>
          </p:cNvPicPr>
          <p:nvPr/>
        </p:nvPicPr>
        <p:blipFill>
          <a:blip r:embed="rId4"/>
          <a:stretch>
            <a:fillRect/>
          </a:stretch>
        </p:blipFill>
        <p:spPr>
          <a:xfrm>
            <a:off x="838200" y="2812946"/>
            <a:ext cx="6877050" cy="387360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153400" cy="990600"/>
          </a:xfrm>
        </p:spPr>
        <p:txBody>
          <a:bodyPr>
            <a:normAutofit/>
          </a:bodyPr>
          <a:lstStyle/>
          <a:p>
            <a:r>
              <a:rPr lang="en-US" sz="3600" b="1" dirty="0" smtClean="0"/>
              <a:t>Do Now:</a:t>
            </a:r>
            <a:endParaRPr lang="en-US" sz="3600" b="1" dirty="0"/>
          </a:p>
        </p:txBody>
      </p:sp>
      <p:sp>
        <p:nvSpPr>
          <p:cNvPr id="3" name="Content Placeholder 2"/>
          <p:cNvSpPr>
            <a:spLocks noGrp="1"/>
          </p:cNvSpPr>
          <p:nvPr>
            <p:ph sz="quarter" idx="1"/>
          </p:nvPr>
        </p:nvSpPr>
        <p:spPr>
          <a:xfrm>
            <a:off x="457200" y="4100769"/>
            <a:ext cx="6248400" cy="2757231"/>
          </a:xfrm>
        </p:spPr>
        <p:txBody>
          <a:bodyPr>
            <a:normAutofit fontScale="92500" lnSpcReduction="20000"/>
          </a:bodyPr>
          <a:lstStyle/>
          <a:p>
            <a:r>
              <a:rPr lang="en-US" dirty="0" smtClean="0"/>
              <a:t>1.  Which of the causes of death listed are preventable?</a:t>
            </a:r>
          </a:p>
          <a:p>
            <a:r>
              <a:rPr lang="en-US" dirty="0" smtClean="0"/>
              <a:t>2.  Which cause of death had the greatest disparity (difference) between rural and urban populations?</a:t>
            </a:r>
          </a:p>
          <a:p>
            <a:r>
              <a:rPr lang="en-US" dirty="0" smtClean="0"/>
              <a:t>3.  What are the leading causes of death for urban and rural females, respectively?</a:t>
            </a:r>
          </a:p>
          <a:p>
            <a:endParaRPr lang="en-US" dirty="0"/>
          </a:p>
        </p:txBody>
      </p:sp>
      <p:pic>
        <p:nvPicPr>
          <p:cNvPr id="4" name="Picture 3"/>
          <p:cNvPicPr>
            <a:picLocks noChangeAspect="1"/>
          </p:cNvPicPr>
          <p:nvPr/>
        </p:nvPicPr>
        <p:blipFill>
          <a:blip r:embed="rId3"/>
          <a:stretch>
            <a:fillRect/>
          </a:stretch>
        </p:blipFill>
        <p:spPr>
          <a:xfrm>
            <a:off x="8001000" y="5715000"/>
            <a:ext cx="993648" cy="935198"/>
          </a:xfrm>
          <a:prstGeom prst="rect">
            <a:avLst/>
          </a:prstGeom>
        </p:spPr>
      </p:pic>
      <p:pic>
        <p:nvPicPr>
          <p:cNvPr id="5" name="Picture 4"/>
          <p:cNvPicPr>
            <a:picLocks noChangeAspect="1"/>
          </p:cNvPicPr>
          <p:nvPr/>
        </p:nvPicPr>
        <p:blipFill>
          <a:blip r:embed="rId4"/>
          <a:stretch>
            <a:fillRect/>
          </a:stretch>
        </p:blipFill>
        <p:spPr>
          <a:xfrm>
            <a:off x="2467223" y="228599"/>
            <a:ext cx="6676777" cy="387216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 </a:t>
            </a:r>
            <a:r>
              <a:rPr lang="en-US" dirty="0" smtClean="0"/>
              <a:t>Personal Connection</a:t>
            </a:r>
            <a:endParaRPr lang="en-US" b="1" dirty="0"/>
          </a:p>
        </p:txBody>
      </p:sp>
      <p:sp>
        <p:nvSpPr>
          <p:cNvPr id="3" name="Content Placeholder 2"/>
          <p:cNvSpPr>
            <a:spLocks noGrp="1"/>
          </p:cNvSpPr>
          <p:nvPr>
            <p:ph sz="quarter" idx="1"/>
          </p:nvPr>
        </p:nvSpPr>
        <p:spPr/>
        <p:txBody>
          <a:bodyPr/>
          <a:lstStyle/>
          <a:p>
            <a:r>
              <a:rPr lang="en-US" dirty="0" smtClean="0"/>
              <a:t>Do you know anyone who has dealt with any of the health issues shown in the data table above?</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Chronic Disease Terms:</a:t>
            </a:r>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pic>
        <p:nvPicPr>
          <p:cNvPr id="5" name="Picture 4"/>
          <p:cNvPicPr>
            <a:picLocks noChangeAspect="1"/>
          </p:cNvPicPr>
          <p:nvPr/>
        </p:nvPicPr>
        <p:blipFill>
          <a:blip r:embed="rId4"/>
          <a:stretch>
            <a:fillRect/>
          </a:stretch>
        </p:blipFill>
        <p:spPr>
          <a:xfrm>
            <a:off x="142026" y="1911350"/>
            <a:ext cx="9084523" cy="2962075"/>
          </a:xfrm>
          <a:prstGeom prst="rect">
            <a:avLst/>
          </a:prstGeom>
        </p:spPr>
      </p:pic>
      <p:sp>
        <p:nvSpPr>
          <p:cNvPr id="6" name="TextBox 5"/>
          <p:cNvSpPr txBox="1"/>
          <p:nvPr/>
        </p:nvSpPr>
        <p:spPr>
          <a:xfrm>
            <a:off x="2442529" y="2279366"/>
            <a:ext cx="6632447" cy="646331"/>
          </a:xfrm>
          <a:prstGeom prst="rect">
            <a:avLst/>
          </a:prstGeom>
          <a:noFill/>
        </p:spPr>
        <p:txBody>
          <a:bodyPr wrap="square" rtlCol="0">
            <a:spAutoFit/>
          </a:bodyPr>
          <a:lstStyle/>
          <a:p>
            <a:r>
              <a:rPr lang="en-US" dirty="0" smtClean="0">
                <a:solidFill>
                  <a:srgbClr val="F83500"/>
                </a:solidFill>
              </a:rPr>
              <a:t>A chronic condition develops and worsens over a long period of time. (Ex: heart disease, osteoporosis)</a:t>
            </a:r>
            <a:r>
              <a:rPr lang="en-US" dirty="0" smtClean="0"/>
              <a:t> </a:t>
            </a:r>
            <a:endParaRPr lang="en-US" dirty="0"/>
          </a:p>
        </p:txBody>
      </p:sp>
      <p:sp>
        <p:nvSpPr>
          <p:cNvPr id="8" name="TextBox 7"/>
          <p:cNvSpPr txBox="1"/>
          <p:nvPr/>
        </p:nvSpPr>
        <p:spPr>
          <a:xfrm>
            <a:off x="2431600" y="2871593"/>
            <a:ext cx="6632447" cy="646331"/>
          </a:xfrm>
          <a:prstGeom prst="rect">
            <a:avLst/>
          </a:prstGeom>
          <a:noFill/>
        </p:spPr>
        <p:txBody>
          <a:bodyPr wrap="square" rtlCol="0">
            <a:spAutoFit/>
          </a:bodyPr>
          <a:lstStyle/>
          <a:p>
            <a:r>
              <a:rPr lang="en-US" dirty="0" smtClean="0">
                <a:solidFill>
                  <a:srgbClr val="F83500"/>
                </a:solidFill>
              </a:rPr>
              <a:t>A illness that appears and worsens over a short period of time (Ex: heart attack, broken bone)</a:t>
            </a:r>
            <a:r>
              <a:rPr lang="en-US" dirty="0" smtClean="0"/>
              <a:t> </a:t>
            </a:r>
            <a:endParaRPr lang="en-US" dirty="0"/>
          </a:p>
        </p:txBody>
      </p:sp>
      <p:sp>
        <p:nvSpPr>
          <p:cNvPr id="9" name="TextBox 8"/>
          <p:cNvSpPr txBox="1"/>
          <p:nvPr/>
        </p:nvSpPr>
        <p:spPr>
          <a:xfrm>
            <a:off x="2431600" y="3517924"/>
            <a:ext cx="6794949" cy="646331"/>
          </a:xfrm>
          <a:prstGeom prst="rect">
            <a:avLst/>
          </a:prstGeom>
          <a:noFill/>
        </p:spPr>
        <p:txBody>
          <a:bodyPr wrap="square" rtlCol="0">
            <a:spAutoFit/>
          </a:bodyPr>
          <a:lstStyle/>
          <a:p>
            <a:r>
              <a:rPr lang="en-US" dirty="0" smtClean="0">
                <a:solidFill>
                  <a:srgbClr val="F83500"/>
                </a:solidFill>
              </a:rPr>
              <a:t>A medical condition or disease that is non-infectious &amp; non-transmissible among people. (another common term for chronic disease)</a:t>
            </a:r>
            <a:r>
              <a:rPr lang="en-US" dirty="0" smtClean="0"/>
              <a:t> </a:t>
            </a:r>
            <a:endParaRPr lang="en-US" dirty="0"/>
          </a:p>
        </p:txBody>
      </p:sp>
      <p:sp>
        <p:nvSpPr>
          <p:cNvPr id="10" name="TextBox 9"/>
          <p:cNvSpPr txBox="1"/>
          <p:nvPr/>
        </p:nvSpPr>
        <p:spPr>
          <a:xfrm>
            <a:off x="2432218" y="4214173"/>
            <a:ext cx="6794949" cy="369332"/>
          </a:xfrm>
          <a:prstGeom prst="rect">
            <a:avLst/>
          </a:prstGeom>
          <a:noFill/>
        </p:spPr>
        <p:txBody>
          <a:bodyPr wrap="square" rtlCol="0">
            <a:spAutoFit/>
          </a:bodyPr>
          <a:lstStyle/>
          <a:p>
            <a:r>
              <a:rPr lang="en-US" dirty="0" smtClean="0">
                <a:solidFill>
                  <a:srgbClr val="F83500"/>
                </a:solidFill>
              </a:rPr>
              <a:t>A disease that is infectious &amp; transmissible among people.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Chronic Disease Rates:</a:t>
            </a:r>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
        <p:nvSpPr>
          <p:cNvPr id="6" name="Content Placeholder 2"/>
          <p:cNvSpPr>
            <a:spLocks noGrp="1"/>
          </p:cNvSpPr>
          <p:nvPr>
            <p:ph sz="quarter" idx="1"/>
          </p:nvPr>
        </p:nvSpPr>
        <p:spPr>
          <a:xfrm>
            <a:off x="612648" y="1600200"/>
            <a:ext cx="8153400" cy="4495800"/>
          </a:xfrm>
        </p:spPr>
        <p:txBody>
          <a:bodyPr/>
          <a:lstStyle/>
          <a:p>
            <a:r>
              <a:rPr lang="en-US" sz="4800" b="1" dirty="0" smtClean="0">
                <a:solidFill>
                  <a:schemeClr val="accent3"/>
                </a:solidFill>
              </a:rPr>
              <a:t>7</a:t>
            </a:r>
            <a:r>
              <a:rPr lang="en-US" sz="3600" dirty="0" smtClean="0"/>
              <a:t> out of 10 deaths among Americans each year are from chronic diseases.</a:t>
            </a:r>
          </a:p>
          <a:p>
            <a:r>
              <a:rPr lang="en-US" sz="3600" dirty="0" smtClean="0"/>
              <a:t>In 2005, 133 million Americans – almost</a:t>
            </a:r>
            <a:r>
              <a:rPr lang="en-US" sz="4800" dirty="0" smtClean="0"/>
              <a:t> </a:t>
            </a:r>
            <a:r>
              <a:rPr lang="en-US" sz="4800" b="1" dirty="0" smtClean="0">
                <a:solidFill>
                  <a:schemeClr val="accent3"/>
                </a:solidFill>
              </a:rPr>
              <a:t>1</a:t>
            </a:r>
            <a:r>
              <a:rPr lang="en-US" sz="3600" dirty="0" smtClean="0"/>
              <a:t>out of every 2 adults – had at least one chronic illness</a:t>
            </a:r>
          </a:p>
          <a:p>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Chronic Disease Causes:</a:t>
            </a:r>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
        <p:nvSpPr>
          <p:cNvPr id="6" name="Content Placeholder 2"/>
          <p:cNvSpPr>
            <a:spLocks noGrp="1"/>
          </p:cNvSpPr>
          <p:nvPr>
            <p:ph sz="quarter" idx="1"/>
          </p:nvPr>
        </p:nvSpPr>
        <p:spPr>
          <a:xfrm>
            <a:off x="612648" y="1600200"/>
            <a:ext cx="8153400" cy="4495800"/>
          </a:xfrm>
        </p:spPr>
        <p:txBody>
          <a:bodyPr>
            <a:normAutofit lnSpcReduction="10000"/>
          </a:bodyPr>
          <a:lstStyle/>
          <a:p>
            <a:r>
              <a:rPr lang="en-US" sz="3600" dirty="0" smtClean="0"/>
              <a:t>Four modifiable health risk behaviors— are responsible for much of the illness, suffering, and early death related to chronic diseases. They are:</a:t>
            </a:r>
          </a:p>
          <a:p>
            <a:pPr lvl="1"/>
            <a:r>
              <a:rPr lang="en-US" sz="3300" dirty="0" smtClean="0"/>
              <a:t>Lack of physical activity</a:t>
            </a:r>
          </a:p>
          <a:p>
            <a:pPr lvl="1"/>
            <a:r>
              <a:rPr lang="en-US" sz="3300" dirty="0" smtClean="0"/>
              <a:t>Poor nutrition</a:t>
            </a:r>
          </a:p>
          <a:p>
            <a:pPr lvl="1"/>
            <a:r>
              <a:rPr lang="en-US" sz="3300" dirty="0" smtClean="0"/>
              <a:t>Tobacco Use</a:t>
            </a:r>
          </a:p>
          <a:p>
            <a:pPr lvl="1"/>
            <a:r>
              <a:rPr lang="en-US" sz="3300" dirty="0" smtClean="0"/>
              <a:t>Excessive Alcohol Consumption</a:t>
            </a:r>
          </a:p>
          <a:p>
            <a:endParaRPr lang="en-US" sz="3600" dirty="0" smtClean="0"/>
          </a:p>
          <a:p>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Chronic Disease Assignments:</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normAutofit lnSpcReduction="10000"/>
          </a:bodyPr>
          <a:lstStyle/>
          <a:p>
            <a:r>
              <a:rPr lang="en-US" dirty="0" smtClean="0"/>
              <a:t>Your team will be assigned to one of the following chronic diseases or conditions:  </a:t>
            </a:r>
          </a:p>
          <a:p>
            <a:pPr lvl="1"/>
            <a:r>
              <a:rPr lang="en-US" i="1" dirty="0" smtClean="0"/>
              <a:t>(1) heart disease</a:t>
            </a:r>
          </a:p>
          <a:p>
            <a:pPr lvl="1"/>
            <a:r>
              <a:rPr lang="en-US" i="1" dirty="0" smtClean="0"/>
              <a:t>(2) diabetes</a:t>
            </a:r>
          </a:p>
          <a:p>
            <a:pPr lvl="1"/>
            <a:r>
              <a:rPr lang="en-US" i="1" dirty="0" smtClean="0"/>
              <a:t>(3) cancer</a:t>
            </a:r>
          </a:p>
          <a:p>
            <a:pPr lvl="1"/>
            <a:r>
              <a:rPr lang="en-US" i="1" dirty="0" smtClean="0"/>
              <a:t>(4) hypertension</a:t>
            </a:r>
          </a:p>
          <a:p>
            <a:pPr lvl="1"/>
            <a:r>
              <a:rPr lang="en-US" i="1" dirty="0" smtClean="0"/>
              <a:t>(5) obesity</a:t>
            </a:r>
          </a:p>
          <a:p>
            <a:pPr lvl="1"/>
            <a:r>
              <a:rPr lang="en-US" i="1" dirty="0" smtClean="0"/>
              <a:t>(6) chronic obstructive pulmonary disease</a:t>
            </a:r>
          </a:p>
          <a:p>
            <a:pPr lvl="1"/>
            <a:r>
              <a:rPr lang="en-US" i="1" dirty="0" smtClean="0"/>
              <a:t>(7) stroke</a:t>
            </a:r>
          </a:p>
          <a:p>
            <a:pPr lvl="1"/>
            <a:r>
              <a:rPr lang="en-US" i="1" dirty="0" smtClean="0"/>
              <a:t>(8) arthritis.</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Chronic Disease Research:</a:t>
            </a:r>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pic>
        <p:nvPicPr>
          <p:cNvPr id="6" name="Picture 5"/>
          <p:cNvPicPr>
            <a:picLocks noChangeAspect="1"/>
          </p:cNvPicPr>
          <p:nvPr/>
        </p:nvPicPr>
        <p:blipFill>
          <a:blip r:embed="rId4"/>
          <a:stretch>
            <a:fillRect/>
          </a:stretch>
        </p:blipFill>
        <p:spPr>
          <a:xfrm>
            <a:off x="914400" y="1600412"/>
            <a:ext cx="6248400" cy="509537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Health Fair Booth Challenge:</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normAutofit/>
          </a:bodyPr>
          <a:lstStyle/>
          <a:p>
            <a:r>
              <a:rPr lang="en-US" b="1" dirty="0" smtClean="0"/>
              <a:t>Challenge: P</a:t>
            </a:r>
            <a:r>
              <a:rPr lang="en-US" dirty="0" smtClean="0"/>
              <a:t>resent a health fair booth to the community, delivering information on your chronic disease or condition. </a:t>
            </a:r>
          </a:p>
          <a:p>
            <a:r>
              <a:rPr lang="en-US" b="1" dirty="0" smtClean="0"/>
              <a:t>Goal:</a:t>
            </a:r>
            <a:r>
              <a:rPr lang="en-US" dirty="0" smtClean="0"/>
              <a:t> Reduce the prevalence of your chronic disease or condition through education. </a:t>
            </a:r>
          </a:p>
          <a:p>
            <a:r>
              <a:rPr lang="en-US" b="1" dirty="0" smtClean="0"/>
              <a:t>How? </a:t>
            </a:r>
            <a:r>
              <a:rPr lang="en-US" dirty="0" smtClean="0"/>
              <a:t>Your booth should be engaging and build awareness with clear and accurate information.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3290</TotalTime>
  <Words>1160</Words>
  <Application>Microsoft Macintosh PowerPoint</Application>
  <PresentationFormat>On-screen Show (4:3)</PresentationFormat>
  <Paragraphs>81</Paragraphs>
  <Slides>12</Slides>
  <Notes>12</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Median</vt:lpstr>
      <vt:lpstr>Lesson 6.4: Chronic Disease</vt:lpstr>
      <vt:lpstr>Do Now:</vt:lpstr>
      <vt:lpstr>Discuss: Personal Connection</vt:lpstr>
      <vt:lpstr>Chronic Disease Terms:</vt:lpstr>
      <vt:lpstr>Chronic Disease Rates:</vt:lpstr>
      <vt:lpstr>Chronic Disease Causes:</vt:lpstr>
      <vt:lpstr>Chronic Disease Assignments:</vt:lpstr>
      <vt:lpstr>Chronic Disease Research:</vt:lpstr>
      <vt:lpstr>Health Fair Booth Challenge:</vt:lpstr>
      <vt:lpstr>Health Fair Booth Challenge!</vt:lpstr>
      <vt:lpstr>Assess:</vt:lpstr>
      <vt:lpstr>Homework:  Create Your Booth!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77</cp:revision>
  <dcterms:created xsi:type="dcterms:W3CDTF">2014-02-21T02:32:03Z</dcterms:created>
  <dcterms:modified xsi:type="dcterms:W3CDTF">2014-02-21T02:32:41Z</dcterms:modified>
</cp:coreProperties>
</file>