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2"/>
  </p:notesMasterIdLst>
  <p:sldIdLst>
    <p:sldId id="256" r:id="rId2"/>
    <p:sldId id="257" r:id="rId3"/>
    <p:sldId id="258" r:id="rId4"/>
    <p:sldId id="259" r:id="rId5"/>
    <p:sldId id="271" r:id="rId6"/>
    <p:sldId id="270" r:id="rId7"/>
    <p:sldId id="269" r:id="rId8"/>
    <p:sldId id="272" r:id="rId9"/>
    <p:sldId id="266"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Students will calculate their estimated daily cost of living and learn</a:t>
            </a:r>
            <a:r>
              <a:rPr lang="en-US" baseline="0" dirty="0" smtClean="0"/>
              <a:t> about the definition of extreme poverty. They will examine how poverty is defined and listen to an audio interview from a man who works to bring strategies to the rural poor and has given politicians tours of his rural community. Then students will examine barriers to health caused by poverty through the lens of basic human rights. Finally, students will write a short story about a fictitious character who is living in poverty in a rural community. </a:t>
            </a:r>
            <a:r>
              <a:rPr lang="en-US" dirty="0" smtClean="0"/>
              <a:t> </a:t>
            </a:r>
          </a:p>
          <a:p>
            <a:endParaRPr lang="en-US" dirty="0" smtClean="0"/>
          </a:p>
          <a:p>
            <a:r>
              <a:rPr lang="en-US" dirty="0" smtClean="0"/>
              <a:t>Image source:  http://www.flickr.com/photos/httpoldmaisonblogspotcom/3554602781/</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a:t>
            </a:r>
            <a:r>
              <a:rPr lang="en-US" baseline="0" dirty="0" smtClean="0"/>
              <a:t> is to give students a chance to explore others’ stories, new perspectives, and different barriers/effects than those discussed in class.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Be aware that some students are</a:t>
            </a:r>
            <a:r>
              <a:rPr lang="en-US" baseline="0" dirty="0" smtClean="0"/>
              <a:t> likely to be living in poverty and this may be a sensitive issue. Establish norms and an environment of respect.</a:t>
            </a:r>
          </a:p>
          <a:p>
            <a:pPr marL="228600" indent="-228600">
              <a:buNone/>
            </a:pPr>
            <a:r>
              <a:rPr lang="en-US" dirty="0" smtClean="0"/>
              <a:t>Ask students</a:t>
            </a:r>
            <a:r>
              <a:rPr lang="en-US" baseline="0" dirty="0" smtClean="0"/>
              <a:t> how they would spend their money if they only had half of the amount they estimated? If they only had $2 per day? $1 per day?</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Tell students that globally, 1 in 5 people</a:t>
            </a:r>
            <a:r>
              <a:rPr lang="en-US" baseline="0" dirty="0" smtClean="0"/>
              <a:t> </a:t>
            </a:r>
            <a:r>
              <a:rPr lang="en-US" dirty="0" smtClean="0"/>
              <a:t>live on less than $1 per day.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how might the</a:t>
            </a:r>
            <a:r>
              <a:rPr lang="en-US" baseline="0" dirty="0" smtClean="0"/>
              <a:t> same income result in differences in lifestyle for someone living in a rural vs. urban setting.</a:t>
            </a:r>
          </a:p>
          <a:p>
            <a:endParaRPr lang="en-US" dirty="0" smtClean="0"/>
          </a:p>
          <a:p>
            <a:r>
              <a:rPr lang="en-US" dirty="0" smtClean="0"/>
              <a:t>Source: http://www.ers.usda.gov/topics/rural-economy-population/rural-poverty-well-being/geography-of-poverty.aspx#.Uu16O3ewKgk</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baseline="0" dirty="0" err="1" smtClean="0"/>
              <a:t>Nonmetro</a:t>
            </a:r>
            <a:r>
              <a:rPr lang="en-US" baseline="0" dirty="0" smtClean="0"/>
              <a:t> poverty has risen, approximately 3-4 percent, since 2004.</a:t>
            </a:r>
          </a:p>
          <a:p>
            <a:pPr marL="228600" indent="-228600">
              <a:buAutoNum type="arabicPeriod"/>
            </a:pPr>
            <a:r>
              <a:rPr lang="en-US" baseline="0" dirty="0" smtClean="0"/>
              <a:t>The </a:t>
            </a:r>
            <a:r>
              <a:rPr lang="en-US" baseline="0" dirty="0" err="1" smtClean="0"/>
              <a:t>nonmetro</a:t>
            </a:r>
            <a:r>
              <a:rPr lang="en-US" baseline="0" dirty="0" smtClean="0"/>
              <a:t>-metro gap has made small fluctuations over time, but has remained between 2-5% since the 70’s. Ultimately, this means that  2-5% more </a:t>
            </a:r>
            <a:r>
              <a:rPr lang="en-US" baseline="0" dirty="0" err="1" smtClean="0"/>
              <a:t>nonmetro</a:t>
            </a:r>
            <a:r>
              <a:rPr lang="en-US" baseline="0" dirty="0" smtClean="0"/>
              <a:t> (rural) residents are living in poverty.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 the audio of the interview for the students, as it captures the emotion, tone, and character of the narrator. Consider having</a:t>
            </a:r>
            <a:r>
              <a:rPr lang="en-US" baseline="0" dirty="0" smtClean="0"/>
              <a:t> students just listen the first time through, then re-read the transcript a second time in their workbook, marking it up with active reading notes as they go.</a:t>
            </a:r>
            <a:r>
              <a:rPr lang="en-US" dirty="0" smtClean="0"/>
              <a:t> </a:t>
            </a:r>
            <a:r>
              <a:rPr lang="en-US" baseline="0" dirty="0" smtClean="0"/>
              <a:t> Audio clip can be found at:  </a:t>
            </a:r>
            <a:r>
              <a:rPr lang="en-US" dirty="0" smtClean="0"/>
              <a:t>http://</a:t>
            </a:r>
            <a:r>
              <a:rPr lang="en-US" dirty="0" err="1" smtClean="0"/>
              <a:t>www.npr.org/templates/story/story.php?storyId</a:t>
            </a:r>
            <a:r>
              <a:rPr lang="en-US" dirty="0" smtClean="0"/>
              <a:t>=12017456</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Causation vs. correlation</a:t>
            </a:r>
            <a:r>
              <a:rPr lang="en-US" baseline="0" dirty="0" smtClean="0"/>
              <a:t> is a high level, but essential concept to teach. It will be explored more in other modules. In studying poverty and it’s relation to health, it is very important to stress the myriad ways that poverty creates health problems. Some results of poverty may be direct causes of health problems, others may be indirect or play some unknown role. All in all, there are thousands of studies of how it does indeed lead to poorer health outcomes.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work in pairs or teams to fill in the chart. The barriers can be any specific</a:t>
            </a:r>
            <a:r>
              <a:rPr lang="en-US" baseline="0" dirty="0" smtClean="0"/>
              <a:t> effect that poverty creates. For example, in the information category, students may list the following as barriers:  -Lack of computers/technology/internet in the home, -Lack of adequate education/health </a:t>
            </a:r>
            <a:r>
              <a:rPr lang="en-US" baseline="0" dirty="0" err="1" smtClean="0"/>
              <a:t>ed</a:t>
            </a:r>
            <a:r>
              <a:rPr lang="en-US" baseline="0" dirty="0" smtClean="0"/>
              <a:t>; -Lack of parental guidance in decision-making; -Lack of books in the home, etc. These barriers may be linked to many effects. Students may need more paper and can use additional sheets, or even butcher paper in groups to display on the wall.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Have students peer-evaluate</a:t>
            </a:r>
            <a:r>
              <a:rPr lang="en-US" baseline="0" dirty="0" smtClean="0"/>
              <a:t> their stories, looking for three barriers and their effects on health. This will allow students to learn from one another and share viewpoints.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a:t>
            </a:r>
            <a:r>
              <a:rPr lang="en-US" dirty="0" smtClean="0"/>
              <a:t> 6.3</a:t>
            </a:r>
            <a:r>
              <a:rPr lang="en-US" dirty="0" smtClean="0"/>
              <a:t>:</a:t>
            </a:r>
            <a:br>
              <a:rPr lang="en-US" dirty="0" smtClean="0"/>
            </a:br>
            <a:r>
              <a:rPr lang="en-US" dirty="0" smtClean="0"/>
              <a:t>Rural Poverty</a:t>
            </a:r>
            <a:endParaRPr lang="en-US" sz="4444" dirty="0"/>
          </a:p>
        </p:txBody>
      </p:sp>
      <p:sp>
        <p:nvSpPr>
          <p:cNvPr id="3" name="Subtitle 2"/>
          <p:cNvSpPr>
            <a:spLocks noGrp="1"/>
          </p:cNvSpPr>
          <p:nvPr>
            <p:ph type="subTitle" idx="1"/>
          </p:nvPr>
        </p:nvSpPr>
        <p:spPr/>
        <p:txBody>
          <a:bodyPr/>
          <a:lstStyle/>
          <a:p>
            <a:r>
              <a:rPr lang="en-US" dirty="0" smtClean="0"/>
              <a:t>Module</a:t>
            </a:r>
            <a:r>
              <a:rPr lang="en-US" dirty="0" smtClean="0"/>
              <a:t> 6: </a:t>
            </a:r>
            <a:r>
              <a:rPr lang="en-US" dirty="0" smtClean="0"/>
              <a:t>Rural Health</a:t>
            </a:r>
            <a:endParaRPr lang="en-US" dirty="0"/>
          </a:p>
        </p:txBody>
      </p:sp>
      <p:sp>
        <p:nvSpPr>
          <p:cNvPr id="4" name="Rectangle 3"/>
          <p:cNvSpPr/>
          <p:nvPr/>
        </p:nvSpPr>
        <p:spPr>
          <a:xfrm>
            <a:off x="304800" y="228600"/>
            <a:ext cx="3505200" cy="1107996"/>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a:t>
            </a:r>
            <a:r>
              <a:rPr lang="en-US" sz="2200" dirty="0" smtClean="0"/>
              <a:t> 6.3</a:t>
            </a:r>
            <a:r>
              <a:rPr lang="en-US" sz="2200" dirty="0" smtClean="0"/>
              <a:t>: </a:t>
            </a:r>
            <a:r>
              <a:rPr lang="en-US" sz="2200" dirty="0" smtClean="0">
                <a:latin typeface="+mj-lt"/>
              </a:rPr>
              <a:t> Examine poverty-related barriers that can hinder healthy living.</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419600" y="1260630"/>
            <a:ext cx="4149090" cy="2777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 </a:t>
            </a:r>
            <a:r>
              <a:rPr lang="en-US" sz="3111" dirty="0" smtClean="0"/>
              <a:t>Representations of Poverty &amp; Health</a:t>
            </a:r>
            <a:br>
              <a:rPr lang="en-US" sz="3111" dirty="0" smtClean="0"/>
            </a:br>
            <a:endParaRPr lang="en-US" sz="3111" dirty="0"/>
          </a:p>
        </p:txBody>
      </p:sp>
      <p:sp>
        <p:nvSpPr>
          <p:cNvPr id="3" name="Content Placeholder 2"/>
          <p:cNvSpPr>
            <a:spLocks noGrp="1"/>
          </p:cNvSpPr>
          <p:nvPr>
            <p:ph sz="quarter" idx="1"/>
          </p:nvPr>
        </p:nvSpPr>
        <p:spPr>
          <a:xfrm>
            <a:off x="457200" y="1676400"/>
            <a:ext cx="8153400" cy="4495800"/>
          </a:xfrm>
        </p:spPr>
        <p:txBody>
          <a:bodyPr>
            <a:normAutofit/>
          </a:bodyPr>
          <a:lstStyle/>
          <a:p>
            <a:r>
              <a:rPr lang="en-US" dirty="0" smtClean="0"/>
              <a:t>Find a representation of poverty and its impact on health on the Internet. This could be a news article, </a:t>
            </a:r>
            <a:r>
              <a:rPr lang="en-US" dirty="0" err="1" smtClean="0"/>
              <a:t>blog</a:t>
            </a:r>
            <a:r>
              <a:rPr lang="en-US" dirty="0" smtClean="0"/>
              <a:t> post, poem, short story, book, film, political cartoon, or work of art. You are not limited to those options, but those are examples of resources. </a:t>
            </a:r>
          </a:p>
          <a:p>
            <a:pPr lvl="1"/>
            <a:r>
              <a:rPr lang="en-US" dirty="0" smtClean="0"/>
              <a:t>1. Describe your representation of poverty.</a:t>
            </a:r>
          </a:p>
          <a:p>
            <a:pPr lvl="1"/>
            <a:r>
              <a:rPr lang="en-US" dirty="0" smtClean="0"/>
              <a:t>2. What barriers did it represent?</a:t>
            </a:r>
          </a:p>
          <a:p>
            <a:pPr lvl="1"/>
            <a:r>
              <a:rPr lang="en-US" dirty="0" smtClean="0"/>
              <a:t>3. How does poverty impact the health of the subject?</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 </a:t>
            </a:r>
            <a:r>
              <a:rPr lang="en-US" dirty="0" smtClean="0"/>
              <a:t>Cost of Living Estimate</a:t>
            </a:r>
            <a:endParaRPr lang="en-US" b="1" dirty="0"/>
          </a:p>
        </p:txBody>
      </p:sp>
      <p:sp>
        <p:nvSpPr>
          <p:cNvPr id="3" name="Content Placeholder 2"/>
          <p:cNvSpPr>
            <a:spLocks noGrp="1"/>
          </p:cNvSpPr>
          <p:nvPr>
            <p:ph sz="quarter" idx="1"/>
          </p:nvPr>
        </p:nvSpPr>
        <p:spPr/>
        <p:txBody>
          <a:bodyPr/>
          <a:lstStyle/>
          <a:p>
            <a:r>
              <a:rPr lang="en-US" sz="2000" dirty="0" smtClean="0"/>
              <a:t>Estimate how much money you spend on an average day. Consider food, transportation, recreational spending, and any other costs you can estimate for a single day. Add every cost you can think of, no matter who pays for it (you, your parents, or someone else).</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345563" y="3237066"/>
            <a:ext cx="7543800" cy="33682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a:t>
            </a:r>
            <a:r>
              <a:rPr lang="en-US" dirty="0" smtClean="0"/>
              <a:t>Extreme Poverty</a:t>
            </a:r>
            <a:endParaRPr lang="en-US" b="1" dirty="0"/>
          </a:p>
        </p:txBody>
      </p:sp>
      <p:sp>
        <p:nvSpPr>
          <p:cNvPr id="3" name="Content Placeholder 2"/>
          <p:cNvSpPr>
            <a:spLocks noGrp="1"/>
          </p:cNvSpPr>
          <p:nvPr>
            <p:ph sz="quarter" idx="1"/>
          </p:nvPr>
        </p:nvSpPr>
        <p:spPr>
          <a:xfrm>
            <a:off x="612648" y="1600200"/>
            <a:ext cx="8153400" cy="4857198"/>
          </a:xfrm>
        </p:spPr>
        <p:txBody>
          <a:bodyPr>
            <a:normAutofit fontScale="77500" lnSpcReduction="20000"/>
          </a:bodyPr>
          <a:lstStyle/>
          <a:p>
            <a:pPr>
              <a:buNone/>
            </a:pPr>
            <a:r>
              <a:rPr lang="en-US" dirty="0" smtClean="0">
                <a:solidFill>
                  <a:srgbClr val="000090"/>
                </a:solidFill>
              </a:rPr>
              <a:t>--Extreme poverty in the United States: households living on less than $2 per day </a:t>
            </a:r>
          </a:p>
          <a:p>
            <a:pPr>
              <a:buNone/>
            </a:pPr>
            <a:r>
              <a:rPr lang="en-US" dirty="0" smtClean="0">
                <a:solidFill>
                  <a:srgbClr val="000090"/>
                </a:solidFill>
              </a:rPr>
              <a:t>--1.2% of the US population in 2011 (household size of 2.55 people) </a:t>
            </a:r>
          </a:p>
          <a:p>
            <a:pPr lvl="2"/>
            <a:r>
              <a:rPr lang="en-US" sz="2000" i="1" dirty="0" smtClean="0">
                <a:solidFill>
                  <a:srgbClr val="000090"/>
                </a:solidFill>
              </a:rPr>
              <a:t>“Extreme Poverty in the United States, 1996 to 2011.” National Poverty Center, February 2012.</a:t>
            </a:r>
            <a:endParaRPr lang="en-US" sz="2000" dirty="0" smtClean="0">
              <a:solidFill>
                <a:srgbClr val="000090"/>
              </a:solidFill>
            </a:endParaRPr>
          </a:p>
          <a:p>
            <a:pPr>
              <a:buNone/>
            </a:pPr>
            <a:r>
              <a:rPr lang="en-US" dirty="0" smtClean="0"/>
              <a:t> </a:t>
            </a:r>
          </a:p>
          <a:p>
            <a:r>
              <a:rPr lang="en-US" dirty="0" smtClean="0"/>
              <a:t>Was it difficult or surprising to calculate your daily expenses? What was the biggest source of expense?</a:t>
            </a:r>
          </a:p>
          <a:p>
            <a:pPr lvl="0"/>
            <a:r>
              <a:rPr lang="en-US" dirty="0" smtClean="0"/>
              <a:t>If you had to live on significantly less per day, how might this impact your life and your health?</a:t>
            </a:r>
          </a:p>
          <a:p>
            <a:r>
              <a:rPr lang="en-US" dirty="0" smtClean="0"/>
              <a:t>One dictionary definition of poverty is, “the state of one who lacks a usual or socially acceptable amount of money or material possessions.” Beyond this definition, how would you define poverty?</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Poverty Defined?</a:t>
            </a:r>
            <a:endParaRPr lang="en-US" b="1" dirty="0"/>
          </a:p>
        </p:txBody>
      </p:sp>
      <p:sp>
        <p:nvSpPr>
          <p:cNvPr id="3" name="Content Placeholder 2"/>
          <p:cNvSpPr>
            <a:spLocks noGrp="1"/>
          </p:cNvSpPr>
          <p:nvPr>
            <p:ph sz="quarter" idx="1"/>
          </p:nvPr>
        </p:nvSpPr>
        <p:spPr>
          <a:xfrm>
            <a:off x="381000" y="1828800"/>
            <a:ext cx="8153400" cy="4495800"/>
          </a:xfrm>
        </p:spPr>
        <p:txBody>
          <a:bodyPr>
            <a:normAutofit/>
          </a:bodyPr>
          <a:lstStyle/>
          <a:p>
            <a:pPr>
              <a:buNone/>
            </a:pPr>
            <a:r>
              <a:rPr lang="en-US" dirty="0" smtClean="0">
                <a:solidFill>
                  <a:schemeClr val="accent4"/>
                </a:solidFill>
              </a:rPr>
              <a:t>*Any individual with total income less than an amount deemed to be sufficient to purchase basic needs of food, shelter, clothing, and other essential goods and services is classified as poor. </a:t>
            </a:r>
          </a:p>
          <a:p>
            <a:pPr>
              <a:buNone/>
            </a:pPr>
            <a:r>
              <a:rPr lang="en-US" dirty="0" smtClean="0">
                <a:solidFill>
                  <a:schemeClr val="accent6"/>
                </a:solidFill>
              </a:rPr>
              <a:t>*The 2012 poverty line for an individual under 65 years of age is $11,945. The poverty line for a three-person family with one child and two adults is $18,480. For a family with two adults and three children the poverty line is $27,400. </a:t>
            </a:r>
            <a:endParaRPr lang="en-US" b="1" dirty="0">
              <a:solidFill>
                <a:schemeClr val="accent6"/>
              </a:solidFill>
            </a:endParaRPr>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Poverty:</a:t>
            </a:r>
            <a:endParaRPr lang="en-US" b="1" dirty="0"/>
          </a:p>
        </p:txBody>
      </p:sp>
      <p:sp>
        <p:nvSpPr>
          <p:cNvPr id="3" name="Content Placeholder 2"/>
          <p:cNvSpPr>
            <a:spLocks noGrp="1"/>
          </p:cNvSpPr>
          <p:nvPr>
            <p:ph sz="quarter" idx="1"/>
          </p:nvPr>
        </p:nvSpPr>
        <p:spPr>
          <a:xfrm>
            <a:off x="381000" y="4419600"/>
            <a:ext cx="8153400" cy="1905000"/>
          </a:xfrm>
        </p:spPr>
        <p:txBody>
          <a:bodyPr>
            <a:normAutofit lnSpcReduction="10000"/>
          </a:bodyPr>
          <a:lstStyle/>
          <a:p>
            <a:r>
              <a:rPr lang="en-US" dirty="0" smtClean="0"/>
              <a:t>1. What has happened to </a:t>
            </a:r>
            <a:r>
              <a:rPr lang="en-US" dirty="0" err="1" smtClean="0"/>
              <a:t>Nonmetro</a:t>
            </a:r>
            <a:r>
              <a:rPr lang="en-US" dirty="0" smtClean="0"/>
              <a:t> (rural) poverty since 2004? </a:t>
            </a:r>
          </a:p>
          <a:p>
            <a:r>
              <a:rPr lang="en-US" dirty="0" smtClean="0"/>
              <a:t>2. What overall trend do you notice about the </a:t>
            </a:r>
            <a:r>
              <a:rPr lang="en-US" dirty="0" err="1" smtClean="0"/>
              <a:t>Nonmetro</a:t>
            </a:r>
            <a:r>
              <a:rPr lang="en-US" dirty="0" smtClean="0"/>
              <a:t>-metro gap?</a:t>
            </a:r>
          </a:p>
          <a:p>
            <a:pPr>
              <a:buNone/>
            </a:pP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3543417" y="228600"/>
            <a:ext cx="5222631" cy="4191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b="1" i="1" dirty="0" smtClean="0"/>
              <a:t>In Rural Poverty, Showing Up is the First Step.</a:t>
            </a:r>
            <a:endParaRPr lang="en-US" sz="3300" i="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pic>
        <p:nvPicPr>
          <p:cNvPr id="6" name="Picture 5"/>
          <p:cNvPicPr>
            <a:picLocks noChangeAspect="1"/>
          </p:cNvPicPr>
          <p:nvPr/>
        </p:nvPicPr>
        <p:blipFill>
          <a:blip r:embed="rId4"/>
          <a:stretch>
            <a:fillRect/>
          </a:stretch>
        </p:blipFill>
        <p:spPr>
          <a:xfrm>
            <a:off x="152400" y="1578410"/>
            <a:ext cx="6622483" cy="5117373"/>
          </a:xfrm>
          <a:prstGeom prst="rect">
            <a:avLst/>
          </a:prstGeom>
        </p:spPr>
      </p:pic>
      <p:sp>
        <p:nvSpPr>
          <p:cNvPr id="7" name="Content Placeholder 2"/>
          <p:cNvSpPr>
            <a:spLocks noGrp="1"/>
          </p:cNvSpPr>
          <p:nvPr>
            <p:ph sz="quarter" idx="1"/>
          </p:nvPr>
        </p:nvSpPr>
        <p:spPr>
          <a:xfrm>
            <a:off x="5715000" y="1600200"/>
            <a:ext cx="3289624" cy="3124200"/>
          </a:xfrm>
        </p:spPr>
        <p:txBody>
          <a:bodyPr>
            <a:normAutofit/>
          </a:bodyPr>
          <a:lstStyle/>
          <a:p>
            <a:r>
              <a:rPr lang="en-US" sz="3200" b="1" dirty="0" smtClean="0"/>
              <a:t>How do you think Dee Davis would describe the effect of poverty on health?</a:t>
            </a:r>
            <a:endParaRPr lang="en-US" sz="3200" dirty="0" smtClean="0"/>
          </a:p>
          <a:p>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Poverty-related Barriers to Health</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a:bodyPr>
          <a:lstStyle/>
          <a:p>
            <a:r>
              <a:rPr lang="en-US" dirty="0" smtClean="0"/>
              <a:t>Poverty as a </a:t>
            </a:r>
            <a:r>
              <a:rPr lang="en-US" u="sng" dirty="0" smtClean="0"/>
              <a:t>direct cause </a:t>
            </a:r>
            <a:r>
              <a:rPr lang="en-US" dirty="0" smtClean="0"/>
              <a:t>of negative health</a:t>
            </a:r>
          </a:p>
          <a:p>
            <a:pPr lvl="1"/>
            <a:r>
              <a:rPr lang="en-US" b="1" dirty="0" smtClean="0"/>
              <a:t>Ex: </a:t>
            </a:r>
            <a:r>
              <a:rPr lang="en-US" dirty="0" smtClean="0"/>
              <a:t>poor &gt; no money to purchase food &gt; hunger and malnutrition </a:t>
            </a:r>
          </a:p>
          <a:p>
            <a:r>
              <a:rPr lang="en-US" dirty="0" smtClean="0"/>
              <a:t>Poverty as a </a:t>
            </a:r>
            <a:r>
              <a:rPr lang="en-US" u="sng" dirty="0" smtClean="0"/>
              <a:t>correlate</a:t>
            </a:r>
            <a:r>
              <a:rPr lang="en-US" dirty="0" smtClean="0"/>
              <a:t> to negative health</a:t>
            </a:r>
          </a:p>
          <a:p>
            <a:pPr lvl="1"/>
            <a:r>
              <a:rPr lang="en-US" b="1" dirty="0" smtClean="0"/>
              <a:t>Ex</a:t>
            </a:r>
            <a:r>
              <a:rPr lang="en-US" dirty="0" smtClean="0"/>
              <a:t>: poverty &gt; low health literacy/poor education on healthy diet &gt;(?)&gt; consumption of sugary beverages </a:t>
            </a:r>
          </a:p>
          <a:p>
            <a:r>
              <a:rPr lang="en-US" b="1" dirty="0" smtClean="0"/>
              <a:t>Basic rights</a:t>
            </a:r>
            <a:r>
              <a:rPr lang="en-US" dirty="0" smtClean="0"/>
              <a:t>: </a:t>
            </a:r>
          </a:p>
          <a:p>
            <a:pPr lvl="1"/>
            <a:r>
              <a:rPr lang="en-US" dirty="0" smtClean="0"/>
              <a:t>shelter, sanitation, water, information, nutrition, health, and education</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Poverty-related Barriers to Health</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381000" y="1524000"/>
            <a:ext cx="7315200" cy="53310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 </a:t>
            </a:r>
            <a:r>
              <a:rPr lang="en-US" dirty="0" smtClean="0"/>
              <a:t>Short Story</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dirty="0" smtClean="0"/>
              <a:t>Write a </a:t>
            </a:r>
            <a:r>
              <a:rPr lang="en-US" b="1" dirty="0" smtClean="0"/>
              <a:t>short story</a:t>
            </a:r>
            <a:r>
              <a:rPr lang="en-US" dirty="0" smtClean="0"/>
              <a:t> about one day in the life of a fictitious character growing up in</a:t>
            </a:r>
            <a:r>
              <a:rPr lang="en-US" b="1" dirty="0" smtClean="0"/>
              <a:t> poverty </a:t>
            </a:r>
            <a:r>
              <a:rPr lang="en-US" dirty="0" smtClean="0"/>
              <a:t>in a</a:t>
            </a:r>
            <a:r>
              <a:rPr lang="en-US" b="1" dirty="0" smtClean="0"/>
              <a:t> rural community</a:t>
            </a:r>
            <a:r>
              <a:rPr lang="en-US" dirty="0" smtClean="0"/>
              <a:t>. In the story, include at least </a:t>
            </a:r>
            <a:r>
              <a:rPr lang="en-US" b="1" dirty="0" smtClean="0"/>
              <a:t>three poverty-related barriers</a:t>
            </a:r>
            <a:r>
              <a:rPr lang="en-US" dirty="0" smtClean="0"/>
              <a:t> and their </a:t>
            </a:r>
            <a:r>
              <a:rPr lang="en-US" b="1" dirty="0" smtClean="0"/>
              <a:t>effect on the health</a:t>
            </a:r>
            <a:r>
              <a:rPr lang="en-US" dirty="0" smtClean="0"/>
              <a:t> of your character</a:t>
            </a:r>
            <a:r>
              <a:rPr lang="en-US" b="1" dirty="0" smtClean="0"/>
              <a:t>.</a:t>
            </a:r>
            <a:endParaRPr lang="en-US" dirty="0" smtClean="0"/>
          </a:p>
          <a:p>
            <a:endParaRPr 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3525</TotalTime>
  <Words>1260</Words>
  <Application>Microsoft Macintosh PowerPoint</Application>
  <PresentationFormat>On-screen Show (4:3)</PresentationFormat>
  <Paragraphs>63</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Median</vt:lpstr>
      <vt:lpstr>Lesson 6.3: Rural Poverty</vt:lpstr>
      <vt:lpstr>Do Now: Cost of Living Estimate</vt:lpstr>
      <vt:lpstr>Discuss: Extreme Poverty</vt:lpstr>
      <vt:lpstr>How is Poverty Defined?</vt:lpstr>
      <vt:lpstr>Poverty:</vt:lpstr>
      <vt:lpstr>In Rural Poverty, Showing Up is the First Step.</vt:lpstr>
      <vt:lpstr>Poverty-related Barriers to Health</vt:lpstr>
      <vt:lpstr>Poverty-related Barriers to Health</vt:lpstr>
      <vt:lpstr>Assess: Short Story</vt:lpstr>
      <vt:lpstr>Homework: Representations of Poverty &amp; Health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75</cp:revision>
  <dcterms:created xsi:type="dcterms:W3CDTF">2014-02-21T02:12:42Z</dcterms:created>
  <dcterms:modified xsi:type="dcterms:W3CDTF">2014-02-21T02:13:05Z</dcterms:modified>
</cp:coreProperties>
</file>