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2"/>
  </p:notesMasterIdLst>
  <p:sldIdLst>
    <p:sldId id="256" r:id="rId2"/>
    <p:sldId id="257" r:id="rId3"/>
    <p:sldId id="258" r:id="rId4"/>
    <p:sldId id="259" r:id="rId5"/>
    <p:sldId id="271" r:id="rId6"/>
    <p:sldId id="270" r:id="rId7"/>
    <p:sldId id="272" r:id="rId8"/>
    <p:sldId id="269" r:id="rId9"/>
    <p:sldId id="266" r:id="rId10"/>
    <p:sldId id="264"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92" d="100"/>
          <a:sy n="92" d="100"/>
        </p:scale>
        <p:origin x="-10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Overview: Students</a:t>
            </a:r>
            <a:r>
              <a:rPr lang="en-US" baseline="0" dirty="0" smtClean="0"/>
              <a:t> will be introduced to basic survey design and have an opportunity to practice devising basic survey questions. Students will examine a survey and look for problems with its questions, review the steps to carrying out a survey, read about potential pitfalls in survey question writing, and devise a research question and two survey questions to gather data. For homework, they will translate these questions into an online survey tool which will serve as practice for the next case study.</a:t>
            </a:r>
          </a:p>
          <a:p>
            <a:endParaRPr lang="en-US" dirty="0" smtClean="0"/>
          </a:p>
          <a:p>
            <a:r>
              <a:rPr lang="en-US" dirty="0" smtClean="0"/>
              <a:t>Image source: </a:t>
            </a:r>
            <a:r>
              <a:rPr lang="en-US" dirty="0" err="1" smtClean="0"/>
              <a:t>Flickr</a:t>
            </a:r>
            <a:r>
              <a:rPr lang="en-US" dirty="0" smtClean="0"/>
              <a:t>, User Robyn Lee, http://www.flickr.com/photos/roboppy/9625780/</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purpose of this homework assignment is to provide students a chance to practice using an online tool to create surveys. You may want to require that all students use the recommended Google Form type, as this mode makes sharing easy with the instructor and others, is simple &amp; free to use, and would create consistency for grading or tracking purposes, and later simplify instruction required to get students going on the case study data collection requirement.</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Example</a:t>
            </a:r>
            <a:r>
              <a:rPr lang="en-US" baseline="0" dirty="0" smtClean="0"/>
              <a:t> answers:</a:t>
            </a:r>
          </a:p>
          <a:p>
            <a:pPr marL="228600" indent="-228600">
              <a:buAutoNum type="arabicParenR"/>
            </a:pPr>
            <a:r>
              <a:rPr lang="en-US" baseline="0" dirty="0" smtClean="0"/>
              <a:t>Question is asking two things at once, answer responses are complicated (one part may be true while the other part is false, for example you may read the newspaper in the evening, not the morning)</a:t>
            </a:r>
          </a:p>
          <a:p>
            <a:pPr marL="228600" indent="-228600">
              <a:buAutoNum type="arabicParenR"/>
            </a:pPr>
            <a:r>
              <a:rPr lang="en-US" baseline="0" dirty="0" smtClean="0"/>
              <a:t>Question is leading, perhaps the news uplifts the person but the wording of the question is biased to portray news in a negative sense. A better rewrite would be “How do you feel after watching the news?” with appropriate answers to cover the range of possible feelings.</a:t>
            </a:r>
          </a:p>
          <a:p>
            <a:pPr marL="228600" indent="-228600">
              <a:buAutoNum type="arabicParenR"/>
            </a:pPr>
            <a:r>
              <a:rPr lang="en-US" baseline="0" dirty="0" smtClean="0"/>
              <a:t>An open-ended question may be difficult to tabulate data from; It also does not specify whether we should answer in hours, minutes, etc. or even that we should at least include units. A person who may not view the news every day (say once per week) may also have difficulty answering this (do they average that time between 7 days?)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a:t>
            </a:r>
            <a:r>
              <a:rPr lang="en-US" baseline="0" dirty="0" smtClean="0"/>
              <a:t> possible obstacles   She is gathering potentially sensitive information (need to get approval, perhaps parent approval, or if it were an academic institution, IRB approval), need to maintain confidentiality and make survey optional/no pressure, need to make it anonymous, etc.). If all this were taken care of, she would also need to determine how accurately people can estimate their height and weight if they are self-reporting these variables.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Instill</a:t>
            </a:r>
            <a:r>
              <a:rPr lang="en-US" baseline="0" dirty="0" smtClean="0"/>
              <a:t> the importance of Step #1 into students. All of the time, energy and resources that go into steps 2-11 can be a complete waste if their purpose is not clear, appropriate, and aligned to the survey that results from it.</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Advantages:</a:t>
            </a:r>
            <a:r>
              <a:rPr lang="ru-RU" sz="1200" kern="1200" dirty="0" smtClean="0">
                <a:solidFill>
                  <a:schemeClr val="tx1"/>
                </a:solidFill>
                <a:latin typeface="+mn-lt"/>
                <a:ea typeface="+mn-ea"/>
                <a:cs typeface="+mn-cs"/>
              </a:rPr>
              <a:t>  Surveys are a great way to collect information from a large group of people. More structured than interviews, allowing an objective and controlled comparison. Self-administered, meaning that the respondent of the survey fills out the survey form by him or herself. Survey respondants may be biased or self-report information that is not entirely accurate or true, for a variety of reasons </a:t>
            </a:r>
            <a:endParaRPr lang="en-US" sz="1200" kern="1200" dirty="0" smtClean="0">
              <a:solidFill>
                <a:schemeClr val="tx1"/>
              </a:solidFill>
              <a:latin typeface="+mn-lt"/>
              <a:ea typeface="+mn-ea"/>
              <a:cs typeface="+mn-cs"/>
            </a:endParaRPr>
          </a:p>
          <a:p>
            <a:r>
              <a:rPr lang="ru-RU" sz="1200" b="1" kern="1200" dirty="0" smtClean="0">
                <a:solidFill>
                  <a:schemeClr val="tx1"/>
                </a:solidFill>
                <a:latin typeface="+mn-lt"/>
                <a:ea typeface="+mn-ea"/>
                <a:cs typeface="+mn-cs"/>
              </a:rPr>
              <a:t>Disadvantages</a:t>
            </a:r>
            <a:r>
              <a:rPr lang="ru-RU" sz="1200" kern="1200" dirty="0" smtClean="0">
                <a:solidFill>
                  <a:schemeClr val="tx1"/>
                </a:solidFill>
                <a:latin typeface="+mn-lt"/>
                <a:ea typeface="+mn-ea"/>
                <a:cs typeface="+mn-cs"/>
              </a:rPr>
              <a:t>: May lack the depth that an interview could have (people can't usually explain their responses). Sometimes need to be read aloud to respondents, taking time.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a:t>
            </a:r>
            <a:r>
              <a:rPr lang="en-US" baseline="0" dirty="0" smtClean="0"/>
              <a:t> to go back the survey in the Do Now. Were any of the questions Closed-ended? Double-barreled? Leading?</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t>
            </a:r>
            <a:r>
              <a:rPr lang="en-US" baseline="0" dirty="0" smtClean="0"/>
              <a:t> to a Google form and show students the wide range of possible ways to set up answer responses.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Leading,</a:t>
            </a:r>
            <a:r>
              <a:rPr lang="en-US" baseline="0" dirty="0" smtClean="0"/>
              <a:t> Answers do not represent a spectrum of people that might include non-coffee drinkers who have never tried it</a:t>
            </a:r>
          </a:p>
          <a:p>
            <a:pPr marL="228600" indent="-228600">
              <a:buAutoNum type="arabicPeriod"/>
            </a:pPr>
            <a:r>
              <a:rPr lang="en-US" baseline="0" dirty="0" smtClean="0"/>
              <a:t>Leading (by providing a value judgment—healthy vs. unhealthy amount, people may be led to choose one answer over another)</a:t>
            </a:r>
          </a:p>
          <a:p>
            <a:pPr marL="228600" indent="-228600">
              <a:buNone/>
            </a:pPr>
            <a:r>
              <a:rPr lang="en-US" baseline="0" dirty="0" smtClean="0"/>
              <a:t>For a challenge, ask students to write down an example of a double-barreled question related to sleep and coffee.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a:t>
            </a:r>
            <a:r>
              <a:rPr lang="en-US" dirty="0" smtClean="0"/>
              <a:t> 6.11</a:t>
            </a:r>
            <a:r>
              <a:rPr lang="en-US" dirty="0" smtClean="0"/>
              <a:t>:</a:t>
            </a:r>
            <a:br>
              <a:rPr lang="en-US" dirty="0" smtClean="0"/>
            </a:br>
            <a:r>
              <a:rPr lang="en-US" dirty="0" smtClean="0"/>
              <a:t>Survey Design</a:t>
            </a:r>
            <a:endParaRPr lang="en-US" sz="4444" dirty="0"/>
          </a:p>
        </p:txBody>
      </p:sp>
      <p:sp>
        <p:nvSpPr>
          <p:cNvPr id="3" name="Subtitle 2"/>
          <p:cNvSpPr>
            <a:spLocks noGrp="1"/>
          </p:cNvSpPr>
          <p:nvPr>
            <p:ph type="subTitle" idx="1"/>
          </p:nvPr>
        </p:nvSpPr>
        <p:spPr/>
        <p:txBody>
          <a:bodyPr/>
          <a:lstStyle/>
          <a:p>
            <a:r>
              <a:rPr lang="en-US" dirty="0" smtClean="0"/>
              <a:t>Module</a:t>
            </a:r>
            <a:r>
              <a:rPr lang="en-US" dirty="0" smtClean="0"/>
              <a:t> 6: </a:t>
            </a:r>
            <a:r>
              <a:rPr lang="en-US" dirty="0" smtClean="0"/>
              <a:t>Rural Health</a:t>
            </a:r>
            <a:endParaRPr lang="en-US" dirty="0"/>
          </a:p>
        </p:txBody>
      </p:sp>
      <p:sp>
        <p:nvSpPr>
          <p:cNvPr id="4" name="Rectangle 3"/>
          <p:cNvSpPr/>
          <p:nvPr/>
        </p:nvSpPr>
        <p:spPr>
          <a:xfrm>
            <a:off x="304800" y="228600"/>
            <a:ext cx="3505200" cy="1200328"/>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200" dirty="0" smtClean="0"/>
              <a:t>Obj.</a:t>
            </a:r>
            <a:r>
              <a:rPr lang="en-US" sz="2200" dirty="0" smtClean="0"/>
              <a:t> 6.11</a:t>
            </a:r>
            <a:r>
              <a:rPr lang="en-US" sz="2200" dirty="0" smtClean="0"/>
              <a:t>: </a:t>
            </a:r>
            <a:r>
              <a:rPr lang="en-US" sz="2200" dirty="0" smtClean="0">
                <a:latin typeface="+mj-lt"/>
              </a:rPr>
              <a:t> </a:t>
            </a:r>
            <a:r>
              <a:rPr lang="en-US" sz="2400" dirty="0" smtClean="0"/>
              <a:t> Identify potential problems in the design of survey questions. </a:t>
            </a:r>
            <a:endParaRPr lang="en-US" sz="2200" dirty="0">
              <a:latin typeface="+mj-lt"/>
            </a:endParaRPr>
          </a:p>
        </p:txBody>
      </p:sp>
      <p:pic>
        <p:nvPicPr>
          <p:cNvPr id="14338" name="Picture 2"/>
          <p:cNvPicPr>
            <a:picLocks noChangeAspect="1" noChangeArrowheads="1"/>
          </p:cNvPicPr>
          <p:nvPr/>
        </p:nvPicPr>
        <p:blipFill>
          <a:blip r:embed="rId3"/>
          <a:srcRect/>
          <a:stretch>
            <a:fillRect/>
          </a:stretch>
        </p:blipFill>
        <p:spPr bwMode="auto">
          <a:xfrm>
            <a:off x="4419600" y="990600"/>
            <a:ext cx="40640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sz="quarter" idx="1"/>
          </p:nvPr>
        </p:nvSpPr>
        <p:spPr>
          <a:xfrm>
            <a:off x="612648" y="1981200"/>
            <a:ext cx="8153400" cy="4495800"/>
          </a:xfrm>
        </p:spPr>
        <p:txBody>
          <a:bodyPr>
            <a:normAutofit lnSpcReduction="10000"/>
          </a:bodyPr>
          <a:lstStyle/>
          <a:p>
            <a:r>
              <a:rPr lang="en-US" b="1" dirty="0" smtClean="0"/>
              <a:t>Assignment:  </a:t>
            </a:r>
            <a:r>
              <a:rPr lang="en-US" dirty="0" smtClean="0"/>
              <a:t>Using the two questions you devised earlier in this lesson (or new ones if you prefer), create a fun, appropriate survey using any online survey tool. Be sure your questions are not open-ended, double-barreled, or leading!  </a:t>
            </a:r>
          </a:p>
          <a:p>
            <a:pPr lvl="1"/>
            <a:r>
              <a:rPr lang="en-US" b="1" dirty="0" smtClean="0"/>
              <a:t>Recommendation</a:t>
            </a:r>
            <a:r>
              <a:rPr lang="en-US" dirty="0" smtClean="0"/>
              <a:t>: Use a “Google Form” to create your survey. More information can be found online by searching for “How to create a </a:t>
            </a:r>
            <a:r>
              <a:rPr lang="en-US" dirty="0" err="1" smtClean="0"/>
              <a:t>google</a:t>
            </a:r>
            <a:r>
              <a:rPr lang="en-US" dirty="0" smtClean="0"/>
              <a:t> survey” on </a:t>
            </a:r>
            <a:r>
              <a:rPr lang="en-US" dirty="0" err="1" smtClean="0"/>
              <a:t>google.com</a:t>
            </a:r>
            <a:r>
              <a:rPr lang="en-US" dirty="0" smtClean="0"/>
              <a:t> </a:t>
            </a:r>
          </a:p>
          <a:p>
            <a:pPr lvl="1"/>
            <a:r>
              <a:rPr lang="en-US" b="1" dirty="0" smtClean="0"/>
              <a:t>Challenge</a:t>
            </a:r>
            <a:r>
              <a:rPr lang="en-US" dirty="0" smtClean="0"/>
              <a:t>:  Add more questions and try to use different types of response options</a:t>
            </a:r>
          </a:p>
          <a:p>
            <a:pPr lvl="0"/>
            <a:endParaRPr lang="en-US" dirty="0" smtClean="0"/>
          </a:p>
        </p:txBody>
      </p:sp>
      <p:pic>
        <p:nvPicPr>
          <p:cNvPr id="7" name="Picture 6"/>
          <p:cNvPicPr>
            <a:picLocks noChangeAspect="1"/>
          </p:cNvPicPr>
          <p:nvPr/>
        </p:nvPicPr>
        <p:blipFill>
          <a:blip r:embed="rId3"/>
          <a:stretch>
            <a:fillRect/>
          </a:stretch>
        </p:blipFill>
        <p:spPr>
          <a:xfrm>
            <a:off x="8001000" y="5905563"/>
            <a:ext cx="765048" cy="7809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a:t>
            </a:r>
            <a:endParaRPr lang="en-US" b="1" dirty="0"/>
          </a:p>
        </p:txBody>
      </p:sp>
      <p:sp>
        <p:nvSpPr>
          <p:cNvPr id="3" name="Content Placeholder 2"/>
          <p:cNvSpPr>
            <a:spLocks noGrp="1"/>
          </p:cNvSpPr>
          <p:nvPr>
            <p:ph sz="quarter" idx="1"/>
          </p:nvPr>
        </p:nvSpPr>
        <p:spPr/>
        <p:txBody>
          <a:bodyPr/>
          <a:lstStyle/>
          <a:p>
            <a:r>
              <a:rPr lang="en-US" dirty="0" smtClean="0"/>
              <a:t>What problems do you notice?</a:t>
            </a:r>
            <a:endParaRPr lang="en-US"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5" name="Picture 4"/>
          <p:cNvPicPr>
            <a:picLocks noChangeAspect="1"/>
          </p:cNvPicPr>
          <p:nvPr/>
        </p:nvPicPr>
        <p:blipFill>
          <a:blip r:embed="rId4"/>
          <a:stretch>
            <a:fillRect/>
          </a:stretch>
        </p:blipFill>
        <p:spPr>
          <a:xfrm>
            <a:off x="1447799" y="2133599"/>
            <a:ext cx="5722445" cy="44717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Discuss: </a:t>
            </a:r>
            <a:r>
              <a:rPr lang="en-US" dirty="0" smtClean="0"/>
              <a:t>Survey Obstacles</a:t>
            </a:r>
            <a:endParaRPr lang="en-US" b="1" dirty="0"/>
          </a:p>
        </p:txBody>
      </p:sp>
      <p:sp>
        <p:nvSpPr>
          <p:cNvPr id="3" name="Content Placeholder 2"/>
          <p:cNvSpPr>
            <a:spLocks noGrp="1"/>
          </p:cNvSpPr>
          <p:nvPr>
            <p:ph sz="quarter" idx="1"/>
          </p:nvPr>
        </p:nvSpPr>
        <p:spPr/>
        <p:txBody>
          <a:bodyPr/>
          <a:lstStyle/>
          <a:p>
            <a:r>
              <a:rPr lang="en-US" dirty="0" smtClean="0"/>
              <a:t>A student wants to gather information on the obesity problem in her school. She decides to create a survey that will ask people about their height and weight (to calculate BMI), their eating habits, any health issues they have, and their self-perception of their own weight. What are some obstacles this student would face in designing and conducting her survey?</a:t>
            </a:r>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Steps to Conducting a Survey</a:t>
            </a:r>
            <a:endParaRPr lang="en-US" b="1" dirty="0"/>
          </a:p>
        </p:txBody>
      </p:sp>
      <p:sp>
        <p:nvSpPr>
          <p:cNvPr id="3" name="Content Placeholder 2"/>
          <p:cNvSpPr>
            <a:spLocks noGrp="1"/>
          </p:cNvSpPr>
          <p:nvPr>
            <p:ph sz="quarter" idx="1"/>
          </p:nvPr>
        </p:nvSpPr>
        <p:spPr/>
        <p:txBody>
          <a:bodyPr>
            <a:normAutofit fontScale="77500" lnSpcReduction="20000"/>
          </a:bodyPr>
          <a:lstStyle/>
          <a:p>
            <a:r>
              <a:rPr lang="en-US" b="1" dirty="0" smtClean="0"/>
              <a:t>1. Clarify purpose</a:t>
            </a:r>
            <a:endParaRPr lang="en-US" dirty="0" smtClean="0"/>
          </a:p>
          <a:p>
            <a:r>
              <a:rPr lang="en-US" b="1" dirty="0" smtClean="0"/>
              <a:t>2. Assess Resources</a:t>
            </a:r>
            <a:endParaRPr lang="en-US" dirty="0" smtClean="0"/>
          </a:p>
          <a:p>
            <a:r>
              <a:rPr lang="en-US" b="1" dirty="0" smtClean="0"/>
              <a:t>3. Decide on Methods</a:t>
            </a:r>
            <a:endParaRPr lang="en-US" dirty="0" smtClean="0"/>
          </a:p>
          <a:p>
            <a:r>
              <a:rPr lang="en-US" b="1" dirty="0" smtClean="0"/>
              <a:t>4. Write Questionnaire</a:t>
            </a:r>
            <a:endParaRPr lang="en-US" dirty="0" smtClean="0"/>
          </a:p>
          <a:p>
            <a:r>
              <a:rPr lang="en-US" b="1" dirty="0" smtClean="0"/>
              <a:t>5. Revise questionnaire</a:t>
            </a:r>
            <a:endParaRPr lang="en-US" dirty="0" smtClean="0"/>
          </a:p>
          <a:p>
            <a:r>
              <a:rPr lang="en-US" b="1" dirty="0" smtClean="0"/>
              <a:t>6. Prepare Survey</a:t>
            </a:r>
            <a:endParaRPr lang="en-US" dirty="0" smtClean="0"/>
          </a:p>
          <a:p>
            <a:r>
              <a:rPr lang="en-US" b="1" dirty="0" smtClean="0"/>
              <a:t>7. Collect data </a:t>
            </a:r>
            <a:endParaRPr lang="en-US" dirty="0" smtClean="0"/>
          </a:p>
          <a:p>
            <a:r>
              <a:rPr lang="en-US" b="1" dirty="0" smtClean="0"/>
              <a:t>8. Process data</a:t>
            </a:r>
            <a:endParaRPr lang="en-US" dirty="0" smtClean="0"/>
          </a:p>
          <a:p>
            <a:r>
              <a:rPr lang="en-US" b="1" dirty="0" smtClean="0"/>
              <a:t>9. Analyze the Results</a:t>
            </a:r>
            <a:endParaRPr lang="en-US" dirty="0" smtClean="0"/>
          </a:p>
          <a:p>
            <a:r>
              <a:rPr lang="en-US" b="1" dirty="0" smtClean="0"/>
              <a:t>10. Interpret the Results</a:t>
            </a:r>
            <a:endParaRPr lang="en-US" dirty="0" smtClean="0"/>
          </a:p>
          <a:p>
            <a:r>
              <a:rPr lang="en-US" b="1" dirty="0" smtClean="0"/>
              <a:t>11. Take Action</a:t>
            </a:r>
            <a:endParaRPr lang="en-US" dirty="0" smtClean="0"/>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Discuss: </a:t>
            </a:r>
            <a:r>
              <a:rPr lang="en-US" dirty="0" smtClean="0"/>
              <a:t>Advantages &amp; Disadvantages</a:t>
            </a:r>
            <a:endParaRPr lang="en-US" b="1" dirty="0"/>
          </a:p>
        </p:txBody>
      </p:sp>
      <p:sp>
        <p:nvSpPr>
          <p:cNvPr id="3" name="Content Placeholder 2"/>
          <p:cNvSpPr>
            <a:spLocks noGrp="1"/>
          </p:cNvSpPr>
          <p:nvPr>
            <p:ph sz="quarter" idx="1"/>
          </p:nvPr>
        </p:nvSpPr>
        <p:spPr/>
        <p:txBody>
          <a:bodyPr/>
          <a:lstStyle/>
          <a:p>
            <a:r>
              <a:rPr lang="en-US" dirty="0" smtClean="0"/>
              <a:t>What are the advantages and disadvantages of using surveys to collect data?</a:t>
            </a:r>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pic>
        <p:nvPicPr>
          <p:cNvPr id="5" name="Picture 2"/>
          <p:cNvPicPr>
            <a:picLocks noChangeAspect="1" noChangeArrowheads="1"/>
          </p:cNvPicPr>
          <p:nvPr/>
        </p:nvPicPr>
        <p:blipFill>
          <a:blip r:embed="rId4"/>
          <a:srcRect/>
          <a:stretch>
            <a:fillRect/>
          </a:stretch>
        </p:blipFill>
        <p:spPr bwMode="auto">
          <a:xfrm>
            <a:off x="2362200" y="3258102"/>
            <a:ext cx="3302000" cy="24765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Writing Surveys</a:t>
            </a:r>
            <a:endParaRPr lang="en-US" b="1" dirty="0"/>
          </a:p>
        </p:txBody>
      </p:sp>
      <p:sp>
        <p:nvSpPr>
          <p:cNvPr id="3" name="Content Placeholder 2"/>
          <p:cNvSpPr>
            <a:spLocks noGrp="1"/>
          </p:cNvSpPr>
          <p:nvPr>
            <p:ph sz="quarter" idx="1"/>
          </p:nvPr>
        </p:nvSpPr>
        <p:spPr/>
        <p:txBody>
          <a:bodyPr/>
          <a:lstStyle/>
          <a:p>
            <a:r>
              <a:rPr lang="en-US" b="1" dirty="0" smtClean="0"/>
              <a:t>1. Surveys should have a clear focus</a:t>
            </a:r>
            <a:r>
              <a:rPr lang="en-US" dirty="0" smtClean="0"/>
              <a:t> </a:t>
            </a:r>
          </a:p>
          <a:p>
            <a:r>
              <a:rPr lang="en-US" b="1" dirty="0" smtClean="0"/>
              <a:t>2. Surveys should be short and questions should be concise</a:t>
            </a:r>
            <a:r>
              <a:rPr lang="en-US" dirty="0" smtClean="0"/>
              <a:t>. </a:t>
            </a:r>
          </a:p>
          <a:p>
            <a:r>
              <a:rPr lang="en-US" b="1" dirty="0" smtClean="0"/>
              <a:t>3. Use closed-ended questions</a:t>
            </a:r>
            <a:endParaRPr lang="en-US" dirty="0" smtClean="0"/>
          </a:p>
          <a:p>
            <a:r>
              <a:rPr lang="en-US" b="1" dirty="0" smtClean="0"/>
              <a:t>4. Avoid ''double-barreled'' questions</a:t>
            </a:r>
            <a:endParaRPr lang="en-US" dirty="0" smtClean="0"/>
          </a:p>
          <a:p>
            <a:r>
              <a:rPr lang="en-US" b="1" dirty="0" smtClean="0"/>
              <a:t>5. Avoid ''leading questions''</a:t>
            </a:r>
            <a:endParaRPr lang="en-US" dirty="0" smtClean="0"/>
          </a:p>
          <a:p>
            <a:endParaRPr lang="en-US" b="1" dirty="0"/>
          </a:p>
        </p:txBody>
      </p:sp>
      <p:pic>
        <p:nvPicPr>
          <p:cNvPr id="5" name="Picture 4"/>
          <p:cNvPicPr>
            <a:picLocks noChangeAspect="1"/>
          </p:cNvPicPr>
          <p:nvPr/>
        </p:nvPicPr>
        <p:blipFill>
          <a:blip r:embed="rId3"/>
          <a:stretch>
            <a:fillRect/>
          </a:stretch>
        </p:blipFill>
        <p:spPr>
          <a:xfrm>
            <a:off x="7703117" y="5854565"/>
            <a:ext cx="1301507" cy="84121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Discuss: </a:t>
            </a:r>
            <a:r>
              <a:rPr lang="en-US" dirty="0" smtClean="0"/>
              <a:t>Response Options</a:t>
            </a:r>
            <a:endParaRPr lang="en-US" b="1" dirty="0"/>
          </a:p>
        </p:txBody>
      </p:sp>
      <p:sp>
        <p:nvSpPr>
          <p:cNvPr id="3" name="Content Placeholder 2"/>
          <p:cNvSpPr>
            <a:spLocks noGrp="1"/>
          </p:cNvSpPr>
          <p:nvPr>
            <p:ph sz="quarter" idx="1"/>
          </p:nvPr>
        </p:nvSpPr>
        <p:spPr/>
        <p:txBody>
          <a:bodyPr>
            <a:normAutofit/>
          </a:bodyPr>
          <a:lstStyle/>
          <a:p>
            <a:r>
              <a:rPr lang="en-US" dirty="0" smtClean="0"/>
              <a:t>Surveys can have a variety of different types of response options. Some common examples are: </a:t>
            </a:r>
            <a:r>
              <a:rPr lang="en-US" b="1" dirty="0" smtClean="0"/>
              <a:t> </a:t>
            </a:r>
            <a:endParaRPr lang="en-US" dirty="0" smtClean="0"/>
          </a:p>
          <a:p>
            <a:pPr lvl="1"/>
            <a:r>
              <a:rPr lang="en-US" b="1" dirty="0" smtClean="0"/>
              <a:t>Response Options</a:t>
            </a:r>
            <a:endParaRPr lang="en-US" dirty="0" smtClean="0"/>
          </a:p>
          <a:p>
            <a:pPr lvl="2"/>
            <a:r>
              <a:rPr lang="en-US" i="1" dirty="0" smtClean="0"/>
              <a:t>Multiple choice</a:t>
            </a:r>
            <a:r>
              <a:rPr lang="en-US" dirty="0" smtClean="0"/>
              <a:t> (Respondents only select one option)</a:t>
            </a:r>
          </a:p>
          <a:p>
            <a:pPr lvl="2"/>
            <a:r>
              <a:rPr lang="en-US" i="1" dirty="0" smtClean="0"/>
              <a:t>Choose from a list</a:t>
            </a:r>
            <a:r>
              <a:rPr lang="en-US" dirty="0" smtClean="0"/>
              <a:t> (Respondents may select several options)  </a:t>
            </a:r>
          </a:p>
          <a:p>
            <a:pPr lvl="2"/>
            <a:r>
              <a:rPr lang="en-US" i="1" dirty="0" smtClean="0"/>
              <a:t>Scale </a:t>
            </a:r>
            <a:r>
              <a:rPr lang="en-US" dirty="0" smtClean="0"/>
              <a:t>(Respondents choose a degree of agreement with a statement)    </a:t>
            </a:r>
          </a:p>
          <a:p>
            <a:r>
              <a:rPr lang="en-US" dirty="0" smtClean="0"/>
              <a:t>Can you think of any other types of response options?</a:t>
            </a:r>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Think:</a:t>
            </a:r>
            <a:endParaRPr lang="en-US" b="1"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sp>
        <p:nvSpPr>
          <p:cNvPr id="7" name="Content Placeholder 2"/>
          <p:cNvSpPr>
            <a:spLocks noGrp="1"/>
          </p:cNvSpPr>
          <p:nvPr>
            <p:ph sz="quarter" idx="1"/>
          </p:nvPr>
        </p:nvSpPr>
        <p:spPr>
          <a:xfrm>
            <a:off x="612648" y="1600200"/>
            <a:ext cx="8153400" cy="4876800"/>
          </a:xfrm>
        </p:spPr>
        <p:txBody>
          <a:bodyPr>
            <a:normAutofit/>
          </a:bodyPr>
          <a:lstStyle/>
          <a:p>
            <a:r>
              <a:rPr lang="en-US" b="1" dirty="0" smtClean="0"/>
              <a:t>Step 1. Clarify purpose </a:t>
            </a:r>
            <a:endParaRPr lang="en-US" dirty="0" smtClean="0"/>
          </a:p>
          <a:p>
            <a:pPr lvl="1"/>
            <a:r>
              <a:rPr lang="en-US" b="1" dirty="0" smtClean="0"/>
              <a:t>a. </a:t>
            </a:r>
            <a:r>
              <a:rPr lang="en-US" dirty="0" smtClean="0"/>
              <a:t>Select an issue you would like to collect information about:</a:t>
            </a:r>
          </a:p>
          <a:p>
            <a:pPr lvl="1"/>
            <a:r>
              <a:rPr lang="en-US" b="1" dirty="0" err="1" smtClean="0"/>
              <a:t>b</a:t>
            </a:r>
            <a:r>
              <a:rPr lang="en-US" b="1" dirty="0" smtClean="0"/>
              <a:t>.</a:t>
            </a:r>
            <a:r>
              <a:rPr lang="en-US" dirty="0" smtClean="0"/>
              <a:t> Write a research question about that issue. </a:t>
            </a:r>
          </a:p>
          <a:p>
            <a:r>
              <a:rPr lang="en-US" b="1" dirty="0" smtClean="0"/>
              <a:t>Step 4. Write Questionnaire</a:t>
            </a:r>
            <a:endParaRPr lang="en-US" dirty="0" smtClean="0"/>
          </a:p>
          <a:p>
            <a:r>
              <a:rPr lang="en-US" dirty="0" smtClean="0"/>
              <a:t>Devise one question and the corresponding response options for each variable. Avoid open-ended, double-barreled and leading questions. </a:t>
            </a:r>
          </a:p>
          <a:p>
            <a:pPr lvl="1"/>
            <a:r>
              <a:rPr lang="en-US" i="1" dirty="0" smtClean="0"/>
              <a:t>Variable #1 Question:</a:t>
            </a:r>
            <a:endParaRPr lang="en-US" dirty="0" smtClean="0"/>
          </a:p>
          <a:p>
            <a:pPr lvl="1"/>
            <a:r>
              <a:rPr lang="en-US" i="1" dirty="0" smtClean="0"/>
              <a:t>Variable #2 Question:</a:t>
            </a:r>
            <a:endParaRPr lang="en-US" i="1"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 </a:t>
            </a:r>
            <a:r>
              <a:rPr lang="en-US" dirty="0" smtClean="0"/>
              <a:t>ID the problems!</a:t>
            </a:r>
            <a:endParaRPr lang="en-US" b="1"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sp>
        <p:nvSpPr>
          <p:cNvPr id="5" name="Content Placeholder 2"/>
          <p:cNvSpPr>
            <a:spLocks noGrp="1"/>
          </p:cNvSpPr>
          <p:nvPr>
            <p:ph sz="quarter" idx="1"/>
          </p:nvPr>
        </p:nvSpPr>
        <p:spPr>
          <a:xfrm>
            <a:off x="612648" y="1600200"/>
            <a:ext cx="8153400" cy="4495800"/>
          </a:xfrm>
        </p:spPr>
        <p:txBody>
          <a:bodyPr>
            <a:normAutofit fontScale="92500" lnSpcReduction="20000"/>
          </a:bodyPr>
          <a:lstStyle/>
          <a:p>
            <a:pPr lvl="0"/>
            <a:r>
              <a:rPr lang="en-US" sz="3200" dirty="0" smtClean="0"/>
              <a:t>1. How much do you like coffee?</a:t>
            </a:r>
            <a:endParaRPr lang="en-US" sz="3600" dirty="0" smtClean="0"/>
          </a:p>
          <a:p>
            <a:pPr lvl="1"/>
            <a:r>
              <a:rPr lang="en-US" sz="2800" dirty="0" smtClean="0"/>
              <a:t>I love it</a:t>
            </a:r>
            <a:endParaRPr lang="en-US" sz="3200" dirty="0" smtClean="0"/>
          </a:p>
          <a:p>
            <a:pPr lvl="1"/>
            <a:r>
              <a:rPr lang="en-US" sz="2800" dirty="0" smtClean="0"/>
              <a:t>I like it</a:t>
            </a:r>
            <a:endParaRPr lang="en-US" sz="3200" dirty="0" smtClean="0"/>
          </a:p>
          <a:p>
            <a:pPr lvl="1"/>
            <a:r>
              <a:rPr lang="en-US" sz="2800" dirty="0" smtClean="0"/>
              <a:t>I dislike it</a:t>
            </a:r>
            <a:endParaRPr lang="en-US" sz="3200" dirty="0" smtClean="0"/>
          </a:p>
          <a:p>
            <a:pPr lvl="1"/>
            <a:r>
              <a:rPr lang="en-US" sz="2800" dirty="0" smtClean="0"/>
              <a:t>I hate it</a:t>
            </a:r>
            <a:r>
              <a:rPr lang="en-US" sz="3200" dirty="0" smtClean="0"/>
              <a:t> </a:t>
            </a:r>
            <a:endParaRPr lang="en-US" sz="3600" dirty="0" smtClean="0"/>
          </a:p>
          <a:p>
            <a:pPr lvl="0"/>
            <a:r>
              <a:rPr lang="en-US" sz="3200" dirty="0" smtClean="0"/>
              <a:t>2. How much sleep do you get, on average?</a:t>
            </a:r>
            <a:endParaRPr lang="en-US" sz="3600" dirty="0" smtClean="0"/>
          </a:p>
          <a:p>
            <a:pPr lvl="1"/>
            <a:r>
              <a:rPr lang="en-US" sz="2800" dirty="0" smtClean="0"/>
              <a:t>a healthy amount (8 or more hours)</a:t>
            </a:r>
            <a:endParaRPr lang="en-US" sz="3200" dirty="0" smtClean="0"/>
          </a:p>
          <a:p>
            <a:pPr lvl="1"/>
            <a:r>
              <a:rPr lang="en-US" sz="2800" dirty="0" smtClean="0"/>
              <a:t>a moderately unhealthy amount (6-8 hours)</a:t>
            </a:r>
            <a:endParaRPr lang="en-US" sz="3200" dirty="0" smtClean="0"/>
          </a:p>
          <a:p>
            <a:pPr lvl="1"/>
            <a:r>
              <a:rPr lang="en-US" sz="2800" dirty="0" smtClean="0"/>
              <a:t>an unhealthy amount (less than 6 hours) </a:t>
            </a:r>
            <a:endParaRPr lang="en-US" sz="3200" dirty="0" smtClean="0"/>
          </a:p>
          <a:p>
            <a:pPr lvl="1"/>
            <a:r>
              <a:rPr lang="en-US" dirty="0" smtClean="0"/>
              <a:t>I don’t know</a:t>
            </a:r>
            <a:endParaRPr lang="en-US" sz="3300" dirty="0" smtClean="0"/>
          </a:p>
          <a:p>
            <a:endParaRPr lang="en-US" b="1"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3261</TotalTime>
  <Words>1267</Words>
  <Application>Microsoft Macintosh PowerPoint</Application>
  <PresentationFormat>On-screen Show (4:3)</PresentationFormat>
  <Paragraphs>84</Paragraphs>
  <Slides>10</Slides>
  <Notes>10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Median</vt:lpstr>
      <vt:lpstr>Lesson 6.11: Survey Design</vt:lpstr>
      <vt:lpstr>Do Now</vt:lpstr>
      <vt:lpstr>Discuss: Survey Obstacles</vt:lpstr>
      <vt:lpstr>Steps to Conducting a Survey</vt:lpstr>
      <vt:lpstr>Discuss: Advantages &amp; Disadvantages</vt:lpstr>
      <vt:lpstr>Writing Surveys</vt:lpstr>
      <vt:lpstr>Discuss: Response Options</vt:lpstr>
      <vt:lpstr>Think:</vt:lpstr>
      <vt:lpstr>Assess: ID the problems!</vt:lpstr>
      <vt:lpstr>Homework: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72</cp:revision>
  <dcterms:created xsi:type="dcterms:W3CDTF">2014-02-21T02:57:36Z</dcterms:created>
  <dcterms:modified xsi:type="dcterms:W3CDTF">2014-02-21T02:57:48Z</dcterms:modified>
</cp:coreProperties>
</file>