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14"/>
  </p:notesMasterIdLst>
  <p:sldIdLst>
    <p:sldId id="256" r:id="rId2"/>
    <p:sldId id="257" r:id="rId3"/>
    <p:sldId id="258" r:id="rId4"/>
    <p:sldId id="259" r:id="rId5"/>
    <p:sldId id="271" r:id="rId6"/>
    <p:sldId id="272" r:id="rId7"/>
    <p:sldId id="273" r:id="rId8"/>
    <p:sldId id="270" r:id="rId9"/>
    <p:sldId id="274" r:id="rId10"/>
    <p:sldId id="269" r:id="rId11"/>
    <p:sldId id="266"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90" d="100"/>
          <a:sy n="90" d="100"/>
        </p:scale>
        <p:origin x="-120"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143165-D33B-324B-B2D5-58110A9F63B3}" type="datetimeFigureOut">
              <a:rPr lang="en-US" smtClean="0"/>
              <a:pPr/>
              <a:t>2/18/14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877844-E64D-F740-948F-BB0BB583565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Overview</a:t>
            </a:r>
            <a:r>
              <a:rPr lang="en-US" dirty="0" smtClean="0"/>
              <a:t>:  </a:t>
            </a:r>
            <a:r>
              <a:rPr lang="en-US" sz="1200" kern="1200" dirty="0" smtClean="0">
                <a:solidFill>
                  <a:schemeClr val="tx1"/>
                </a:solidFill>
                <a:latin typeface="+mn-lt"/>
                <a:ea typeface="+mn-ea"/>
                <a:cs typeface="+mn-cs"/>
              </a:rPr>
              <a:t>Students will learn the thinking process behind how doctors make a diagnosis in this lesson. First, students will consider the case of a rash, a common ailment that can be difficult to diagnose. Then they will learn about differential diagnosis and read about how patients can help doctors in the process. Finally, they will practice differential diagnosis by researching and identifying the distinguishing characteristics between heartburn and heart attack and influenza and gastroenteritis (“stomach flu”).</a:t>
            </a:r>
            <a:endParaRPr lang="en-US" dirty="0" smtClean="0"/>
          </a:p>
          <a:p>
            <a:endParaRPr lang="en-US" dirty="0" smtClean="0"/>
          </a:p>
          <a:p>
            <a:r>
              <a:rPr lang="en-US" dirty="0" smtClean="0"/>
              <a:t>Image source</a:t>
            </a:r>
            <a:r>
              <a:rPr lang="en-US" dirty="0" smtClean="0"/>
              <a:t>: http://</a:t>
            </a:r>
            <a:r>
              <a:rPr lang="en-US" dirty="0" err="1" smtClean="0"/>
              <a:t>en.wikipedia.org/wiki/Primary_care_physician</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49877844-E64D-F740-948F-BB0BB583565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Heart</a:t>
            </a:r>
            <a:r>
              <a:rPr lang="en-US" baseline="0" dirty="0" smtClean="0"/>
              <a:t> attack vs. Heartburn:  http://www.mayoclinic.org/diseases-conditions/heartburn-gerd/in-depth/heartburn-gerd/art-20046483</a:t>
            </a:r>
          </a:p>
          <a:p>
            <a:r>
              <a:rPr lang="en-US" baseline="0" dirty="0" smtClean="0"/>
              <a:t>Influenza vs. Gastroenteritis: </a:t>
            </a:r>
            <a:r>
              <a:rPr lang="en-US" baseline="0" dirty="0" err="1" smtClean="0"/>
              <a:t>http://www.webmd.com/cold-and-flu/flu-guide/stomach-flu-not-influenza</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this homework assignment is to get students</a:t>
            </a:r>
            <a:r>
              <a:rPr lang="en-US" baseline="0" dirty="0" smtClean="0"/>
              <a:t> to continue practicing the differential diagnosis thinking process with an illness they are interested in.</a:t>
            </a:r>
            <a:r>
              <a:rPr lang="en-US" dirty="0" smtClean="0"/>
              <a:t>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Some possibilities: poison</a:t>
            </a:r>
            <a:r>
              <a:rPr lang="en-US" baseline="0" dirty="0" smtClean="0"/>
              <a:t> ivy (correct diagnosis), allergic reaction, shingles, poison oak or sumac, psoriasis, contact dermatitis, etc.</a:t>
            </a:r>
          </a:p>
          <a:p>
            <a:pPr marL="228600" indent="-228600">
              <a:buAutoNum type="arabicPeriod"/>
            </a:pPr>
            <a:r>
              <a:rPr lang="en-US" baseline="0" dirty="0" smtClean="0"/>
              <a:t>Answers will vary. Encourage students to explain their thinking step-wise. </a:t>
            </a:r>
          </a:p>
          <a:p>
            <a:pPr marL="228600" indent="-228600">
              <a:buAutoNum type="arabicPeriod"/>
            </a:pPr>
            <a:r>
              <a:rPr lang="en-US" baseline="0" dirty="0" smtClean="0"/>
              <a:t>Answers will vary.</a:t>
            </a:r>
          </a:p>
          <a:p>
            <a:pPr marL="228600" indent="-228600">
              <a:buAutoNum type="arabicPeriod"/>
            </a:pPr>
            <a:r>
              <a:rPr lang="en-US" baseline="0" dirty="0" smtClean="0"/>
              <a:t>Students should discuss possible tests they could run, or additional symptomatic/history of illness information they could gather.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a:t>
            </a:r>
            <a:r>
              <a:rPr lang="en-US" baseline="0" dirty="0" smtClean="0"/>
              <a:t> </a:t>
            </a:r>
            <a:r>
              <a:rPr lang="en-US" dirty="0" smtClean="0"/>
              <a:t>A</a:t>
            </a:r>
            <a:r>
              <a:rPr lang="en-US" baseline="0" dirty="0" smtClean="0"/>
              <a:t> physician would ideally like to be 100% certain, but this is not always possible. There are still a great deal of unknowns about medicine and the body. While we have come a long way in our ability to diagnose, especially with the aid of new diagnostic technologies and computers, errors still occur due to incomplete information, physician negligence and other causes.</a:t>
            </a:r>
          </a:p>
          <a:p>
            <a:r>
              <a:rPr lang="en-US" baseline="0" dirty="0" smtClean="0"/>
              <a:t>2. Medical errors can lead to complications, injury/illness, and even death. Ask students if they have heard about any of these types of cases in the news. Many medical errors are not necessarily the result of misdiagnosis (ex: amputating the wrong limb (extreme), medication errors, etc.) but some errors certainly are. </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differential diagnosis is the main portion</a:t>
            </a:r>
            <a:r>
              <a:rPr lang="en-US" baseline="0" dirty="0" smtClean="0"/>
              <a:t> of the Assessment process/documentation in the SOAP note. If students have already tried out this process in prior cases (from previous modules) ask them what was challenging or difficult about this step?</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idea is that even though med students learn</a:t>
            </a:r>
            <a:r>
              <a:rPr lang="en-US" baseline="0" dirty="0" smtClean="0"/>
              <a:t> about rare diseases, they should not always assume it’s something less likely (statistically) than the obvious diagnosis. It is good to be prudent and rule out the dangerous/urgent (even though rare) diseases, but not always practical when the cost vastly outweighs the likelihood. A good example of this is brain tumors and headaches. Occasionally patients will come in and ask for/demand a brain scan (MRI) for a headache they have had. In some cases this is the right call, but in most cases it is not. And the cost of this diagnostic test (both in money and in actual possibility for unnecessary and potentially harmful intervention) usually outweighs the infinitesimal chance it is a tumor.</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not necessarily the “gold standard” method of how a DD is done in practice,</a:t>
            </a:r>
            <a:r>
              <a:rPr lang="en-US" baseline="0" dirty="0" smtClean="0"/>
              <a:t> but it is a good approximation. In fact, many doctors have so much experience that they will conduct many of these steps in their head. But for students who have VERY limited medical knowledge and no experience, it is important to be more systematic and write everything out.</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article can</a:t>
            </a:r>
            <a:r>
              <a:rPr lang="en-US" baseline="0" dirty="0" smtClean="0"/>
              <a:t> be found as a PDF file in the lesson resources folder. Make a class set of copies for students to read during this part of the lesson.</a:t>
            </a:r>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877844-E64D-F740-948F-BB0BB583565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18ED403-8E6D-470F-9368-65BF869872DD}" type="datetime1">
              <a:rPr smtClean="0"/>
              <a:pPr/>
              <a:t>10/25/2007</a:t>
            </a:fld>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smtClean="0"/>
              <a:t>
              </a:t>
            </a:r>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B7CC652-A623-41D2-B0ED-8F1D217186B4}" type="slidenum">
              <a:rPr smtClean="0"/>
              <a:pPr/>
              <a:t>‹#›</a:t>
            </a:fld>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36956B-C6A6-4998-B6F9-4158C892622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p>
            <a:fld id="{D99619C8-A375-448C-891B-9999C6BE8E64}" type="slidenum">
              <a:rPr smtClean="0"/>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FA6A671-5254-49D4-B317-082B93EA859A}" type="datetime1">
              <a:rPr smtClean="0"/>
              <a:pPr/>
              <a:t>10/25/2007</a:t>
            </a:fld>
            <a:endParaRPr/>
          </a:p>
        </p:txBody>
      </p:sp>
      <p:sp>
        <p:nvSpPr>
          <p:cNvPr id="5" name="Footer Placeholder 4"/>
          <p:cNvSpPr>
            <a:spLocks noGrp="1"/>
          </p:cNvSpPr>
          <p:nvPr>
            <p:ph type="ftr" sz="quarter" idx="11"/>
          </p:nvPr>
        </p:nvSpPr>
        <p:spPr>
          <a:xfrm>
            <a:off x="457201" y="6248207"/>
            <a:ext cx="5573483" cy="365125"/>
          </a:xfrm>
        </p:spPr>
        <p:txBody>
          <a:bodyPr/>
          <a:lstStyle/>
          <a:p>
            <a:r>
              <a:rPr smtClean="0"/>
              <a:t>
              </a:t>
            </a:r>
            <a:endParaR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D99619C8-A375-448C-891B-9999C6BE8E64}" type="slidenum">
              <a:rPr smtClean="0"/>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85BD73B-607F-4953-87E4-4C3BC6D541E5}" type="datetime1">
              <a:rPr smtClean="0"/>
              <a:pPr/>
              <a:t>10/25/2007</a:t>
            </a:fld>
            <a:endParaRPr/>
          </a:p>
        </p:txBody>
      </p:sp>
      <p:sp>
        <p:nvSpPr>
          <p:cNvPr id="5" name="Footer Placeholder 4"/>
          <p:cNvSpPr>
            <a:spLocks noGrp="1"/>
          </p:cNvSpPr>
          <p:nvPr>
            <p:ph type="ftr" sz="quarter" idx="11"/>
          </p:nvPr>
        </p:nvSpPr>
        <p:spPr/>
        <p:txBody>
          <a:bodyPr/>
          <a:lstStyle/>
          <a:p>
            <a:r>
              <a:rPr smtClean="0"/>
              <a:t>
              </a:t>
            </a:r>
            <a:endParaR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C3526B2-0DCD-4FC8-BB6D-71A89413C313}" type="datetime1">
              <a:rPr smtClean="0"/>
              <a:pPr/>
              <a:t>10/25/2007</a:t>
            </a:fld>
            <a:endParaR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294C92D-0306-4E69-9CD3-20855E849650}" type="slidenum">
              <a:rPr kumimoji="0" lang="en-US" smtClean="0"/>
              <a:pPr/>
              <a:t>‹#›</a:t>
            </a:fld>
            <a:endParaRPr kumimoji="0" lang="en-US"/>
          </a:p>
        </p:txBody>
      </p:sp>
      <p:sp>
        <p:nvSpPr>
          <p:cNvPr id="14" name="Footer Placeholder 13"/>
          <p:cNvSpPr>
            <a:spLocks noGrp="1"/>
          </p:cNvSpPr>
          <p:nvPr>
            <p:ph type="ftr" sz="quarter" idx="12"/>
          </p:nvPr>
        </p:nvSpPr>
        <p:spPr/>
        <p:txBody>
          <a:bodyPr/>
          <a:lstStyle/>
          <a:p>
            <a:r>
              <a:rPr smtClean="0"/>
              <a:t>
              </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FCB81ED-A29D-4740-A68B-F596A2FF137E}" type="datetime1">
              <a:rPr smtClean="0"/>
              <a:pPr/>
              <a:t>10/25/2007</a:t>
            </a:fld>
            <a:endParaRPr/>
          </a:p>
        </p:txBody>
      </p:sp>
      <p:sp>
        <p:nvSpPr>
          <p:cNvPr id="10" name="Slide Number Placeholder 9"/>
          <p:cNvSpPr>
            <a:spLocks noGrp="1"/>
          </p:cNvSpPr>
          <p:nvPr>
            <p:ph type="sldNum" sz="quarter" idx="16"/>
          </p:nvPr>
        </p:nvSpPr>
        <p:spPr/>
        <p:txBody>
          <a:bodyPr rtlCol="0"/>
          <a:lstStyle/>
          <a:p>
            <a:fld id="{D99619C8-A375-448C-891B-9999C6BE8E64}" type="slidenum">
              <a:rPr smtClean="0"/>
              <a:pPr/>
              <a:t>‹#›</a:t>
            </a:fld>
            <a:endParaRPr/>
          </a:p>
        </p:txBody>
      </p:sp>
      <p:sp>
        <p:nvSpPr>
          <p:cNvPr id="12" name="Footer Placeholder 11"/>
          <p:cNvSpPr>
            <a:spLocks noGrp="1"/>
          </p:cNvSpPr>
          <p:nvPr>
            <p:ph type="ftr" sz="quarter" idx="17"/>
          </p:nvPr>
        </p:nvSpPr>
        <p:spPr/>
        <p:txBody>
          <a:bodyPr rtlCol="0"/>
          <a:lstStyle/>
          <a:p>
            <a:r>
              <a:rPr smtClean="0"/>
              <a:t>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CE825CE-32D5-4C4C-A5D0-8BCDD70F5880}" type="datetime1">
              <a:rPr smtClean="0"/>
              <a:pPr/>
              <a:t>10/25/2007</a:t>
            </a:fld>
            <a:endParaRPr/>
          </a:p>
        </p:txBody>
      </p:sp>
      <p:sp>
        <p:nvSpPr>
          <p:cNvPr id="12" name="Slide Number Placeholder 11"/>
          <p:cNvSpPr>
            <a:spLocks noGrp="1"/>
          </p:cNvSpPr>
          <p:nvPr>
            <p:ph type="sldNum" sz="quarter" idx="16"/>
          </p:nvPr>
        </p:nvSpPr>
        <p:spPr/>
        <p:txBody>
          <a:bodyPr rtlCol="0"/>
          <a:lstStyle/>
          <a:p>
            <a:fld id="{D99619C8-A375-448C-891B-9999C6BE8E64}" type="slidenum">
              <a:rPr smtClean="0"/>
              <a:pPr/>
              <a:t>‹#›</a:t>
            </a:fld>
            <a:endParaRPr/>
          </a:p>
        </p:txBody>
      </p:sp>
      <p:sp>
        <p:nvSpPr>
          <p:cNvPr id="14" name="Footer Placeholder 13"/>
          <p:cNvSpPr>
            <a:spLocks noGrp="1"/>
          </p:cNvSpPr>
          <p:nvPr>
            <p:ph type="ftr" sz="quarter" idx="17"/>
          </p:nvPr>
        </p:nvSpPr>
        <p:spPr/>
        <p:txBody>
          <a:bodyPr rtlCol="0"/>
          <a:lstStyle/>
          <a:p>
            <a:r>
              <a:rPr smtClean="0"/>
              <a:t>
              </a:t>
            </a:r>
            <a:endParaR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5DC3FE-52E1-433F-A1A1-742295C2EFEB}" type="datetime1">
              <a:rPr smtClean="0"/>
              <a:pPr/>
              <a:t>10/25/2007</a:t>
            </a:fld>
            <a:endParaRPr/>
          </a:p>
        </p:txBody>
      </p:sp>
      <p:sp>
        <p:nvSpPr>
          <p:cNvPr id="4" name="Footer Placeholder 3"/>
          <p:cNvSpPr>
            <a:spLocks noGrp="1"/>
          </p:cNvSpPr>
          <p:nvPr>
            <p:ph type="ftr" sz="quarter" idx="11"/>
          </p:nvPr>
        </p:nvSpPr>
        <p:spPr/>
        <p:txBody>
          <a:bodyPr/>
          <a:lstStyle/>
          <a:p>
            <a:r>
              <a:rPr smtClean="0"/>
              <a:t>
              </a:t>
            </a:r>
            <a:endParaR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69193-A413-4918-A15C-32FE3683F878}" type="datetime1">
              <a:rPr smtClean="0"/>
              <a:pPr/>
              <a:t>10/25/2007</a:t>
            </a:fld>
            <a:endParaRPr/>
          </a:p>
        </p:txBody>
      </p:sp>
      <p:sp>
        <p:nvSpPr>
          <p:cNvPr id="3" name="Footer Placeholder 2"/>
          <p:cNvSpPr>
            <a:spLocks noGrp="1"/>
          </p:cNvSpPr>
          <p:nvPr>
            <p:ph type="ftr" sz="quarter" idx="11"/>
          </p:nvPr>
        </p:nvSpPr>
        <p:spPr/>
        <p:txBody>
          <a:bodyPr/>
          <a:lstStyle/>
          <a:p>
            <a:r>
              <a:rPr smtClean="0"/>
              <a:t>
              </a:t>
            </a:r>
            <a:endParaR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99619C8-A375-448C-891B-9999C6BE8E64}" type="slidenum">
              <a:rPr smtClean="0"/>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75B771B-174A-41D3-8078-EEED53AE7A49}" type="datetime1">
              <a:rPr smtClean="0"/>
              <a:pPr/>
              <a:t>10/25/2007</a:t>
            </a:fld>
            <a:endParaRPr/>
          </a:p>
        </p:txBody>
      </p:sp>
      <p:sp>
        <p:nvSpPr>
          <p:cNvPr id="6" name="Footer Placeholder 5"/>
          <p:cNvSpPr>
            <a:spLocks noGrp="1"/>
          </p:cNvSpPr>
          <p:nvPr>
            <p:ph type="ftr" sz="quarter" idx="11"/>
          </p:nvPr>
        </p:nvSpPr>
        <p:spPr/>
        <p:txBody>
          <a:bodyPr/>
          <a:lstStyle/>
          <a:p>
            <a:r>
              <a:rPr smtClean="0"/>
              <a:t>
              </a:t>
            </a:r>
            <a:endParaR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99619C8-A375-448C-891B-9999C6BE8E64}" type="slidenum">
              <a:rPr smtClean="0"/>
              <a:pPr/>
              <a:t>‹#›</a:t>
            </a:fld>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D98379E-7B25-4BA9-AA4E-73FE673939C3}" type="datetime1">
              <a:rPr smtClean="0"/>
              <a:pPr/>
              <a:t>10/25/2007</a:t>
            </a:fld>
            <a:endParaR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9619C8-A375-448C-891B-9999C6BE8E64}" type="slidenum">
              <a:rPr smtClean="0"/>
              <a:pPr/>
              <a:t>‹#›</a:t>
            </a:fld>
            <a:endParaRPr/>
          </a:p>
        </p:txBody>
      </p:sp>
      <p:sp>
        <p:nvSpPr>
          <p:cNvPr id="14" name="Footer Placeholder 13"/>
          <p:cNvSpPr>
            <a:spLocks noGrp="1"/>
          </p:cNvSpPr>
          <p:nvPr>
            <p:ph type="ftr" sz="quarter" idx="12"/>
          </p:nvPr>
        </p:nvSpPr>
        <p:spPr>
          <a:xfrm>
            <a:off x="1600200" y="6248206"/>
            <a:ext cx="4572000" cy="365125"/>
          </a:xfrm>
        </p:spPr>
        <p:txBody>
          <a:bodyPr rtlCol="0"/>
          <a:lstStyle/>
          <a:p>
            <a:r>
              <a:rPr smtClean="0"/>
              <a:t>
              </a:t>
            </a:r>
            <a:endParaR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9F78B67-B4C5-45C3-BA2A-CBC3E34415B2}" type="datetime1">
              <a:rPr smtClean="0"/>
              <a:pPr/>
              <a:t>10/25/2007</a:t>
            </a:fld>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99619C8-A375-448C-891B-9999C6BE8E64}" type="slidenum">
              <a:rPr smtClean="0"/>
              <a:pPr/>
              <a:t>‹#›</a:t>
            </a:fld>
            <a:endParaRP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Lesson </a:t>
            </a:r>
            <a:r>
              <a:rPr lang="en-US" dirty="0" smtClean="0"/>
              <a:t>5.8:</a:t>
            </a:r>
            <a:br>
              <a:rPr lang="en-US" dirty="0" smtClean="0"/>
            </a:br>
            <a:r>
              <a:rPr lang="en-US" dirty="0" smtClean="0"/>
              <a:t>Differential Diagnosis</a:t>
            </a:r>
            <a:endParaRPr lang="en-US" sz="4444" dirty="0"/>
          </a:p>
        </p:txBody>
      </p:sp>
      <p:sp>
        <p:nvSpPr>
          <p:cNvPr id="3" name="Subtitle 2"/>
          <p:cNvSpPr>
            <a:spLocks noGrp="1"/>
          </p:cNvSpPr>
          <p:nvPr>
            <p:ph type="subTitle" idx="1"/>
          </p:nvPr>
        </p:nvSpPr>
        <p:spPr/>
        <p:txBody>
          <a:bodyPr/>
          <a:lstStyle/>
          <a:p>
            <a:r>
              <a:rPr lang="en-US" dirty="0" smtClean="0"/>
              <a:t>Module 5: Public Health</a:t>
            </a:r>
            <a:endParaRPr lang="en-US" dirty="0"/>
          </a:p>
        </p:txBody>
      </p:sp>
      <p:sp>
        <p:nvSpPr>
          <p:cNvPr id="4" name="Rectangle 3"/>
          <p:cNvSpPr/>
          <p:nvPr/>
        </p:nvSpPr>
        <p:spPr>
          <a:xfrm>
            <a:off x="304800" y="228600"/>
            <a:ext cx="3505200" cy="1569660"/>
          </a:xfrm>
          <a:prstGeom prst="rect">
            <a:avLst/>
          </a:prstGeom>
          <a:ln w="31750" cap="flat" cmpd="sng" algn="ctr">
            <a:solidFill>
              <a:schemeClr val="tx1"/>
            </a:solidFill>
            <a:prstDash val="solid"/>
            <a:round/>
            <a:headEnd type="none" w="med" len="med"/>
            <a:tailEnd type="none" w="med" len="med"/>
          </a:ln>
        </p:spPr>
        <p:txBody>
          <a:bodyPr wrap="square">
            <a:spAutoFit/>
          </a:bodyPr>
          <a:lstStyle/>
          <a:p>
            <a:r>
              <a:rPr lang="en-US" sz="2200" dirty="0" smtClean="0"/>
              <a:t>Obj. </a:t>
            </a:r>
            <a:r>
              <a:rPr lang="en-US" sz="2200" dirty="0" smtClean="0"/>
              <a:t>5.8: </a:t>
            </a:r>
            <a:r>
              <a:rPr lang="en-US" sz="2200" dirty="0" smtClean="0">
                <a:latin typeface="+mj-lt"/>
              </a:rPr>
              <a:t> </a:t>
            </a:r>
            <a:r>
              <a:rPr lang="en-US" sz="2400" dirty="0" smtClean="0"/>
              <a:t>Develop an evidence-based differential diagnosis for an illness. </a:t>
            </a:r>
            <a:endParaRPr lang="en-US" sz="2200" dirty="0">
              <a:latin typeface="+mj-lt"/>
            </a:endParaRPr>
          </a:p>
        </p:txBody>
      </p:sp>
      <p:pic>
        <p:nvPicPr>
          <p:cNvPr id="7" name="Picture 6"/>
          <p:cNvPicPr>
            <a:picLocks noChangeAspect="1"/>
          </p:cNvPicPr>
          <p:nvPr/>
        </p:nvPicPr>
        <p:blipFill>
          <a:blip r:embed="rId3"/>
          <a:stretch>
            <a:fillRect/>
          </a:stretch>
        </p:blipFill>
        <p:spPr>
          <a:xfrm>
            <a:off x="5099050" y="685799"/>
            <a:ext cx="2673350" cy="379340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Which Disease?</a:t>
            </a:r>
            <a:endParaRPr lang="en-US" b="1" dirty="0"/>
          </a:p>
        </p:txBody>
      </p:sp>
      <p:pic>
        <p:nvPicPr>
          <p:cNvPr id="5" name="Picture 4"/>
          <p:cNvPicPr>
            <a:picLocks noChangeAspect="1"/>
          </p:cNvPicPr>
          <p:nvPr/>
        </p:nvPicPr>
        <p:blipFill>
          <a:blip r:embed="rId3"/>
          <a:stretch>
            <a:fillRect/>
          </a:stretch>
        </p:blipFill>
        <p:spPr>
          <a:xfrm>
            <a:off x="8048239" y="5773328"/>
            <a:ext cx="826349" cy="857532"/>
          </a:xfrm>
          <a:prstGeom prst="rect">
            <a:avLst/>
          </a:prstGeom>
        </p:spPr>
      </p:pic>
      <p:pic>
        <p:nvPicPr>
          <p:cNvPr id="6" name="Picture 5"/>
          <p:cNvPicPr>
            <a:picLocks noChangeAspect="1"/>
          </p:cNvPicPr>
          <p:nvPr/>
        </p:nvPicPr>
        <p:blipFill>
          <a:blip r:embed="rId4"/>
          <a:stretch>
            <a:fillRect/>
          </a:stretch>
        </p:blipFill>
        <p:spPr>
          <a:xfrm>
            <a:off x="301238" y="1727199"/>
            <a:ext cx="8464809" cy="371896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Assess</a:t>
            </a:r>
            <a:r>
              <a:rPr lang="en-US" b="1" dirty="0" smtClean="0"/>
              <a:t>: </a:t>
            </a:r>
            <a:r>
              <a:rPr lang="en-US" dirty="0" smtClean="0"/>
              <a:t>Do You Know Your DD?</a:t>
            </a:r>
            <a:endParaRPr lang="en-US" b="1" dirty="0"/>
          </a:p>
        </p:txBody>
      </p:sp>
      <p:pic>
        <p:nvPicPr>
          <p:cNvPr id="6" name="Picture 5"/>
          <p:cNvPicPr>
            <a:picLocks noChangeAspect="1"/>
          </p:cNvPicPr>
          <p:nvPr/>
        </p:nvPicPr>
        <p:blipFill>
          <a:blip r:embed="rId3"/>
          <a:stretch>
            <a:fillRect/>
          </a:stretch>
        </p:blipFill>
        <p:spPr>
          <a:xfrm>
            <a:off x="8075848" y="5748089"/>
            <a:ext cx="844295" cy="899358"/>
          </a:xfrm>
          <a:prstGeom prst="rect">
            <a:avLst/>
          </a:prstGeom>
        </p:spPr>
      </p:pic>
      <p:sp>
        <p:nvSpPr>
          <p:cNvPr id="5" name="Content Placeholder 2"/>
          <p:cNvSpPr>
            <a:spLocks noGrp="1"/>
          </p:cNvSpPr>
          <p:nvPr>
            <p:ph sz="quarter" idx="1"/>
          </p:nvPr>
        </p:nvSpPr>
        <p:spPr>
          <a:xfrm>
            <a:off x="612648" y="1600200"/>
            <a:ext cx="8153400" cy="4495800"/>
          </a:xfrm>
        </p:spPr>
        <p:txBody>
          <a:bodyPr/>
          <a:lstStyle/>
          <a:p>
            <a:r>
              <a:rPr lang="en-US" sz="3100" dirty="0" smtClean="0"/>
              <a:t>What is a differential diagnosis</a:t>
            </a:r>
            <a:r>
              <a:rPr lang="en-US" sz="3100" dirty="0" smtClean="0"/>
              <a:t>?</a:t>
            </a:r>
            <a:r>
              <a:rPr lang="en-US" sz="3500" dirty="0" smtClean="0"/>
              <a:t> </a:t>
            </a:r>
            <a:endParaRPr lang="en-US" sz="3900" dirty="0" smtClean="0"/>
          </a:p>
          <a:p>
            <a:r>
              <a:rPr lang="en-US" sz="3200" dirty="0" smtClean="0"/>
              <a:t>How does a clinical healthcare provider conduct a differential diagnosis?</a:t>
            </a:r>
            <a:endParaRPr lang="en-US" sz="3600" dirty="0" smtClean="0"/>
          </a:p>
          <a:p>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r>
              <a:rPr lang="en-US" b="1" dirty="0" smtClean="0"/>
              <a:t>: </a:t>
            </a:r>
            <a:r>
              <a:rPr lang="en-US" dirty="0" smtClean="0"/>
              <a:t>DD the Disease!</a:t>
            </a:r>
            <a:endParaRPr lang="en-US" b="1" dirty="0"/>
          </a:p>
        </p:txBody>
      </p:sp>
      <p:sp>
        <p:nvSpPr>
          <p:cNvPr id="3" name="Content Placeholder 2"/>
          <p:cNvSpPr>
            <a:spLocks noGrp="1"/>
          </p:cNvSpPr>
          <p:nvPr>
            <p:ph sz="quarter" idx="1"/>
          </p:nvPr>
        </p:nvSpPr>
        <p:spPr>
          <a:xfrm>
            <a:off x="612648" y="1981200"/>
            <a:ext cx="8153400" cy="4495800"/>
          </a:xfrm>
        </p:spPr>
        <p:txBody>
          <a:bodyPr>
            <a:normAutofit fontScale="85000" lnSpcReduction="10000"/>
          </a:bodyPr>
          <a:lstStyle/>
          <a:p>
            <a:r>
              <a:rPr lang="en-US" sz="3200" dirty="0" smtClean="0"/>
              <a:t>Choose </a:t>
            </a:r>
            <a:r>
              <a:rPr lang="en-US" sz="3200" b="1" dirty="0" smtClean="0"/>
              <a:t>any</a:t>
            </a:r>
            <a:r>
              <a:rPr lang="en-US" sz="3200" dirty="0" smtClean="0"/>
              <a:t> disease, syndrome, condition, or illness you are interested in.</a:t>
            </a:r>
            <a:r>
              <a:rPr lang="en-US" sz="3200" dirty="0" smtClean="0"/>
              <a:t> </a:t>
            </a:r>
          </a:p>
          <a:p>
            <a:r>
              <a:rPr lang="en-US" sz="3200" dirty="0" smtClean="0"/>
              <a:t>Research </a:t>
            </a:r>
            <a:r>
              <a:rPr lang="en-US" sz="3200" dirty="0" smtClean="0"/>
              <a:t>the disease carefully so you know the symptoms, </a:t>
            </a:r>
            <a:r>
              <a:rPr lang="en-US" sz="3200" dirty="0" smtClean="0"/>
              <a:t>tests, </a:t>
            </a:r>
            <a:r>
              <a:rPr lang="en-US" sz="3200" dirty="0" smtClean="0"/>
              <a:t>and other</a:t>
            </a:r>
            <a:r>
              <a:rPr lang="en-US" sz="3200" dirty="0" smtClean="0"/>
              <a:t> similar illnesses</a:t>
            </a:r>
            <a:endParaRPr lang="en-US" sz="3600" dirty="0" smtClean="0"/>
          </a:p>
          <a:p>
            <a:pPr lvl="1"/>
            <a:r>
              <a:rPr lang="en-US" sz="2700" dirty="0" smtClean="0"/>
              <a:t>Describe the illness including it’s symptoms and tests to diagnose</a:t>
            </a:r>
            <a:endParaRPr lang="en-US" sz="3100" dirty="0" smtClean="0"/>
          </a:p>
          <a:p>
            <a:pPr lvl="1"/>
            <a:r>
              <a:rPr lang="en-US" sz="2700" dirty="0" smtClean="0"/>
              <a:t>List at least 3 (or more) diseases that would be most likely to appear on a differential diagnosis list, in order or priority from most urgent or dangerous to least urgent or dangerous.</a:t>
            </a:r>
            <a:endParaRPr lang="en-US" sz="3100" dirty="0" smtClean="0"/>
          </a:p>
          <a:p>
            <a:pPr lvl="1"/>
            <a:r>
              <a:rPr lang="en-US" dirty="0" smtClean="0"/>
              <a:t>For each differential diagnosis option, write at least one way you could “rule it out” based on a symptom or, more preferably, a test.</a:t>
            </a:r>
            <a:endParaRPr lang="en-US" sz="3300" dirty="0" smtClean="0"/>
          </a:p>
          <a:p>
            <a:pPr lvl="0"/>
            <a:endParaRPr lang="en-US" dirty="0" smtClean="0"/>
          </a:p>
        </p:txBody>
      </p:sp>
      <p:pic>
        <p:nvPicPr>
          <p:cNvPr id="7" name="Picture 6"/>
          <p:cNvPicPr>
            <a:picLocks noChangeAspect="1"/>
          </p:cNvPicPr>
          <p:nvPr/>
        </p:nvPicPr>
        <p:blipFill>
          <a:blip r:embed="rId3"/>
          <a:stretch>
            <a:fillRect/>
          </a:stretch>
        </p:blipFill>
        <p:spPr>
          <a:xfrm>
            <a:off x="8001000" y="5905563"/>
            <a:ext cx="765048" cy="78098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a:t>
            </a:r>
            <a:r>
              <a:rPr lang="en-US" b="1" dirty="0" smtClean="0"/>
              <a:t>Now: </a:t>
            </a:r>
            <a:r>
              <a:rPr lang="en-US" dirty="0" smtClean="0"/>
              <a:t>What’s This Rash, Doc?</a:t>
            </a:r>
            <a:endParaRPr lang="en-US" b="1" dirty="0"/>
          </a:p>
        </p:txBody>
      </p:sp>
      <p:sp>
        <p:nvSpPr>
          <p:cNvPr id="3" name="Content Placeholder 2"/>
          <p:cNvSpPr>
            <a:spLocks noGrp="1"/>
          </p:cNvSpPr>
          <p:nvPr>
            <p:ph sz="quarter" idx="1"/>
          </p:nvPr>
        </p:nvSpPr>
        <p:spPr>
          <a:xfrm>
            <a:off x="612648" y="1600200"/>
            <a:ext cx="8153400" cy="4724400"/>
          </a:xfrm>
        </p:spPr>
        <p:txBody>
          <a:bodyPr>
            <a:normAutofit fontScale="85000" lnSpcReduction="10000"/>
          </a:bodyPr>
          <a:lstStyle/>
          <a:p>
            <a:r>
              <a:rPr lang="en-US" dirty="0" smtClean="0"/>
              <a:t>A patient comes in to your clinic with a bright red, streaky, bumpy rash the size of a deck of cards on his right forearm. The patient reports that the rash itches intensely. He just got back from vacation in the Upper Peninsula of Michigan, where he spent time fishing, hiking, and hunting.</a:t>
            </a:r>
          </a:p>
          <a:p>
            <a:pPr lvl="1"/>
            <a:r>
              <a:rPr lang="en-US" dirty="0" smtClean="0"/>
              <a:t>1.  What possible diseases might this patient have?</a:t>
            </a:r>
          </a:p>
          <a:p>
            <a:pPr lvl="1"/>
            <a:r>
              <a:rPr lang="en-US" dirty="0" smtClean="0"/>
              <a:t>2.  How would you, as a physician, determine the right diagnosis?</a:t>
            </a:r>
          </a:p>
          <a:p>
            <a:pPr lvl="1"/>
            <a:r>
              <a:rPr lang="en-US" dirty="0" smtClean="0"/>
              <a:t>3. You have narrowed down the possibilities to poison ivy, shingles, or an allergic reaction. Which diagnosis do you think is correct? Why?</a:t>
            </a:r>
          </a:p>
          <a:p>
            <a:pPr lvl="1"/>
            <a:r>
              <a:rPr lang="en-US" dirty="0" smtClean="0"/>
              <a:t>4. What additional data would you need to be more certain?</a:t>
            </a:r>
          </a:p>
          <a:p>
            <a:endParaRPr lang="en-US" dirty="0"/>
          </a:p>
        </p:txBody>
      </p:sp>
      <p:pic>
        <p:nvPicPr>
          <p:cNvPr id="4" name="Picture 3"/>
          <p:cNvPicPr>
            <a:picLocks noChangeAspect="1"/>
          </p:cNvPicPr>
          <p:nvPr/>
        </p:nvPicPr>
        <p:blipFill>
          <a:blip r:embed="rId3"/>
          <a:stretch>
            <a:fillRect/>
          </a:stretch>
        </p:blipFill>
        <p:spPr>
          <a:xfrm>
            <a:off x="7889363" y="5670133"/>
            <a:ext cx="993648" cy="93519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Avoiding Medical Error</a:t>
            </a:r>
            <a:endParaRPr lang="en-US" b="1" dirty="0"/>
          </a:p>
        </p:txBody>
      </p:sp>
      <p:sp>
        <p:nvSpPr>
          <p:cNvPr id="3" name="Content Placeholder 2"/>
          <p:cNvSpPr>
            <a:spLocks noGrp="1"/>
          </p:cNvSpPr>
          <p:nvPr>
            <p:ph sz="quarter" idx="1"/>
          </p:nvPr>
        </p:nvSpPr>
        <p:spPr/>
        <p:txBody>
          <a:bodyPr/>
          <a:lstStyle/>
          <a:p>
            <a:r>
              <a:rPr lang="en-US" sz="3000" dirty="0" smtClean="0"/>
              <a:t>1. How </a:t>
            </a:r>
            <a:r>
              <a:rPr lang="en-US" sz="3000" dirty="0" smtClean="0"/>
              <a:t>certain does a physician need to be before making a diagnosis?</a:t>
            </a:r>
            <a:endParaRPr lang="en-US" sz="3400" dirty="0" smtClean="0"/>
          </a:p>
          <a:p>
            <a:r>
              <a:rPr lang="en-US" sz="3000" dirty="0" smtClean="0"/>
              <a:t>2. What </a:t>
            </a:r>
            <a:r>
              <a:rPr lang="en-US" sz="3000" dirty="0" smtClean="0"/>
              <a:t>are the potential consequences in the case of misdiagnosis?</a:t>
            </a:r>
            <a:endParaRPr lang="en-US" sz="3400" dirty="0" smtClean="0"/>
          </a:p>
          <a:p>
            <a:pPr>
              <a:buNone/>
            </a:pP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is Differential Diagnosis?</a:t>
            </a:r>
            <a:endParaRPr lang="en-US" b="1" dirty="0"/>
          </a:p>
        </p:txBody>
      </p:sp>
      <p:sp>
        <p:nvSpPr>
          <p:cNvPr id="3" name="Content Placeholder 2"/>
          <p:cNvSpPr>
            <a:spLocks noGrp="1"/>
          </p:cNvSpPr>
          <p:nvPr>
            <p:ph sz="quarter" idx="1"/>
          </p:nvPr>
        </p:nvSpPr>
        <p:spPr/>
        <p:txBody>
          <a:bodyPr/>
          <a:lstStyle/>
          <a:p>
            <a:r>
              <a:rPr lang="en-US" b="1" dirty="0" smtClean="0"/>
              <a:t>Differential diagnosis: </a:t>
            </a:r>
            <a:r>
              <a:rPr lang="en-US" dirty="0" smtClean="0"/>
              <a:t> A systematic method of information gathering used by clinical health professionals to determine the cause of illness when multiple alternatives are possible;  the process focuses on eliminating diseases that are suspected in order to arrive at the correct diagnosis with as much objective evidence as possible.</a:t>
            </a:r>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Horses or Zebras?</a:t>
            </a:r>
            <a:endParaRPr lang="en-US" dirty="0"/>
          </a:p>
        </p:txBody>
      </p:sp>
      <p:sp>
        <p:nvSpPr>
          <p:cNvPr id="3" name="Content Placeholder 2"/>
          <p:cNvSpPr>
            <a:spLocks noGrp="1"/>
          </p:cNvSpPr>
          <p:nvPr>
            <p:ph sz="quarter" idx="1"/>
          </p:nvPr>
        </p:nvSpPr>
        <p:spPr/>
        <p:txBody>
          <a:bodyPr/>
          <a:lstStyle/>
          <a:p>
            <a:pPr>
              <a:buNone/>
            </a:pPr>
            <a:r>
              <a:rPr lang="en-US" dirty="0" smtClean="0"/>
              <a:t>A common adage, </a:t>
            </a:r>
            <a:r>
              <a:rPr lang="en-US" i="1" dirty="0" smtClean="0"/>
              <a:t>Occam’s razor,</a:t>
            </a:r>
            <a:r>
              <a:rPr lang="en-US" dirty="0" smtClean="0"/>
              <a:t> is taught in medical school. It states </a:t>
            </a:r>
            <a:r>
              <a:rPr lang="en-US" dirty="0" smtClean="0"/>
              <a:t>that:</a:t>
            </a:r>
          </a:p>
          <a:p>
            <a:pPr lvl="1">
              <a:buNone/>
            </a:pPr>
            <a:r>
              <a:rPr lang="en-US" i="1" dirty="0" smtClean="0">
                <a:solidFill>
                  <a:schemeClr val="tx2">
                    <a:lumMod val="75000"/>
                  </a:schemeClr>
                </a:solidFill>
              </a:rPr>
              <a:t>	</a:t>
            </a:r>
            <a:r>
              <a:rPr lang="en-US" i="1" dirty="0" smtClean="0">
                <a:solidFill>
                  <a:schemeClr val="tx2">
                    <a:lumMod val="75000"/>
                  </a:schemeClr>
                </a:solidFill>
              </a:rPr>
              <a:t> </a:t>
            </a:r>
            <a:r>
              <a:rPr lang="en-US" i="1" dirty="0" smtClean="0">
                <a:solidFill>
                  <a:schemeClr val="tx2">
                    <a:lumMod val="75000"/>
                  </a:schemeClr>
                </a:solidFill>
              </a:rPr>
              <a:t>“When you hear hoofbeats, look for horses, not zebras.”</a:t>
            </a:r>
            <a:r>
              <a:rPr lang="en-US" dirty="0" smtClean="0">
                <a:solidFill>
                  <a:schemeClr val="tx2">
                    <a:lumMod val="75000"/>
                  </a:schemeClr>
                </a:solidFill>
              </a:rPr>
              <a:t> </a:t>
            </a:r>
          </a:p>
          <a:p>
            <a:pPr>
              <a:buNone/>
            </a:pPr>
            <a:r>
              <a:rPr lang="en-US" dirty="0" smtClean="0"/>
              <a:t>How </a:t>
            </a:r>
            <a:r>
              <a:rPr lang="en-US" dirty="0" smtClean="0"/>
              <a:t>do you think this relates to differential diagnoses?</a:t>
            </a:r>
          </a:p>
          <a:p>
            <a:pPr>
              <a:buNone/>
            </a:pP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do a Differential Diagnosis:</a:t>
            </a:r>
            <a:endParaRPr lang="en-US" b="1" dirty="0"/>
          </a:p>
        </p:txBody>
      </p:sp>
      <p:sp>
        <p:nvSpPr>
          <p:cNvPr id="3" name="Content Placeholder 2"/>
          <p:cNvSpPr>
            <a:spLocks noGrp="1"/>
          </p:cNvSpPr>
          <p:nvPr>
            <p:ph sz="quarter" idx="1"/>
          </p:nvPr>
        </p:nvSpPr>
        <p:spPr/>
        <p:txBody>
          <a:bodyPr>
            <a:normAutofit fontScale="85000" lnSpcReduction="20000"/>
          </a:bodyPr>
          <a:lstStyle/>
          <a:p>
            <a:r>
              <a:rPr lang="en-US" b="1" dirty="0" smtClean="0">
                <a:solidFill>
                  <a:schemeClr val="tx2">
                    <a:lumMod val="75000"/>
                  </a:schemeClr>
                </a:solidFill>
              </a:rPr>
              <a:t>Step 1.</a:t>
            </a:r>
            <a:r>
              <a:rPr lang="en-US" dirty="0" smtClean="0">
                <a:solidFill>
                  <a:schemeClr val="tx2">
                    <a:lumMod val="75000"/>
                  </a:schemeClr>
                </a:solidFill>
              </a:rPr>
              <a:t> Review the symptoms reported in the Subjective patient interview and the data already collected in the Objective portion of the patient visit (or from medical records).</a:t>
            </a:r>
          </a:p>
          <a:p>
            <a:r>
              <a:rPr lang="en-US" b="1" dirty="0" smtClean="0">
                <a:solidFill>
                  <a:srgbClr val="800000"/>
                </a:solidFill>
              </a:rPr>
              <a:t>Step 2. </a:t>
            </a:r>
            <a:r>
              <a:rPr lang="en-US" dirty="0" smtClean="0">
                <a:solidFill>
                  <a:srgbClr val="800000"/>
                </a:solidFill>
              </a:rPr>
              <a:t>Create a list of all possible causes of the symptoms and objective data.</a:t>
            </a:r>
          </a:p>
          <a:p>
            <a:r>
              <a:rPr lang="en-US" b="1" dirty="0" smtClean="0">
                <a:solidFill>
                  <a:srgbClr val="008000"/>
                </a:solidFill>
              </a:rPr>
              <a:t>Step 3. </a:t>
            </a:r>
            <a:r>
              <a:rPr lang="en-US" dirty="0" smtClean="0">
                <a:solidFill>
                  <a:srgbClr val="008000"/>
                </a:solidFill>
              </a:rPr>
              <a:t>Prioritize the list based on the most urgently dangerous conditions first</a:t>
            </a:r>
          </a:p>
          <a:p>
            <a:r>
              <a:rPr lang="en-US" b="1" dirty="0" smtClean="0">
                <a:solidFill>
                  <a:srgbClr val="660066"/>
                </a:solidFill>
              </a:rPr>
              <a:t>Step 4. </a:t>
            </a:r>
            <a:r>
              <a:rPr lang="en-US" dirty="0" smtClean="0">
                <a:solidFill>
                  <a:srgbClr val="660066"/>
                </a:solidFill>
              </a:rPr>
              <a:t>Rule out (if possible) the most dangerous conditions first by conducting tests. If not possible to rule out and safe treatment can be given, treat the patient for the most urgent conditions first.</a:t>
            </a:r>
            <a:endParaRPr lang="en-US" dirty="0" smtClean="0">
              <a:solidFill>
                <a:srgbClr val="660066"/>
              </a:solidFill>
            </a:endParaRPr>
          </a:p>
          <a:p>
            <a:endParaRPr lang="en-US" dirty="0" smtClean="0"/>
          </a:p>
          <a:p>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How to do a Differential Diagnosis:</a:t>
            </a:r>
            <a:endParaRPr lang="en-US" b="1" dirty="0"/>
          </a:p>
        </p:txBody>
      </p:sp>
      <p:pic>
        <p:nvPicPr>
          <p:cNvPr id="7" name="Picture 6"/>
          <p:cNvPicPr>
            <a:picLocks noChangeAspect="1"/>
          </p:cNvPicPr>
          <p:nvPr/>
        </p:nvPicPr>
        <p:blipFill>
          <a:blip r:embed="rId3"/>
          <a:stretch>
            <a:fillRect/>
          </a:stretch>
        </p:blipFill>
        <p:spPr>
          <a:xfrm>
            <a:off x="8138012" y="5562600"/>
            <a:ext cx="628035" cy="966208"/>
          </a:xfrm>
          <a:prstGeom prst="rect">
            <a:avLst/>
          </a:prstGeom>
        </p:spPr>
      </p:pic>
      <p:pic>
        <p:nvPicPr>
          <p:cNvPr id="5" name="Picture 4"/>
          <p:cNvPicPr>
            <a:picLocks noChangeAspect="1"/>
          </p:cNvPicPr>
          <p:nvPr/>
        </p:nvPicPr>
        <p:blipFill>
          <a:blip r:embed="rId4"/>
          <a:stretch>
            <a:fillRect/>
          </a:stretch>
        </p:blipFill>
        <p:spPr>
          <a:xfrm>
            <a:off x="990600" y="1600200"/>
            <a:ext cx="6604000" cy="47625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Read:</a:t>
            </a:r>
            <a:endParaRPr lang="en-US" b="1" dirty="0"/>
          </a:p>
        </p:txBody>
      </p:sp>
      <p:sp>
        <p:nvSpPr>
          <p:cNvPr id="3" name="Content Placeholder 2"/>
          <p:cNvSpPr>
            <a:spLocks noGrp="1"/>
          </p:cNvSpPr>
          <p:nvPr>
            <p:ph sz="quarter" idx="1"/>
          </p:nvPr>
        </p:nvSpPr>
        <p:spPr/>
        <p:txBody>
          <a:bodyPr/>
          <a:lstStyle/>
          <a:p>
            <a:r>
              <a:rPr lang="en-US" b="1" dirty="0" smtClean="0"/>
              <a:t>Read “8 ways to help your doctor make the right diagnosis” then fill in the table:</a:t>
            </a:r>
            <a:endParaRPr lang="en-US" b="1" dirty="0"/>
          </a:p>
        </p:txBody>
      </p:sp>
      <p:pic>
        <p:nvPicPr>
          <p:cNvPr id="5" name="Picture 4"/>
          <p:cNvPicPr>
            <a:picLocks noChangeAspect="1"/>
          </p:cNvPicPr>
          <p:nvPr/>
        </p:nvPicPr>
        <p:blipFill>
          <a:blip r:embed="rId3"/>
          <a:stretch>
            <a:fillRect/>
          </a:stretch>
        </p:blipFill>
        <p:spPr>
          <a:xfrm>
            <a:off x="7703117" y="5854565"/>
            <a:ext cx="1301507" cy="841218"/>
          </a:xfrm>
          <a:prstGeom prst="rect">
            <a:avLst/>
          </a:prstGeom>
        </p:spPr>
      </p:pic>
      <p:pic>
        <p:nvPicPr>
          <p:cNvPr id="6" name="Picture 5"/>
          <p:cNvPicPr>
            <a:picLocks noChangeAspect="1"/>
          </p:cNvPicPr>
          <p:nvPr/>
        </p:nvPicPr>
        <p:blipFill>
          <a:blip r:embed="rId4"/>
          <a:stretch>
            <a:fillRect/>
          </a:stretch>
        </p:blipFill>
        <p:spPr>
          <a:xfrm>
            <a:off x="1808906" y="2616200"/>
            <a:ext cx="5069025" cy="4038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a:t>
            </a:r>
            <a:r>
              <a:rPr lang="en-US" dirty="0" smtClean="0"/>
              <a:t>P</a:t>
            </a:r>
            <a:r>
              <a:rPr lang="en-US" dirty="0" smtClean="0"/>
              <a:t>atients stack up?</a:t>
            </a:r>
            <a:endParaRPr lang="en-US" dirty="0"/>
          </a:p>
        </p:txBody>
      </p:sp>
      <p:sp>
        <p:nvSpPr>
          <p:cNvPr id="3" name="Content Placeholder 2"/>
          <p:cNvSpPr>
            <a:spLocks noGrp="1"/>
          </p:cNvSpPr>
          <p:nvPr>
            <p:ph sz="quarter" idx="1"/>
          </p:nvPr>
        </p:nvSpPr>
        <p:spPr/>
        <p:txBody>
          <a:bodyPr/>
          <a:lstStyle/>
          <a:p>
            <a:r>
              <a:rPr lang="en-US" sz="3000" dirty="0" smtClean="0"/>
              <a:t>Which one of the tips do you think the average patient is </a:t>
            </a:r>
            <a:r>
              <a:rPr lang="en-US" sz="3000" b="1" dirty="0" smtClean="0"/>
              <a:t>most likely </a:t>
            </a:r>
            <a:r>
              <a:rPr lang="en-US" sz="3000" dirty="0" smtClean="0"/>
              <a:t>already doing when visiting the doctor? </a:t>
            </a:r>
            <a:endParaRPr lang="en-US" sz="3400" dirty="0" smtClean="0"/>
          </a:p>
          <a:p>
            <a:r>
              <a:rPr lang="en-US" sz="3000" dirty="0" smtClean="0"/>
              <a:t>Which tip is the average patient </a:t>
            </a:r>
            <a:r>
              <a:rPr lang="en-US" sz="3000" b="1" dirty="0" smtClean="0"/>
              <a:t>least likely </a:t>
            </a:r>
            <a:r>
              <a:rPr lang="en-US" sz="3000" dirty="0" smtClean="0"/>
              <a:t>to be already doing?</a:t>
            </a:r>
            <a:r>
              <a:rPr lang="en-US" sz="3000" dirty="0" smtClean="0"/>
              <a:t> </a:t>
            </a:r>
            <a:r>
              <a:rPr lang="en-US" sz="3200" dirty="0" smtClean="0"/>
              <a:t> </a:t>
            </a:r>
            <a:endParaRPr lang="en-US" sz="3600" dirty="0" smtClean="0"/>
          </a:p>
          <a:p>
            <a:pPr>
              <a:buNone/>
            </a:pPr>
            <a:endParaRPr lang="en-US" dirty="0"/>
          </a:p>
        </p:txBody>
      </p:sp>
      <p:pic>
        <p:nvPicPr>
          <p:cNvPr id="4" name="Picture 3"/>
          <p:cNvPicPr>
            <a:picLocks noChangeAspect="1"/>
          </p:cNvPicPr>
          <p:nvPr/>
        </p:nvPicPr>
        <p:blipFill>
          <a:blip r:embed="rId3"/>
          <a:stretch>
            <a:fillRect/>
          </a:stretch>
        </p:blipFill>
        <p:spPr>
          <a:xfrm>
            <a:off x="7788148" y="5734602"/>
            <a:ext cx="977900" cy="72279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Foc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Median.thmx</Template>
  <TotalTime>3674</TotalTime>
  <Words>1316</Words>
  <Application>Microsoft Macintosh PowerPoint</Application>
  <PresentationFormat>On-screen Show (4:3)</PresentationFormat>
  <Paragraphs>67</Paragraphs>
  <Slides>12</Slides>
  <Notes>12</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Median</vt:lpstr>
      <vt:lpstr>Lesson 5.8: Differential Diagnosis</vt:lpstr>
      <vt:lpstr>Do Now: What’s This Rash, Doc?</vt:lpstr>
      <vt:lpstr>Avoiding Medical Error</vt:lpstr>
      <vt:lpstr>What is Differential Diagnosis?</vt:lpstr>
      <vt:lpstr>Horses or Zebras?</vt:lpstr>
      <vt:lpstr>How to do a Differential Diagnosis:</vt:lpstr>
      <vt:lpstr>How to do a Differential Diagnosis:</vt:lpstr>
      <vt:lpstr>Read:</vt:lpstr>
      <vt:lpstr>How do Patients stack up?</vt:lpstr>
      <vt:lpstr>Which Disease?</vt:lpstr>
      <vt:lpstr>Assess: Do You Know Your DD?</vt:lpstr>
      <vt:lpstr>Homework: DD the Disease!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What is Health?</dc:title>
  <dc:creator>Kate</dc:creator>
  <cp:lastModifiedBy>Kate</cp:lastModifiedBy>
  <cp:revision>84</cp:revision>
  <dcterms:created xsi:type="dcterms:W3CDTF">2014-02-18T11:55:38Z</dcterms:created>
  <dcterms:modified xsi:type="dcterms:W3CDTF">2014-02-18T19:25:04Z</dcterms:modified>
</cp:coreProperties>
</file>