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9" r:id="rId6"/>
    <p:sldId id="271" r:id="rId7"/>
    <p:sldId id="272" r:id="rId8"/>
    <p:sldId id="270" r:id="rId9"/>
    <p:sldId id="273" r:id="rId10"/>
    <p:sldId id="274" r:id="rId11"/>
    <p:sldId id="266" r:id="rId12"/>
    <p:sldId id="26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10/8/2014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extLst>
      <p:ext uri="{BB962C8B-B14F-4D97-AF65-F5344CB8AC3E}">
        <p14:creationId xmlns:p14="http://schemas.microsoft.com/office/powerpoint/2010/main" val="27019844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Overview:   </a:t>
            </a:r>
            <a:r>
              <a:rPr lang="en-US" sz="1200" kern="1200" dirty="0" smtClean="0">
                <a:solidFill>
                  <a:schemeClr val="tx1"/>
                </a:solidFill>
                <a:latin typeface="+mn-lt"/>
                <a:ea typeface="+mn-ea"/>
                <a:cs typeface="+mn-cs"/>
              </a:rPr>
              <a:t>Students will explore prevention on all levels in a variety of contexts--from lung cancer, skin cancer, and </a:t>
            </a:r>
            <a:r>
              <a:rPr lang="en-US" sz="1200" kern="1200" dirty="0" err="1" smtClean="0">
                <a:solidFill>
                  <a:schemeClr val="tx1"/>
                </a:solidFill>
                <a:latin typeface="+mn-lt"/>
                <a:ea typeface="+mn-ea"/>
                <a:cs typeface="+mn-cs"/>
              </a:rPr>
              <a:t>lyme</a:t>
            </a:r>
            <a:r>
              <a:rPr lang="en-US" sz="1200" kern="1200" dirty="0" smtClean="0">
                <a:solidFill>
                  <a:schemeClr val="tx1"/>
                </a:solidFill>
                <a:latin typeface="+mn-lt"/>
                <a:ea typeface="+mn-ea"/>
                <a:cs typeface="+mn-cs"/>
              </a:rPr>
              <a:t> disease to a disease of their own interest. In this lesson, students will reflect upon a quote, defend which treatments work best, read about different types of treatment, and ultimately present a new disease and explain its prevention methods.</a:t>
            </a:r>
          </a:p>
          <a:p>
            <a:endParaRPr lang="en-US" dirty="0" smtClean="0"/>
          </a:p>
          <a:p>
            <a:endParaRPr lang="en-US" dirty="0" smtClean="0"/>
          </a:p>
          <a:p>
            <a:r>
              <a:rPr lang="en-US" dirty="0" smtClean="0"/>
              <a:t>Image source:  http://</a:t>
            </a:r>
            <a:r>
              <a:rPr lang="en-US" dirty="0" err="1" smtClean="0"/>
              <a:t>commons.wikimedia.org/wiki/File:Applying_sunscreen.jpg</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Recommend that</a:t>
            </a:r>
            <a:r>
              <a:rPr lang="en-US" baseline="0" dirty="0" smtClean="0"/>
              <a:t> students in the audience write down the one example that they think is most essential or effective for each type of prevention.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Answers:</a:t>
            </a:r>
          </a:p>
          <a:p>
            <a:pPr marL="228600" indent="-228600">
              <a:buNone/>
            </a:pPr>
            <a:r>
              <a:rPr lang="en-US" dirty="0" smtClean="0"/>
              <a:t>1.</a:t>
            </a:r>
            <a:r>
              <a:rPr lang="en-US" baseline="0" dirty="0" smtClean="0"/>
              <a:t> Primary;2. Tertiary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a:t>
            </a:r>
            <a:r>
              <a:rPr lang="en-US" baseline="0" dirty="0" smtClean="0"/>
              <a:t> of this homework assignment is for students to investigate prevention efforts that exist in their own community and practice identifying them by type. If desired, the instructor could also allow students to focus on prevention efforts on the statewide, national, or international health setting.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Ask students to name examples of how they see healthcare</a:t>
            </a:r>
            <a:r>
              <a:rPr lang="en-US" baseline="0" dirty="0" smtClean="0"/>
              <a:t> professionals in their community engaging in prevention vs. care/treatment</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Encourage</a:t>
            </a:r>
            <a:r>
              <a:rPr lang="en-US" baseline="0" dirty="0" smtClean="0"/>
              <a:t> debate as students respond to this question!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WHY these types</a:t>
            </a:r>
            <a:r>
              <a:rPr lang="en-US" baseline="0" dirty="0" smtClean="0"/>
              <a:t> of prevention are named the way they are—primary, secondary, and tertiary? Ask students which type of prevention they use or receive most in their own lives?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Answers:</a:t>
            </a:r>
          </a:p>
          <a:p>
            <a:r>
              <a:rPr lang="en-US" dirty="0" smtClean="0"/>
              <a:t>Modifiable—spends</a:t>
            </a:r>
            <a:r>
              <a:rPr lang="en-US" baseline="0" dirty="0" smtClean="0"/>
              <a:t> a lot of time in sun, not using sunscreen, parental support to use sunscreen, tanning </a:t>
            </a:r>
            <a:endParaRPr lang="en-US" dirty="0" smtClean="0"/>
          </a:p>
          <a:p>
            <a:r>
              <a:rPr lang="en-US" dirty="0" err="1" smtClean="0"/>
              <a:t>Unmodifiable</a:t>
            </a:r>
            <a:r>
              <a:rPr lang="en-US" dirty="0" smtClean="0"/>
              <a:t>—fair-skinned,</a:t>
            </a:r>
            <a:r>
              <a:rPr lang="en-US" baseline="0" dirty="0" smtClean="0"/>
              <a:t> </a:t>
            </a:r>
            <a:r>
              <a:rPr lang="en-US" dirty="0" smtClean="0"/>
              <a:t>Caucasian, teenager</a:t>
            </a:r>
          </a:p>
          <a:p>
            <a:r>
              <a:rPr lang="en-US" dirty="0" smtClean="0"/>
              <a:t>Predisposing—(lack of knowledge of</a:t>
            </a:r>
            <a:r>
              <a:rPr lang="en-US" baseline="0" dirty="0" smtClean="0"/>
              <a:t> harmful effects of sun exposure/burns and skin cancer can be inferred, but not explicitly mentioned)</a:t>
            </a:r>
          </a:p>
          <a:p>
            <a:r>
              <a:rPr lang="en-US" baseline="0" dirty="0" smtClean="0"/>
              <a:t>Reinforcing—friends do not use sunscreen, mother encourages sunscreen use</a:t>
            </a:r>
          </a:p>
          <a:p>
            <a:r>
              <a:rPr lang="en-US" baseline="0" dirty="0" smtClean="0"/>
              <a:t>Enabling—access to tanning beds as a teen</a:t>
            </a:r>
          </a:p>
          <a:p>
            <a:r>
              <a:rPr lang="en-US" baseline="0" dirty="0" smtClean="0"/>
              <a:t>Primary Prevention—use sunscreen/shade/hat, avoid high peak sun times, avoid tanning beds, learn about skin cancer &amp; risks </a:t>
            </a:r>
          </a:p>
          <a:p>
            <a:r>
              <a:rPr lang="en-US" baseline="0" dirty="0" smtClean="0"/>
              <a:t>Secondary Prevention—check for the signs of skin cancer (</a:t>
            </a:r>
            <a:r>
              <a:rPr lang="en-US" baseline="0" dirty="0" err="1" smtClean="0"/>
              <a:t>ABCDs</a:t>
            </a:r>
            <a:r>
              <a:rPr lang="en-US" baseline="0" dirty="0" smtClean="0"/>
              <a:t>), regularly visit dermatologist for skin cancer checks</a:t>
            </a:r>
          </a:p>
          <a:p>
            <a:r>
              <a:rPr lang="en-US" baseline="0" dirty="0" smtClean="0"/>
              <a:t>Tertiary Prevention—obtain treatment for skin cancer if detected</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why Emily may not</a:t>
            </a:r>
            <a:r>
              <a:rPr lang="en-US" baseline="0" dirty="0" smtClean="0"/>
              <a:t> be worried about her sun exposure &amp; burns. Pose a hypothetical, maybe she IS worried, but she still chooses the same behavior. What could account for this?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Answers:</a:t>
            </a:r>
          </a:p>
          <a:p>
            <a:r>
              <a:rPr lang="en-US" dirty="0" smtClean="0"/>
              <a:t>Primary—avoid deep</a:t>
            </a:r>
            <a:r>
              <a:rPr lang="en-US" baseline="0" dirty="0" smtClean="0"/>
              <a:t> woods areas where ticks may be common, wear tall socks, inspect socks, feet, legs &amp; body for ticks after hikes</a:t>
            </a:r>
          </a:p>
          <a:p>
            <a:r>
              <a:rPr lang="en-US" baseline="0" dirty="0" smtClean="0"/>
              <a:t>Secondary--remove ticks with tweezers carefully if bitten, seek medical attention quickly, depending on factors, follow doctor’s plan, often including taking antibiotics</a:t>
            </a:r>
          </a:p>
          <a:p>
            <a:r>
              <a:rPr lang="en-US" baseline="0" dirty="0" smtClean="0"/>
              <a:t>Tertiary—Continue medications and treatment plan if diagnosed </a:t>
            </a:r>
            <a:r>
              <a:rPr lang="en-US" baseline="0" dirty="0" err="1" smtClean="0"/>
              <a:t>w</a:t>
            </a:r>
            <a:r>
              <a:rPr lang="en-US" baseline="0" dirty="0" smtClean="0"/>
              <a:t>/ Lyme disease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Encourage students to select diseases with more preventable causes.</a:t>
            </a:r>
            <a:r>
              <a:rPr lang="en-US" baseline="0" dirty="0" smtClean="0"/>
              <a:t> For example, brain cancer might not be a good option for this exercise because it is primarily genetic and studies demonstrating other risk factors (</a:t>
            </a:r>
            <a:r>
              <a:rPr lang="en-US" baseline="0" dirty="0" err="1" smtClean="0"/>
              <a:t>i.e</a:t>
            </a:r>
            <a:r>
              <a:rPr lang="en-US" baseline="0" dirty="0" smtClean="0"/>
              <a:t>, cell phone use) have not documented any consistent findings showing other risk factors.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lang="en-US" smtClean="0"/>
              <a:pPr/>
              <a:t>10/8/2014</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lang="en-US" smtClean="0"/>
              <a:pPr/>
              <a:t>10/8/2014</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lang="en-US" smtClean="0"/>
              <a:pPr/>
              <a:t>10/8/2014</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lang="en-US" smtClean="0"/>
              <a:pPr/>
              <a:t>10/8/2014</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lang="en-US" smtClean="0"/>
              <a:pPr/>
              <a:t>10/8/2014</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lang="en-US" smtClean="0"/>
              <a:pPr/>
              <a:t>10/8/2014</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lang="en-US" smtClean="0"/>
              <a:pPr/>
              <a:t>10/8/2014</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lang="en-US" smtClean="0"/>
              <a:pPr/>
              <a:t>10/8/2014</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lang="en-US" smtClean="0"/>
              <a:pPr/>
              <a:t>10/8/2014</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lang="en-US" smtClean="0"/>
              <a:pPr/>
              <a:t>10/8/2014</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lang="en-US" smtClean="0"/>
              <a:pPr/>
              <a:t>10/8/2014</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lang="en-US" smtClean="0"/>
              <a:pPr/>
              <a:t>10/8/2014</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dc.gov/lym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5.6:</a:t>
            </a:r>
            <a:br>
              <a:rPr lang="en-US" dirty="0" smtClean="0"/>
            </a:br>
            <a:r>
              <a:rPr lang="en-US" dirty="0" smtClean="0"/>
              <a:t>Prevention</a:t>
            </a:r>
            <a:endParaRPr lang="en-US" sz="4444" dirty="0"/>
          </a:p>
        </p:txBody>
      </p:sp>
      <p:sp>
        <p:nvSpPr>
          <p:cNvPr id="3" name="Subtitle 2"/>
          <p:cNvSpPr>
            <a:spLocks noGrp="1"/>
          </p:cNvSpPr>
          <p:nvPr>
            <p:ph type="subTitle" idx="1"/>
          </p:nvPr>
        </p:nvSpPr>
        <p:spPr/>
        <p:txBody>
          <a:bodyPr/>
          <a:lstStyle/>
          <a:p>
            <a:r>
              <a:rPr lang="en-US" dirty="0" smtClean="0"/>
              <a:t>Module 5: Public Health</a:t>
            </a:r>
            <a:endParaRPr lang="en-US" dirty="0"/>
          </a:p>
        </p:txBody>
      </p:sp>
      <p:sp>
        <p:nvSpPr>
          <p:cNvPr id="4" name="Rectangle 3"/>
          <p:cNvSpPr/>
          <p:nvPr/>
        </p:nvSpPr>
        <p:spPr>
          <a:xfrm>
            <a:off x="304800" y="228600"/>
            <a:ext cx="3505200" cy="1107996"/>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200" dirty="0" smtClean="0"/>
              <a:t>Obj. 5.6: </a:t>
            </a:r>
            <a:r>
              <a:rPr lang="en-US" sz="2200" dirty="0" smtClean="0">
                <a:latin typeface="+mj-lt"/>
              </a:rPr>
              <a:t> Distinguish between primary, secondary, and tertiary prevention.</a:t>
            </a:r>
            <a:endParaRPr lang="en-US" sz="2200" dirty="0">
              <a:latin typeface="+mj-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91000" y="1336596"/>
            <a:ext cx="4053006" cy="270200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Present</a:t>
            </a:r>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5" name="Picture 4"/>
          <p:cNvPicPr>
            <a:picLocks noChangeAspect="1"/>
          </p:cNvPicPr>
          <p:nvPr/>
        </p:nvPicPr>
        <p:blipFill>
          <a:blip r:embed="rId4"/>
          <a:stretch>
            <a:fillRect/>
          </a:stretch>
        </p:blipFill>
        <p:spPr>
          <a:xfrm>
            <a:off x="498384" y="1604342"/>
            <a:ext cx="8267664" cy="394420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Primary, Secondary, or Tertiary Prevention?</a:t>
            </a:r>
            <a:endParaRPr lang="en-US" sz="3600" b="1"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a:spLocks noGrp="1"/>
          </p:cNvSpPr>
          <p:nvPr>
            <p:ph sz="quarter" idx="1"/>
          </p:nvPr>
        </p:nvSpPr>
        <p:spPr>
          <a:xfrm>
            <a:off x="612648" y="1600200"/>
            <a:ext cx="8153400" cy="4495800"/>
          </a:xfrm>
        </p:spPr>
        <p:txBody>
          <a:bodyPr>
            <a:normAutofit/>
          </a:bodyPr>
          <a:lstStyle/>
          <a:p>
            <a:pPr lvl="0"/>
            <a:r>
              <a:rPr lang="en-US" dirty="0" smtClean="0"/>
              <a:t>1. Miguel is worried about getting Athlete’s Foot.  He always wears sandals in the shower because he’s scared. 					</a:t>
            </a:r>
          </a:p>
          <a:p>
            <a:r>
              <a:rPr lang="en-US" dirty="0" smtClean="0"/>
              <a:t>2. Jane has a two-year old daughter in daycare. Her daughter woke up sick and began vomiting and having diarrhea immediately. Jane decided to keep her home from daycare and give her oral rehydration fluids to prevent dehydration.  </a:t>
            </a:r>
          </a:p>
          <a:p>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 </a:t>
            </a:r>
            <a:r>
              <a:rPr lang="en-US" dirty="0" smtClean="0"/>
              <a:t>Prevention Analysis</a:t>
            </a:r>
            <a:endParaRPr lang="en-US" b="1" dirty="0"/>
          </a:p>
        </p:txBody>
      </p:sp>
      <p:sp>
        <p:nvSpPr>
          <p:cNvPr id="3" name="Content Placeholder 2"/>
          <p:cNvSpPr>
            <a:spLocks noGrp="1"/>
          </p:cNvSpPr>
          <p:nvPr>
            <p:ph sz="quarter" idx="1"/>
          </p:nvPr>
        </p:nvSpPr>
        <p:spPr>
          <a:xfrm>
            <a:off x="612648" y="1981200"/>
            <a:ext cx="8153400" cy="4495800"/>
          </a:xfrm>
        </p:spPr>
        <p:txBody>
          <a:bodyPr>
            <a:normAutofit/>
          </a:bodyPr>
          <a:lstStyle/>
          <a:p>
            <a:r>
              <a:rPr lang="en-US" sz="3200" dirty="0" smtClean="0"/>
              <a:t>Find an example of prevention in your community.</a:t>
            </a:r>
            <a:endParaRPr lang="en-US" sz="3600" dirty="0" smtClean="0"/>
          </a:p>
          <a:p>
            <a:pPr lvl="2"/>
            <a:r>
              <a:rPr lang="en-US" sz="2400" dirty="0" smtClean="0"/>
              <a:t>Describe the example of prevention.</a:t>
            </a:r>
            <a:endParaRPr lang="en-US" sz="2800" dirty="0" smtClean="0"/>
          </a:p>
          <a:p>
            <a:pPr lvl="2"/>
            <a:r>
              <a:rPr lang="en-US" sz="2400" dirty="0" smtClean="0"/>
              <a:t>What type of prevention is it--primary, secondary, or tertiary--and why?</a:t>
            </a:r>
            <a:endParaRPr lang="en-US" sz="2800" dirty="0" smtClean="0"/>
          </a:p>
          <a:p>
            <a:pPr lvl="2"/>
            <a:r>
              <a:rPr lang="en-US" sz="2400" dirty="0" smtClean="0"/>
              <a:t> What characteristics seem to make it effective or ineffective?</a:t>
            </a:r>
            <a:endParaRPr lang="en-US" sz="2800" dirty="0" smtClean="0"/>
          </a:p>
          <a:p>
            <a:pPr lvl="2"/>
            <a:r>
              <a:rPr lang="en-US" dirty="0" smtClean="0"/>
              <a:t>How might you improve it to make it even more effective? </a:t>
            </a:r>
            <a:endParaRPr lang="en-US" sz="3000" dirty="0" smtClean="0"/>
          </a:p>
          <a:p>
            <a:pPr lvl="0"/>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 </a:t>
            </a:r>
            <a:r>
              <a:rPr lang="en-US" dirty="0" smtClean="0"/>
              <a:t>An Ounce of Prevention</a:t>
            </a:r>
            <a:endParaRPr lang="en-US" b="1" dirty="0"/>
          </a:p>
        </p:txBody>
      </p:sp>
      <p:sp>
        <p:nvSpPr>
          <p:cNvPr id="3" name="Content Placeholder 2"/>
          <p:cNvSpPr>
            <a:spLocks noGrp="1"/>
          </p:cNvSpPr>
          <p:nvPr>
            <p:ph sz="quarter" idx="1"/>
          </p:nvPr>
        </p:nvSpPr>
        <p:spPr/>
        <p:txBody>
          <a:bodyPr/>
          <a:lstStyle/>
          <a:p>
            <a:r>
              <a:rPr lang="en-US" dirty="0" smtClean="0"/>
              <a:t>Benjamin Franklin once said, </a:t>
            </a:r>
            <a:r>
              <a:rPr lang="en-US" b="1" dirty="0" smtClean="0"/>
              <a:t>“An ounce of prevention is worth a pound of care.”</a:t>
            </a:r>
            <a:endParaRPr lang="en-US" dirty="0" smtClean="0"/>
          </a:p>
          <a:p>
            <a:pPr lvl="1"/>
            <a:r>
              <a:rPr lang="en-US" dirty="0" smtClean="0"/>
              <a:t>1. Do you think the average American follows Mr. Franklin’s advice? Why or why not?</a:t>
            </a:r>
          </a:p>
          <a:p>
            <a:pPr lvl="1"/>
            <a:r>
              <a:rPr lang="en-US" dirty="0" smtClean="0"/>
              <a:t>2. Do you think most health care providers follow Mr. Franklin’s advice? Why or why not?</a:t>
            </a:r>
          </a:p>
          <a:p>
            <a:pPr>
              <a:buNone/>
            </a:pPr>
            <a:endParaRPr lang="en-US" dirty="0" smtClean="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Discuss: </a:t>
            </a:r>
            <a:r>
              <a:rPr lang="en-US" dirty="0" smtClean="0"/>
              <a:t>Which type of prevention?</a:t>
            </a:r>
            <a:endParaRPr lang="en-US" dirty="0"/>
          </a:p>
        </p:txBody>
      </p:sp>
      <p:sp>
        <p:nvSpPr>
          <p:cNvPr id="3" name="Content Placeholder 2"/>
          <p:cNvSpPr>
            <a:spLocks noGrp="1"/>
          </p:cNvSpPr>
          <p:nvPr>
            <p:ph sz="quarter" idx="1"/>
          </p:nvPr>
        </p:nvSpPr>
        <p:spPr/>
        <p:txBody>
          <a:bodyPr>
            <a:normAutofit/>
          </a:bodyPr>
          <a:lstStyle/>
          <a:p>
            <a:r>
              <a:rPr lang="en-US" dirty="0" smtClean="0"/>
              <a:t>With a partner, determine which of the following would be the BEST way to fight a community’s problem with lung cancer? Circle your choice, then justify your answer. </a:t>
            </a:r>
          </a:p>
          <a:p>
            <a:pPr lvl="1"/>
            <a:r>
              <a:rPr lang="en-US" dirty="0" smtClean="0"/>
              <a:t>1. Run a campaign in schools to encourage youth not to smoke</a:t>
            </a:r>
          </a:p>
          <a:p>
            <a:pPr lvl="1"/>
            <a:r>
              <a:rPr lang="en-US" dirty="0" smtClean="0"/>
              <a:t>2. Hold classes to educate smokers how to stop smoking</a:t>
            </a:r>
          </a:p>
          <a:p>
            <a:pPr lvl="1"/>
            <a:r>
              <a:rPr lang="en-US" dirty="0" smtClean="0"/>
              <a:t>3. Increase funding to lung cancer treatment centers </a:t>
            </a:r>
          </a:p>
          <a:p>
            <a:pPr lvl="2"/>
            <a:r>
              <a:rPr lang="en-US" dirty="0" smtClean="0"/>
              <a:t>Why did you choose this answer?</a:t>
            </a:r>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Prevention Methods</a:t>
            </a:r>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5" name="Picture 4"/>
          <p:cNvPicPr>
            <a:picLocks noChangeAspect="1"/>
          </p:cNvPicPr>
          <p:nvPr/>
        </p:nvPicPr>
        <p:blipFill>
          <a:blip r:embed="rId4"/>
          <a:stretch>
            <a:fillRect/>
          </a:stretch>
        </p:blipFill>
        <p:spPr>
          <a:xfrm>
            <a:off x="0" y="1752600"/>
            <a:ext cx="9144000" cy="30103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Skin Cancer Prevention</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4495800"/>
          </a:xfrm>
        </p:spPr>
        <p:txBody>
          <a:bodyPr>
            <a:normAutofit fontScale="92500" lnSpcReduction="20000"/>
          </a:bodyPr>
          <a:lstStyle/>
          <a:p>
            <a:r>
              <a:rPr lang="en-US" i="1" dirty="0" smtClean="0"/>
              <a:t>Emily is a naturally fair-skinned Caucasian teenager (age 16) who loves to spend time at the beach. She often goes with her friends in the summertime 3-4 times per week. Emily burns quite a bit at the beginning of the summer, but develops what she considers a “pretty nice tan” by the end of the summer. Her friends never use sunscreen, so she has never considered using it herself, even though her mother reminds her to take it every time she leaves the house. Next year, Emily is hoping to save up some money to visit a local tanning place in the Spring so that she can have a good “base tan” for the summer months and won’t have to burn as much at the beginning of the summer.</a:t>
            </a:r>
            <a:endParaRPr lang="en-US" dirty="0" smtClean="0"/>
          </a:p>
          <a:p>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Skin Cancer Prevention</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6" name="Picture 5"/>
          <p:cNvPicPr>
            <a:picLocks noChangeAspect="1"/>
          </p:cNvPicPr>
          <p:nvPr/>
        </p:nvPicPr>
        <p:blipFill>
          <a:blip r:embed="rId4"/>
          <a:stretch>
            <a:fillRect/>
          </a:stretch>
        </p:blipFill>
        <p:spPr>
          <a:xfrm>
            <a:off x="194733" y="1580444"/>
            <a:ext cx="8537448" cy="2553337"/>
          </a:xfrm>
          <a:prstGeom prst="rect">
            <a:avLst/>
          </a:prstGeom>
        </p:spPr>
      </p:pic>
      <p:pic>
        <p:nvPicPr>
          <p:cNvPr id="8" name="Picture 7"/>
          <p:cNvPicPr>
            <a:picLocks noChangeAspect="1"/>
          </p:cNvPicPr>
          <p:nvPr/>
        </p:nvPicPr>
        <p:blipFill>
          <a:blip r:embed="rId5"/>
          <a:stretch>
            <a:fillRect/>
          </a:stretch>
        </p:blipFill>
        <p:spPr>
          <a:xfrm>
            <a:off x="431800" y="4185520"/>
            <a:ext cx="7315200" cy="252871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Discuss: </a:t>
            </a:r>
            <a:r>
              <a:rPr lang="en-US" dirty="0" smtClean="0"/>
              <a:t>Barriers to Prevention</a:t>
            </a:r>
            <a:endParaRPr lang="en-US" dirty="0"/>
          </a:p>
        </p:txBody>
      </p:sp>
      <p:sp>
        <p:nvSpPr>
          <p:cNvPr id="3" name="Content Placeholder 2"/>
          <p:cNvSpPr>
            <a:spLocks noGrp="1"/>
          </p:cNvSpPr>
          <p:nvPr>
            <p:ph sz="quarter" idx="1"/>
          </p:nvPr>
        </p:nvSpPr>
        <p:spPr/>
        <p:txBody>
          <a:bodyPr>
            <a:normAutofit/>
          </a:bodyPr>
          <a:lstStyle/>
          <a:p>
            <a:r>
              <a:rPr lang="en-US" dirty="0" smtClean="0"/>
              <a:t>1. Which type of risk factor seems most influential on Emily’s risk for skin cancer?</a:t>
            </a:r>
          </a:p>
          <a:p>
            <a:r>
              <a:rPr lang="en-US" dirty="0" smtClean="0"/>
              <a:t>2. Which type of prevention will be most useful for Emily? Why? </a:t>
            </a:r>
          </a:p>
          <a:p>
            <a:r>
              <a:rPr lang="en-US" dirty="0" smtClean="0"/>
              <a:t>3. What factors may prevent Emily from using the prevention strategies you suggested?</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Lyme Disease Prevention</a:t>
            </a:r>
            <a:endParaRPr lang="en-US" b="1" dirty="0"/>
          </a:p>
        </p:txBody>
      </p:sp>
      <p:sp>
        <p:nvSpPr>
          <p:cNvPr id="3" name="Content Placeholder 2"/>
          <p:cNvSpPr>
            <a:spLocks noGrp="1"/>
          </p:cNvSpPr>
          <p:nvPr>
            <p:ph sz="quarter" idx="1"/>
          </p:nvPr>
        </p:nvSpPr>
        <p:spPr>
          <a:xfrm>
            <a:off x="612648" y="1600200"/>
            <a:ext cx="8153400" cy="1447800"/>
          </a:xfrm>
        </p:spPr>
        <p:txBody>
          <a:bodyPr>
            <a:normAutofit fontScale="77500" lnSpcReduction="20000"/>
          </a:bodyPr>
          <a:lstStyle/>
          <a:p>
            <a:r>
              <a:rPr lang="en-US" dirty="0" smtClean="0"/>
              <a:t>Lyme disease is a chronic disease caused by bites from deer ticks. Luckily, there are many ways one can prevent Lyme disease, get it treated quickly, or reduce its impact.  Document the variety of prevention measures in the table below. To find information, go to the CDC Lyme Disease website, at: </a:t>
            </a:r>
            <a:r>
              <a:rPr lang="en-US" b="1" dirty="0" smtClean="0"/>
              <a:t> </a:t>
            </a:r>
            <a:r>
              <a:rPr lang="en-US" b="1" dirty="0" smtClean="0">
                <a:hlinkClick r:id="rId3"/>
              </a:rPr>
              <a:t>www.cdc.gov/lyme</a:t>
            </a:r>
            <a:endParaRPr lang="en-US" dirty="0" smtClean="0"/>
          </a:p>
          <a:p>
            <a:pPr>
              <a:buNone/>
            </a:pPr>
            <a:endParaRPr lang="en-US" b="1" dirty="0"/>
          </a:p>
        </p:txBody>
      </p:sp>
      <p:pic>
        <p:nvPicPr>
          <p:cNvPr id="5" name="Picture 4"/>
          <p:cNvPicPr>
            <a:picLocks noChangeAspect="1"/>
          </p:cNvPicPr>
          <p:nvPr/>
        </p:nvPicPr>
        <p:blipFill>
          <a:blip r:embed="rId4"/>
          <a:stretch>
            <a:fillRect/>
          </a:stretch>
        </p:blipFill>
        <p:spPr>
          <a:xfrm>
            <a:off x="7703117" y="5854565"/>
            <a:ext cx="1301507" cy="841218"/>
          </a:xfrm>
          <a:prstGeom prst="rect">
            <a:avLst/>
          </a:prstGeom>
        </p:spPr>
      </p:pic>
      <p:pic>
        <p:nvPicPr>
          <p:cNvPr id="6" name="Picture 5"/>
          <p:cNvPicPr>
            <a:picLocks noChangeAspect="1"/>
          </p:cNvPicPr>
          <p:nvPr/>
        </p:nvPicPr>
        <p:blipFill>
          <a:blip r:embed="rId5"/>
          <a:stretch>
            <a:fillRect/>
          </a:stretch>
        </p:blipFill>
        <p:spPr>
          <a:xfrm>
            <a:off x="152400" y="3158220"/>
            <a:ext cx="7550717" cy="35651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Team Up for Disease Prevention</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10" name="Picture 9"/>
          <p:cNvPicPr>
            <a:picLocks noChangeAspect="1"/>
          </p:cNvPicPr>
          <p:nvPr/>
        </p:nvPicPr>
        <p:blipFill>
          <a:blip r:embed="rId4"/>
          <a:stretch>
            <a:fillRect/>
          </a:stretch>
        </p:blipFill>
        <p:spPr>
          <a:xfrm>
            <a:off x="206248" y="2862861"/>
            <a:ext cx="7489952" cy="3767999"/>
          </a:xfrm>
          <a:prstGeom prst="rect">
            <a:avLst/>
          </a:prstGeom>
        </p:spPr>
      </p:pic>
      <p:sp>
        <p:nvSpPr>
          <p:cNvPr id="7" name="Content Placeholder 2"/>
          <p:cNvSpPr>
            <a:spLocks noGrp="1"/>
          </p:cNvSpPr>
          <p:nvPr>
            <p:ph sz="quarter" idx="1"/>
          </p:nvPr>
        </p:nvSpPr>
        <p:spPr>
          <a:xfrm>
            <a:off x="612648" y="1600200"/>
            <a:ext cx="8153400" cy="4495800"/>
          </a:xfrm>
        </p:spPr>
        <p:txBody>
          <a:bodyPr/>
          <a:lstStyle/>
          <a:p>
            <a:r>
              <a:rPr lang="en-US" dirty="0" smtClean="0"/>
              <a:t>YOU choose the disease. </a:t>
            </a:r>
          </a:p>
          <a:p>
            <a:r>
              <a:rPr lang="en-US" dirty="0" smtClean="0"/>
              <a:t>Research, using any credible website. (e.g., CDC)</a:t>
            </a:r>
          </a:p>
          <a:p>
            <a:endParaRPr lang="en-US" b="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3327</TotalTime>
  <Words>1007</Words>
  <Application>Microsoft Office PowerPoint</Application>
  <PresentationFormat>On-screen Show (4:3)</PresentationFormat>
  <Paragraphs>74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Median</vt:lpstr>
      <vt:lpstr>Lesson 5.6: Prevention</vt:lpstr>
      <vt:lpstr>Do Now: An Ounce of Prevention</vt:lpstr>
      <vt:lpstr>Discuss: Which type of prevention?</vt:lpstr>
      <vt:lpstr>Prevention Methods</vt:lpstr>
      <vt:lpstr>Skin Cancer Prevention</vt:lpstr>
      <vt:lpstr>Skin Cancer Prevention</vt:lpstr>
      <vt:lpstr>Discuss: Barriers to Prevention</vt:lpstr>
      <vt:lpstr>Lyme Disease Prevention</vt:lpstr>
      <vt:lpstr>Team Up for Disease Prevention</vt:lpstr>
      <vt:lpstr>Present</vt:lpstr>
      <vt:lpstr>Primary, Secondary, or Tertiary Prevention?</vt:lpstr>
      <vt:lpstr>Homework: Prevention Analysis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Scarlett VanStechelman</cp:lastModifiedBy>
  <cp:revision>77</cp:revision>
  <dcterms:created xsi:type="dcterms:W3CDTF">2014-02-17T15:43:00Z</dcterms:created>
  <dcterms:modified xsi:type="dcterms:W3CDTF">2014-10-08T14:23:50Z</dcterms:modified>
</cp:coreProperties>
</file>