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4"/>
  </p:notesMasterIdLst>
  <p:sldIdLst>
    <p:sldId id="256" r:id="rId2"/>
    <p:sldId id="257" r:id="rId3"/>
    <p:sldId id="258" r:id="rId4"/>
    <p:sldId id="259" r:id="rId5"/>
    <p:sldId id="269" r:id="rId6"/>
    <p:sldId id="272" r:id="rId7"/>
    <p:sldId id="273" r:id="rId8"/>
    <p:sldId id="271" r:id="rId9"/>
    <p:sldId id="270" r:id="rId10"/>
    <p:sldId id="266" r:id="rId11"/>
    <p:sldId id="275" r:id="rId12"/>
    <p:sldId id="27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2/16/14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a:t>
            </a:r>
            <a:r>
              <a:rPr lang="en-US" dirty="0" smtClean="0"/>
              <a:t>:  </a:t>
            </a:r>
            <a:r>
              <a:rPr lang="en-US" sz="1200" kern="1200" dirty="0" smtClean="0">
                <a:solidFill>
                  <a:schemeClr val="tx1"/>
                </a:solidFill>
                <a:latin typeface="+mn-lt"/>
                <a:ea typeface="+mn-ea"/>
                <a:cs typeface="+mn-cs"/>
              </a:rPr>
              <a:t>Students will analyze the various types of risk factors by brainstorming with a familiar topic (obesity), classifying based on choice or lack of choice, and taking a list of risk factors and trying to determine common characteristics. Along the way, they will define and review examples of the five types of risk factors and ultimately practice applying their knowledge in two vignettes.</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source:  http://</a:t>
            </a:r>
            <a:r>
              <a:rPr lang="en-US" dirty="0" err="1" smtClean="0"/>
              <a:t>en.wikipedia.org/wiki/Freeflying</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ANSWERS:</a:t>
            </a:r>
          </a:p>
          <a:p>
            <a:r>
              <a:rPr lang="en-US" sz="1200" b="1" u="sng" kern="1200" dirty="0" err="1" smtClean="0">
                <a:solidFill>
                  <a:schemeClr val="tx1"/>
                </a:solidFill>
                <a:latin typeface="+mn-lt"/>
                <a:ea typeface="+mn-ea"/>
                <a:cs typeface="+mn-cs"/>
              </a:rPr>
              <a:t>Unmodifiable</a:t>
            </a:r>
            <a:r>
              <a:rPr lang="en-US" sz="1200" b="0" kern="1200" dirty="0" smtClean="0">
                <a:solidFill>
                  <a:schemeClr val="tx1"/>
                </a:solidFill>
                <a:latin typeface="+mn-lt"/>
                <a:ea typeface="+mn-ea"/>
                <a:cs typeface="+mn-cs"/>
              </a:rPr>
              <a:t>: 67, female, Chinese</a:t>
            </a:r>
          </a:p>
          <a:p>
            <a:r>
              <a:rPr lang="en-US" sz="1200" b="1" u="sng" kern="1200" dirty="0" smtClean="0">
                <a:solidFill>
                  <a:schemeClr val="tx1"/>
                </a:solidFill>
                <a:latin typeface="+mn-lt"/>
                <a:ea typeface="+mn-ea"/>
                <a:cs typeface="+mn-cs"/>
              </a:rPr>
              <a:t>Modifiable</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no calcium, no exercise</a:t>
            </a:r>
          </a:p>
          <a:p>
            <a:r>
              <a:rPr lang="en-US" sz="1200" b="1" u="sng" kern="1200" dirty="0" smtClean="0">
                <a:solidFill>
                  <a:schemeClr val="tx1"/>
                </a:solidFill>
                <a:latin typeface="+mn-lt"/>
                <a:ea typeface="+mn-ea"/>
                <a:cs typeface="+mn-cs"/>
              </a:rPr>
              <a:t>Predisposing: </a:t>
            </a:r>
            <a:r>
              <a:rPr lang="en-US" sz="1200" b="0" kern="1200" dirty="0" smtClean="0">
                <a:solidFill>
                  <a:schemeClr val="tx1"/>
                </a:solidFill>
                <a:latin typeface="+mn-lt"/>
                <a:ea typeface="+mn-ea"/>
                <a:cs typeface="+mn-cs"/>
              </a:rPr>
              <a:t>Didn’t know what caused osteoporosis</a:t>
            </a:r>
          </a:p>
          <a:p>
            <a:r>
              <a:rPr lang="en-US" sz="1200" b="1" u="sng" kern="1200" dirty="0" smtClean="0">
                <a:solidFill>
                  <a:schemeClr val="tx1"/>
                </a:solidFill>
                <a:latin typeface="+mn-lt"/>
                <a:ea typeface="+mn-ea"/>
                <a:cs typeface="+mn-cs"/>
              </a:rPr>
              <a:t>Reinforcing: </a:t>
            </a:r>
            <a:r>
              <a:rPr lang="en-US" sz="1200" b="0" kern="1200" dirty="0" smtClean="0">
                <a:solidFill>
                  <a:schemeClr val="tx1"/>
                </a:solidFill>
                <a:latin typeface="+mn-lt"/>
                <a:ea typeface="+mn-ea"/>
                <a:cs typeface="+mn-cs"/>
              </a:rPr>
              <a:t>Husband eats a poor diet and is inactive</a:t>
            </a:r>
          </a:p>
          <a:p>
            <a:r>
              <a:rPr lang="en-US" sz="1200" b="1" u="sng" kern="1200" dirty="0" smtClean="0">
                <a:solidFill>
                  <a:schemeClr val="tx1"/>
                </a:solidFill>
                <a:latin typeface="+mn-lt"/>
                <a:ea typeface="+mn-ea"/>
                <a:cs typeface="+mn-cs"/>
              </a:rPr>
              <a:t>Enabling</a:t>
            </a:r>
            <a:r>
              <a:rPr lang="en-US" sz="1200" b="0" kern="1200" dirty="0" smtClean="0">
                <a:solidFill>
                  <a:schemeClr val="tx1"/>
                </a:solidFill>
                <a:latin typeface="+mn-lt"/>
                <a:ea typeface="+mn-ea"/>
                <a:cs typeface="+mn-cs"/>
              </a:rPr>
              <a:t>: Didn’t have time to go</a:t>
            </a:r>
          </a:p>
          <a:p>
            <a:pPr marL="228600" indent="-228600">
              <a:buNone/>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err="1" smtClean="0">
                <a:solidFill>
                  <a:schemeClr val="tx1"/>
                </a:solidFill>
                <a:latin typeface="+mn-lt"/>
                <a:ea typeface="+mn-ea"/>
                <a:cs typeface="+mn-cs"/>
              </a:rPr>
              <a:t>Unmodifiable</a:t>
            </a:r>
            <a:r>
              <a:rPr lang="en-US" sz="1200" b="1" kern="1200" dirty="0" smtClean="0">
                <a:solidFill>
                  <a:schemeClr val="tx1"/>
                </a:solidFill>
                <a:latin typeface="+mn-lt"/>
                <a:ea typeface="+mn-ea"/>
                <a:cs typeface="+mn-cs"/>
              </a:rPr>
              <a:t>:</a:t>
            </a:r>
            <a:r>
              <a:rPr lang="en-US" sz="1200" b="0" kern="1200" dirty="0" smtClean="0">
                <a:solidFill>
                  <a:schemeClr val="tx1"/>
                </a:solidFill>
                <a:latin typeface="+mn-lt"/>
                <a:ea typeface="+mn-ea"/>
                <a:cs typeface="+mn-cs"/>
              </a:rPr>
              <a:t> 40, male,</a:t>
            </a:r>
            <a:r>
              <a:rPr lang="en-US" sz="1200" b="0" kern="1200" baseline="0" dirty="0" smtClean="0">
                <a:solidFill>
                  <a:schemeClr val="tx1"/>
                </a:solidFill>
                <a:latin typeface="+mn-lt"/>
                <a:ea typeface="+mn-ea"/>
                <a:cs typeface="+mn-cs"/>
              </a:rPr>
              <a:t> Caucasian</a:t>
            </a:r>
            <a:endParaRPr lang="en-US" sz="1200" b="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Modifiable</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Farmer (partially modifiable, depending on circumstances) –also, exposed</a:t>
            </a:r>
            <a:r>
              <a:rPr lang="en-US" sz="1200" b="0" kern="1200" baseline="0" dirty="0" smtClean="0">
                <a:solidFill>
                  <a:schemeClr val="tx1"/>
                </a:solidFill>
                <a:latin typeface="+mn-lt"/>
                <a:ea typeface="+mn-ea"/>
                <a:cs typeface="+mn-cs"/>
              </a:rPr>
              <a:t> to sun &amp; environmental chemicals</a:t>
            </a:r>
            <a:endParaRPr lang="en-US" sz="1200" b="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Predisposing: </a:t>
            </a:r>
            <a:r>
              <a:rPr lang="en-US" sz="1200" b="0" kern="1200" dirty="0" smtClean="0">
                <a:solidFill>
                  <a:schemeClr val="tx1"/>
                </a:solidFill>
                <a:latin typeface="+mn-lt"/>
                <a:ea typeface="+mn-ea"/>
                <a:cs typeface="+mn-cs"/>
              </a:rPr>
              <a:t>Didn’t know about sunburn</a:t>
            </a:r>
            <a:r>
              <a:rPr lang="en-US" sz="1200" b="0" kern="1200" baseline="0" dirty="0" smtClean="0">
                <a:solidFill>
                  <a:schemeClr val="tx1"/>
                </a:solidFill>
                <a:latin typeface="+mn-lt"/>
                <a:ea typeface="+mn-ea"/>
                <a:cs typeface="+mn-cs"/>
              </a:rPr>
              <a:t> &amp; cancer or how to get it diagnosed/treated</a:t>
            </a:r>
            <a:endParaRPr lang="en-US" sz="1200" b="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Reinforcing: </a:t>
            </a:r>
            <a:r>
              <a:rPr lang="en-US" sz="1200" b="0" kern="1200" dirty="0" smtClean="0">
                <a:solidFill>
                  <a:schemeClr val="tx1"/>
                </a:solidFill>
                <a:latin typeface="+mn-lt"/>
                <a:ea typeface="+mn-ea"/>
                <a:cs typeface="+mn-cs"/>
              </a:rPr>
              <a:t>Wife not supportive</a:t>
            </a:r>
            <a:r>
              <a:rPr lang="en-US" sz="1200" b="0" kern="1200" baseline="0" dirty="0" smtClean="0">
                <a:solidFill>
                  <a:schemeClr val="tx1"/>
                </a:solidFill>
                <a:latin typeface="+mn-lt"/>
                <a:ea typeface="+mn-ea"/>
                <a:cs typeface="+mn-cs"/>
              </a:rPr>
              <a:t> of seeking care</a:t>
            </a:r>
            <a:endParaRPr lang="en-US" sz="1200" b="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Enabling</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Lives far from hospitals; cannot take time off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homework assignment is to provide an application to students lives. As they focus on risk factors in their</a:t>
            </a:r>
            <a:r>
              <a:rPr lang="en-US" baseline="0" dirty="0" smtClean="0"/>
              <a:t> lives and in their communities they will practice classifying these factors and the learning will become more cemented in their minds.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If students</a:t>
            </a:r>
            <a:r>
              <a:rPr lang="en-US" baseline="0" dirty="0" smtClean="0"/>
              <a:t> need additional ideas, or if time permits for a supplemental article, the resource reading entitled, “Obesity Risk Factors Vary for Boys, Girls” has a variety of additional risk factors that can be used for this exercise.</a:t>
            </a:r>
            <a:endParaRPr lang="en-US" dirty="0" smtClean="0"/>
          </a:p>
          <a:p>
            <a:pPr marL="228600" indent="-228600">
              <a:buNone/>
            </a:pPr>
            <a:endParaRPr lang="en-US" dirty="0" smtClean="0"/>
          </a:p>
          <a:p>
            <a:pPr marL="228600" indent="-228600">
              <a:buNone/>
            </a:pPr>
            <a:endParaRPr lang="en-US" dirty="0" smtClean="0"/>
          </a:p>
          <a:p>
            <a:pPr marL="228600" indent="-228600">
              <a:buNone/>
            </a:pPr>
            <a:endParaRPr lang="en-US" dirty="0" smtClean="0"/>
          </a:p>
          <a:p>
            <a:pPr marL="228600" indent="-228600">
              <a:buNone/>
            </a:pPr>
            <a:r>
              <a:rPr lang="en-US" dirty="0" smtClean="0"/>
              <a:t>Image source:  </a:t>
            </a:r>
            <a:r>
              <a:rPr lang="en-US" dirty="0" err="1" smtClean="0"/>
              <a:t>http://commons.wikimedia.org/wiki/File:At_the_beach_-_male_abdominal_obesity.JPG</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students find that all of their risk factors would go into one</a:t>
            </a:r>
            <a:r>
              <a:rPr lang="en-US" baseline="0" dirty="0" smtClean="0"/>
              <a:t> column or the other, challenge them to think of additional factors that would fit in the other column.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r>
              <a:rPr lang="en-US" dirty="0" smtClean="0"/>
              <a:t>Predisposing (individual</a:t>
            </a:r>
            <a:r>
              <a:rPr lang="en-US" baseline="0" dirty="0" smtClean="0"/>
              <a:t> knowledge or skills) – </a:t>
            </a:r>
            <a:r>
              <a:rPr lang="en-US" baseline="0" dirty="0" err="1" smtClean="0"/>
              <a:t>c,f</a:t>
            </a:r>
            <a:r>
              <a:rPr lang="en-US" baseline="0" dirty="0" smtClean="0"/>
              <a:t>, </a:t>
            </a:r>
            <a:r>
              <a:rPr lang="en-US" baseline="0" dirty="0" err="1" smtClean="0"/>
              <a:t>h</a:t>
            </a:r>
            <a:r>
              <a:rPr lang="en-US" baseline="0" dirty="0" smtClean="0"/>
              <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Reinforcing (relationships &amp; culture) – a, </a:t>
            </a:r>
            <a:r>
              <a:rPr lang="en-US" dirty="0" err="1" smtClean="0"/>
              <a:t>e</a:t>
            </a:r>
            <a:r>
              <a:rPr lang="en-US" dirty="0" smtClean="0"/>
              <a:t>, </a:t>
            </a:r>
            <a:r>
              <a:rPr lang="en-US" dirty="0" err="1" smtClean="0"/>
              <a:t>g</a:t>
            </a:r>
            <a:r>
              <a:rPr lang="en-US" dirty="0" smtClean="0"/>
              <a:t>, </a:t>
            </a:r>
            <a:r>
              <a:rPr lang="en-US" dirty="0" err="1" smtClean="0"/>
              <a:t>k</a:t>
            </a:r>
            <a:r>
              <a:rPr lang="en-US" dirty="0" smtClean="0"/>
              <a:t>, </a:t>
            </a:r>
            <a:r>
              <a:rPr lang="en-US" dirty="0" err="1" smtClean="0"/>
              <a:t>l</a:t>
            </a:r>
            <a:r>
              <a:rPr lang="en-US" dirty="0" smtClean="0"/>
              <a:t> </a:t>
            </a:r>
          </a:p>
          <a:p>
            <a:r>
              <a:rPr lang="en-US" dirty="0" smtClean="0"/>
              <a:t>Enabling (access to resources) – </a:t>
            </a:r>
            <a:r>
              <a:rPr lang="en-US" dirty="0" err="1" smtClean="0"/>
              <a:t>b.d,I</a:t>
            </a:r>
            <a:r>
              <a:rPr lang="en-US" dirty="0" smtClean="0"/>
              <a:t>, </a:t>
            </a:r>
            <a:r>
              <a:rPr lang="en-US" dirty="0" err="1" smtClean="0"/>
              <a:t>j</a:t>
            </a:r>
            <a:r>
              <a:rPr lang="en-US" dirty="0" smtClean="0"/>
              <a:t> </a:t>
            </a:r>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r>
              <a:rPr lang="en-US" dirty="0" smtClean="0"/>
              <a:t>Predisposing (individual</a:t>
            </a:r>
            <a:r>
              <a:rPr lang="en-US" baseline="0" dirty="0" smtClean="0"/>
              <a:t> knowledge or skills) – </a:t>
            </a:r>
            <a:r>
              <a:rPr lang="en-US" baseline="0" dirty="0" err="1" smtClean="0"/>
              <a:t>c,f</a:t>
            </a:r>
            <a:r>
              <a:rPr lang="en-US" baseline="0" dirty="0" smtClean="0"/>
              <a:t>, </a:t>
            </a:r>
            <a:r>
              <a:rPr lang="en-US" baseline="0" dirty="0" err="1" smtClean="0"/>
              <a:t>h</a:t>
            </a:r>
            <a:r>
              <a:rPr lang="en-US" baseline="0" dirty="0" smtClean="0"/>
              <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Reinforcing (relationships &amp; culture) – a, </a:t>
            </a:r>
            <a:r>
              <a:rPr lang="en-US" dirty="0" err="1" smtClean="0"/>
              <a:t>e</a:t>
            </a:r>
            <a:r>
              <a:rPr lang="en-US" dirty="0" smtClean="0"/>
              <a:t>, </a:t>
            </a:r>
            <a:r>
              <a:rPr lang="en-US" dirty="0" err="1" smtClean="0"/>
              <a:t>g</a:t>
            </a:r>
            <a:r>
              <a:rPr lang="en-US" dirty="0" smtClean="0"/>
              <a:t>, </a:t>
            </a:r>
            <a:r>
              <a:rPr lang="en-US" dirty="0" err="1" smtClean="0"/>
              <a:t>k</a:t>
            </a:r>
            <a:r>
              <a:rPr lang="en-US" dirty="0" smtClean="0"/>
              <a:t>, </a:t>
            </a:r>
            <a:r>
              <a:rPr lang="en-US" dirty="0" err="1" smtClean="0"/>
              <a:t>l</a:t>
            </a:r>
            <a:r>
              <a:rPr lang="en-US" dirty="0" smtClean="0"/>
              <a:t>, </a:t>
            </a:r>
            <a:r>
              <a:rPr lang="en-US" dirty="0" err="1" smtClean="0"/>
              <a:t>p</a:t>
            </a:r>
            <a:r>
              <a:rPr lang="en-US" dirty="0" smtClean="0"/>
              <a:t> </a:t>
            </a:r>
          </a:p>
          <a:p>
            <a:r>
              <a:rPr lang="en-US" dirty="0" smtClean="0"/>
              <a:t>Enabling (access to resources) – </a:t>
            </a:r>
            <a:r>
              <a:rPr lang="en-US" dirty="0" err="1" smtClean="0"/>
              <a:t>b.d,I</a:t>
            </a:r>
            <a:r>
              <a:rPr lang="en-US" dirty="0" smtClean="0"/>
              <a:t>, </a:t>
            </a:r>
            <a:r>
              <a:rPr lang="en-US" dirty="0" err="1" smtClean="0"/>
              <a:t>j</a:t>
            </a:r>
            <a:r>
              <a:rPr lang="en-US" dirty="0" smtClean="0"/>
              <a:t>, </a:t>
            </a:r>
            <a:r>
              <a:rPr lang="en-US" dirty="0" err="1" smtClean="0"/>
              <a:t>m</a:t>
            </a:r>
            <a:r>
              <a:rPr lang="en-US" dirty="0" smtClean="0"/>
              <a:t>, </a:t>
            </a:r>
            <a:r>
              <a:rPr lang="en-US" dirty="0" err="1" smtClean="0"/>
              <a:t>n</a:t>
            </a:r>
            <a:r>
              <a:rPr lang="en-US" dirty="0" smtClean="0"/>
              <a:t>, </a:t>
            </a:r>
            <a:r>
              <a:rPr lang="en-US" dirty="0" err="1" smtClean="0"/>
              <a:t>o</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students may get frustrated with trying to figure this out; reassure them that it is a good mental workout and the process is what counts!</a:t>
            </a:r>
            <a:endParaRPr lang="en-US" dirty="0" smtClean="0"/>
          </a:p>
          <a:p>
            <a:endParaRPr lang="en-US" dirty="0" smtClean="0"/>
          </a:p>
          <a:p>
            <a:r>
              <a:rPr lang="en-US" dirty="0" smtClean="0"/>
              <a:t>Image source: http://www.flickr.com/photos/zachklein/54389823/</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ANSWERS:</a:t>
            </a:r>
          </a:p>
          <a:p>
            <a:pPr marL="228600" indent="-228600">
              <a:buAutoNum type="arabicPeriod"/>
            </a:pPr>
            <a:r>
              <a:rPr lang="en-US" dirty="0" smtClean="0"/>
              <a:t>Predisposing (knowledge) &amp; possibly</a:t>
            </a:r>
            <a:r>
              <a:rPr lang="en-US" baseline="0" dirty="0" smtClean="0"/>
              <a:t> modifiable</a:t>
            </a:r>
          </a:p>
          <a:p>
            <a:pPr marL="228600" indent="-228600">
              <a:buAutoNum type="arabicPeriod"/>
            </a:pPr>
            <a:r>
              <a:rPr lang="en-US" dirty="0" smtClean="0"/>
              <a:t>Enabling &amp;</a:t>
            </a:r>
            <a:r>
              <a:rPr lang="en-US" baseline="0" dirty="0" smtClean="0"/>
              <a:t> possibly </a:t>
            </a:r>
            <a:r>
              <a:rPr lang="en-US" baseline="0" dirty="0" err="1" smtClean="0"/>
              <a:t>unmodifiable</a:t>
            </a:r>
            <a:endParaRPr lang="en-US" baseline="0" dirty="0" smtClean="0"/>
          </a:p>
          <a:p>
            <a:pPr marL="228600" indent="-228600">
              <a:buAutoNum type="arabicPeriod"/>
            </a:pPr>
            <a:r>
              <a:rPr lang="en-US" baseline="0" dirty="0" smtClean="0"/>
              <a:t>Reinforcing &amp; modifiable</a:t>
            </a:r>
          </a:p>
          <a:p>
            <a:pPr marL="228600" indent="-228600">
              <a:buAutoNum type="arabicPeriod"/>
            </a:pPr>
            <a:r>
              <a:rPr lang="en-US" baseline="0" dirty="0" smtClean="0"/>
              <a:t>Enabling &amp; </a:t>
            </a:r>
            <a:r>
              <a:rPr lang="en-US" baseline="0" dirty="0" err="1" smtClean="0"/>
              <a:t>unmodifiable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5.5:</a:t>
            </a:r>
            <a:br>
              <a:rPr lang="en-US" dirty="0" smtClean="0"/>
            </a:br>
            <a:r>
              <a:rPr lang="en-US" dirty="0" smtClean="0"/>
              <a:t>Risk Factors</a:t>
            </a:r>
            <a:endParaRPr lang="en-US" sz="4444" dirty="0"/>
          </a:p>
        </p:txBody>
      </p:sp>
      <p:sp>
        <p:nvSpPr>
          <p:cNvPr id="3" name="Subtitle 2"/>
          <p:cNvSpPr>
            <a:spLocks noGrp="1"/>
          </p:cNvSpPr>
          <p:nvPr>
            <p:ph type="subTitle" idx="1"/>
          </p:nvPr>
        </p:nvSpPr>
        <p:spPr/>
        <p:txBody>
          <a:bodyPr/>
          <a:lstStyle/>
          <a:p>
            <a:r>
              <a:rPr lang="en-US" dirty="0" smtClean="0"/>
              <a:t>Module 5: Public Health</a:t>
            </a:r>
            <a:endParaRPr lang="en-US" dirty="0"/>
          </a:p>
        </p:txBody>
      </p:sp>
      <p:sp>
        <p:nvSpPr>
          <p:cNvPr id="4" name="Rectangle 3"/>
          <p:cNvSpPr/>
          <p:nvPr/>
        </p:nvSpPr>
        <p:spPr>
          <a:xfrm>
            <a:off x="304800" y="228600"/>
            <a:ext cx="3505200" cy="1938992"/>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 5.5: </a:t>
            </a:r>
            <a:r>
              <a:rPr lang="en-US" sz="2200" dirty="0" smtClean="0">
                <a:latin typeface="+mj-lt"/>
              </a:rPr>
              <a:t> </a:t>
            </a:r>
            <a:r>
              <a:rPr lang="en-US" sz="2400" dirty="0" smtClean="0"/>
              <a:t>Differentiate between modifiable, </a:t>
            </a:r>
            <a:r>
              <a:rPr lang="en-US" sz="2400" dirty="0" err="1" smtClean="0"/>
              <a:t>unmodifiable</a:t>
            </a:r>
            <a:r>
              <a:rPr lang="en-US" sz="2400" dirty="0" smtClean="0"/>
              <a:t>, predisposing, enabling, and reinforcing risk factors.</a:t>
            </a:r>
            <a:endParaRPr lang="en-US" sz="2200" dirty="0">
              <a:latin typeface="+mj-lt"/>
            </a:endParaRPr>
          </a:p>
        </p:txBody>
      </p:sp>
      <p:pic>
        <p:nvPicPr>
          <p:cNvPr id="14339" name="Picture 3"/>
          <p:cNvPicPr>
            <a:picLocks noChangeAspect="1" noChangeArrowheads="1"/>
          </p:cNvPicPr>
          <p:nvPr/>
        </p:nvPicPr>
        <p:blipFill>
          <a:blip r:embed="rId3"/>
          <a:srcRect/>
          <a:stretch>
            <a:fillRect/>
          </a:stretch>
        </p:blipFill>
        <p:spPr bwMode="auto">
          <a:xfrm>
            <a:off x="4191000" y="940772"/>
            <a:ext cx="4617880" cy="30978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r>
              <a:rPr lang="en-US" dirty="0" smtClean="0"/>
              <a:t> Vignette #1</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2743200"/>
          </a:xfrm>
        </p:spPr>
        <p:txBody>
          <a:bodyPr>
            <a:normAutofit fontScale="77500" lnSpcReduction="20000"/>
          </a:bodyPr>
          <a:lstStyle/>
          <a:p>
            <a:r>
              <a:rPr lang="en-US" b="1" dirty="0" smtClean="0"/>
              <a:t>Vignette #1:</a:t>
            </a:r>
            <a:r>
              <a:rPr lang="en-US" dirty="0" smtClean="0"/>
              <a:t> Tabitha is from China and recently found out that she has Osteoporosis.  She is 67 years old and has been inactive for several years.  She eats mostly energy dense foods and said dairy products make her stomach hurt.  She was shocked when she found out that she has Osteoporosis because she had no idea what caused it in the first place.  Her general practitioner advised her to see a specialist, but she said she couldn’t find the time to go.  She lives with her husband who also dislikes dairy, doesn’t exercise, and eats a fatty diet.</a:t>
            </a:r>
          </a:p>
          <a:p>
            <a:endParaRPr lang="en-US" b="1" dirty="0"/>
          </a:p>
        </p:txBody>
      </p:sp>
      <p:pic>
        <p:nvPicPr>
          <p:cNvPr id="7" name="Picture 6"/>
          <p:cNvPicPr>
            <a:picLocks noChangeAspect="1"/>
          </p:cNvPicPr>
          <p:nvPr/>
        </p:nvPicPr>
        <p:blipFill>
          <a:blip r:embed="rId4"/>
          <a:stretch>
            <a:fillRect/>
          </a:stretch>
        </p:blipFill>
        <p:spPr>
          <a:xfrm>
            <a:off x="244663" y="4307661"/>
            <a:ext cx="7689850" cy="22827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r>
              <a:rPr lang="en-US" dirty="0" smtClean="0"/>
              <a:t> Vignette #2</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2743200"/>
          </a:xfrm>
        </p:spPr>
        <p:txBody>
          <a:bodyPr>
            <a:normAutofit fontScale="77500" lnSpcReduction="20000"/>
          </a:bodyPr>
          <a:lstStyle/>
          <a:p>
            <a:r>
              <a:rPr lang="en-US" b="1" dirty="0" smtClean="0"/>
              <a:t>Vignette #2:  </a:t>
            </a:r>
            <a:r>
              <a:rPr lang="en-US" dirty="0" smtClean="0"/>
              <a:t>Jason is a 40 year old Caucasian male farmer who just found out that he has skin cancer.  He didn’t realize that getting sunburned multiple times and being exposed to environmental chemicals can cause skin cancer.  He also didn’t realize that he should see anyone about this problem, he thought he could treat it on his own.  He lives far from any hospitals and can’t take time away from tending to his crops.  When he told his wife about the problem, his wife seemed unconcerned and said, just get outside and keep tending to the crops -- we need this money!</a:t>
            </a:r>
          </a:p>
          <a:p>
            <a:endParaRPr lang="en-US" b="1" dirty="0"/>
          </a:p>
        </p:txBody>
      </p:sp>
      <p:pic>
        <p:nvPicPr>
          <p:cNvPr id="8" name="Picture 7"/>
          <p:cNvPicPr>
            <a:picLocks noChangeAspect="1"/>
          </p:cNvPicPr>
          <p:nvPr/>
        </p:nvPicPr>
        <p:blipFill>
          <a:blip r:embed="rId4"/>
          <a:stretch>
            <a:fillRect/>
          </a:stretch>
        </p:blipFill>
        <p:spPr>
          <a:xfrm>
            <a:off x="269748" y="4313715"/>
            <a:ext cx="7806100" cy="23375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1) </a:t>
            </a:r>
            <a:r>
              <a:rPr lang="en-US" b="1" dirty="0" smtClean="0"/>
              <a:t>PERSONAL Risk Factors: </a:t>
            </a:r>
            <a:r>
              <a:rPr lang="en-US" dirty="0" smtClean="0"/>
              <a:t>Think about your own </a:t>
            </a:r>
            <a:r>
              <a:rPr lang="en-US" b="1" dirty="0" smtClean="0"/>
              <a:t>personal health</a:t>
            </a:r>
            <a:r>
              <a:rPr lang="en-US" dirty="0" smtClean="0"/>
              <a:t>. On a separate sheet of paper list at least one risk factor that fits within each of the categories. </a:t>
            </a:r>
          </a:p>
          <a:p>
            <a:r>
              <a:rPr lang="en-US" dirty="0" smtClean="0"/>
              <a:t>2) </a:t>
            </a:r>
            <a:r>
              <a:rPr lang="en-US" b="1" dirty="0" smtClean="0"/>
              <a:t>COMMUNITY Risk Factors: </a:t>
            </a:r>
            <a:r>
              <a:rPr lang="en-US" dirty="0" smtClean="0"/>
              <a:t>Think about your </a:t>
            </a:r>
            <a:r>
              <a:rPr lang="en-US" b="1" dirty="0" smtClean="0"/>
              <a:t>community</a:t>
            </a:r>
            <a:r>
              <a:rPr lang="en-US" dirty="0" smtClean="0"/>
              <a:t>. On a separate sheet of paper list at least one risk factor that fits within each of the categories.</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 </a:t>
            </a:r>
            <a:r>
              <a:rPr lang="en-US" dirty="0" smtClean="0"/>
              <a:t>Obesity Risk Factors</a:t>
            </a:r>
            <a:endParaRPr lang="en-US" b="1" dirty="0"/>
          </a:p>
        </p:txBody>
      </p:sp>
      <p:sp>
        <p:nvSpPr>
          <p:cNvPr id="3" name="Content Placeholder 2"/>
          <p:cNvSpPr>
            <a:spLocks noGrp="1"/>
          </p:cNvSpPr>
          <p:nvPr>
            <p:ph sz="quarter" idx="1"/>
          </p:nvPr>
        </p:nvSpPr>
        <p:spPr/>
        <p:txBody>
          <a:bodyPr/>
          <a:lstStyle/>
          <a:p>
            <a:r>
              <a:rPr lang="en-US" dirty="0" smtClean="0"/>
              <a:t>Name 5 (or more) risk factors for obesity. Think about what makes yo</a:t>
            </a:r>
            <a:r>
              <a:rPr lang="en-US" i="1" dirty="0" smtClean="0"/>
              <a:t>u more likely </a:t>
            </a:r>
            <a:r>
              <a:rPr lang="en-US" dirty="0" smtClean="0"/>
              <a:t>to be obese.</a:t>
            </a:r>
          </a:p>
          <a:p>
            <a:pPr>
              <a:buNone/>
            </a:pPr>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1447800" y="3167341"/>
            <a:ext cx="4387850" cy="29286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You Have A Choice?</a:t>
            </a:r>
            <a:endParaRPr lang="en-US" b="1" dirty="0"/>
          </a:p>
        </p:txBody>
      </p:sp>
      <p:sp>
        <p:nvSpPr>
          <p:cNvPr id="3" name="Content Placeholder 2"/>
          <p:cNvSpPr>
            <a:spLocks noGrp="1"/>
          </p:cNvSpPr>
          <p:nvPr>
            <p:ph sz="quarter" idx="1"/>
          </p:nvPr>
        </p:nvSpPr>
        <p:spPr/>
        <p:txBody>
          <a:bodyPr/>
          <a:lstStyle/>
          <a:p>
            <a:r>
              <a:rPr lang="en-US" dirty="0" smtClean="0"/>
              <a:t>With a partner, combine your risk factors for obesity into two lists below: 1) Risk factors that you have a </a:t>
            </a:r>
            <a:r>
              <a:rPr lang="en-US" b="1" dirty="0" smtClean="0"/>
              <a:t>choice</a:t>
            </a:r>
            <a:r>
              <a:rPr lang="en-US" dirty="0" smtClean="0"/>
              <a:t> about;  and 2) Risk factors that you have </a:t>
            </a:r>
            <a:r>
              <a:rPr lang="en-US" b="1" dirty="0" smtClean="0"/>
              <a:t>no choice</a:t>
            </a:r>
            <a:r>
              <a:rPr lang="en-US" dirty="0" smtClean="0"/>
              <a:t> about.</a:t>
            </a:r>
          </a:p>
          <a:p>
            <a:endParaRPr lang="en-US" dirty="0"/>
          </a:p>
        </p:txBody>
      </p:sp>
      <p:pic>
        <p:nvPicPr>
          <p:cNvPr id="4" name="Picture 3"/>
          <p:cNvPicPr>
            <a:picLocks noChangeAspect="1"/>
          </p:cNvPicPr>
          <p:nvPr/>
        </p:nvPicPr>
        <p:blipFill>
          <a:blip r:embed="rId3"/>
          <a:stretch>
            <a:fillRect/>
          </a:stretch>
        </p:blipFill>
        <p:spPr>
          <a:xfrm>
            <a:off x="7788148" y="228600"/>
            <a:ext cx="977900" cy="722796"/>
          </a:xfrm>
          <a:prstGeom prst="rect">
            <a:avLst/>
          </a:prstGeom>
        </p:spPr>
      </p:pic>
      <p:pic>
        <p:nvPicPr>
          <p:cNvPr id="5" name="Picture 4"/>
          <p:cNvPicPr>
            <a:picLocks noChangeAspect="1"/>
          </p:cNvPicPr>
          <p:nvPr/>
        </p:nvPicPr>
        <p:blipFill>
          <a:blip r:embed="rId4"/>
          <a:stretch>
            <a:fillRect/>
          </a:stretch>
        </p:blipFill>
        <p:spPr>
          <a:xfrm>
            <a:off x="100819" y="3558314"/>
            <a:ext cx="8915400" cy="33615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Modifiable vs. </a:t>
            </a:r>
            <a:r>
              <a:rPr lang="en-US" b="1" dirty="0" err="1" smtClean="0"/>
              <a:t>Unmodifiable</a:t>
            </a:r>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5" name="Picture 4"/>
          <p:cNvPicPr>
            <a:picLocks noChangeAspect="1"/>
          </p:cNvPicPr>
          <p:nvPr/>
        </p:nvPicPr>
        <p:blipFill>
          <a:blip r:embed="rId4"/>
          <a:stretch>
            <a:fillRect/>
          </a:stretch>
        </p:blipFill>
        <p:spPr>
          <a:xfrm>
            <a:off x="228600" y="1866900"/>
            <a:ext cx="8686800" cy="2895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RF Classification</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5030660"/>
          </a:xfrm>
        </p:spPr>
        <p:txBody>
          <a:bodyPr>
            <a:normAutofit fontScale="77500" lnSpcReduction="20000"/>
          </a:bodyPr>
          <a:lstStyle/>
          <a:p>
            <a:r>
              <a:rPr lang="en-US" dirty="0" smtClean="0"/>
              <a:t>Read through the following risk factors. Then try to come up with three categories you could classify them within, based on their common characteristics.</a:t>
            </a:r>
          </a:p>
          <a:p>
            <a:pPr lvl="1"/>
            <a:r>
              <a:rPr lang="en-US" b="1" dirty="0" smtClean="0"/>
              <a:t>a.</a:t>
            </a:r>
            <a:r>
              <a:rPr lang="en-US" dirty="0" smtClean="0"/>
              <a:t>  Hanging around people who are constantly stressed </a:t>
            </a:r>
          </a:p>
          <a:p>
            <a:pPr lvl="1"/>
            <a:r>
              <a:rPr lang="en-US" b="1" dirty="0" err="1" smtClean="0"/>
              <a:t>b</a:t>
            </a:r>
            <a:r>
              <a:rPr lang="en-US" b="1" dirty="0" smtClean="0"/>
              <a:t>.  </a:t>
            </a:r>
            <a:r>
              <a:rPr lang="en-US" dirty="0" smtClean="0"/>
              <a:t>Not having access to a place that sells nicotine patches</a:t>
            </a:r>
          </a:p>
          <a:p>
            <a:pPr lvl="1"/>
            <a:r>
              <a:rPr lang="en-US" b="1" dirty="0" err="1" smtClean="0"/>
              <a:t>c</a:t>
            </a:r>
            <a:r>
              <a:rPr lang="en-US" b="1" dirty="0" smtClean="0"/>
              <a:t>.  </a:t>
            </a:r>
            <a:r>
              <a:rPr lang="en-US" dirty="0" smtClean="0"/>
              <a:t>Not knowing how to exercise</a:t>
            </a:r>
          </a:p>
          <a:p>
            <a:pPr lvl="1"/>
            <a:r>
              <a:rPr lang="en-US" b="1" dirty="0" err="1" smtClean="0"/>
              <a:t>d</a:t>
            </a:r>
            <a:r>
              <a:rPr lang="en-US" b="1" dirty="0" smtClean="0"/>
              <a:t>.</a:t>
            </a:r>
            <a:r>
              <a:rPr lang="en-US" dirty="0" smtClean="0"/>
              <a:t>  Not having access to gyms</a:t>
            </a:r>
          </a:p>
          <a:p>
            <a:pPr lvl="1"/>
            <a:r>
              <a:rPr lang="en-US" b="1" dirty="0" err="1" smtClean="0"/>
              <a:t>e</a:t>
            </a:r>
            <a:r>
              <a:rPr lang="en-US" b="1" dirty="0" smtClean="0"/>
              <a:t>.</a:t>
            </a:r>
            <a:r>
              <a:rPr lang="en-US" dirty="0" smtClean="0"/>
              <a:t>  Living with someone who smokes</a:t>
            </a:r>
          </a:p>
          <a:p>
            <a:pPr lvl="1"/>
            <a:r>
              <a:rPr lang="en-US" b="1" dirty="0" err="1" smtClean="0"/>
              <a:t>f</a:t>
            </a:r>
            <a:r>
              <a:rPr lang="en-US" b="1" dirty="0" smtClean="0"/>
              <a:t>.  </a:t>
            </a:r>
            <a:r>
              <a:rPr lang="en-US" dirty="0" smtClean="0"/>
              <a:t>Not knowing the effects of smoking</a:t>
            </a:r>
          </a:p>
          <a:p>
            <a:pPr lvl="1"/>
            <a:r>
              <a:rPr lang="en-US" b="1" dirty="0" err="1" smtClean="0"/>
              <a:t>g</a:t>
            </a:r>
            <a:r>
              <a:rPr lang="en-US" b="1" dirty="0" smtClean="0"/>
              <a:t>.</a:t>
            </a:r>
            <a:r>
              <a:rPr lang="en-US" dirty="0" smtClean="0"/>
              <a:t>  Living with people who don’t sleep a lot</a:t>
            </a:r>
          </a:p>
          <a:p>
            <a:pPr lvl="1"/>
            <a:r>
              <a:rPr lang="en-US" b="1" dirty="0" err="1" smtClean="0"/>
              <a:t>h</a:t>
            </a:r>
            <a:r>
              <a:rPr lang="en-US" dirty="0" smtClean="0"/>
              <a:t>.  Not knowing athlete’s foot is communicable </a:t>
            </a:r>
          </a:p>
          <a:p>
            <a:pPr lvl="1"/>
            <a:r>
              <a:rPr lang="en-US" b="1" dirty="0" err="1" smtClean="0"/>
              <a:t>i</a:t>
            </a:r>
            <a:r>
              <a:rPr lang="en-US" b="1" dirty="0" smtClean="0"/>
              <a:t>.  </a:t>
            </a:r>
            <a:r>
              <a:rPr lang="en-US" dirty="0" smtClean="0"/>
              <a:t>Not having access to hospitals/clinics</a:t>
            </a:r>
          </a:p>
          <a:p>
            <a:pPr lvl="1"/>
            <a:r>
              <a:rPr lang="en-US" b="1" dirty="0" err="1" smtClean="0"/>
              <a:t>j</a:t>
            </a:r>
            <a:r>
              <a:rPr lang="en-US" b="1" dirty="0" smtClean="0"/>
              <a:t>.</a:t>
            </a:r>
            <a:r>
              <a:rPr lang="en-US" dirty="0" smtClean="0"/>
              <a:t>  Can’t take time off of work to go to the hospital</a:t>
            </a:r>
          </a:p>
          <a:p>
            <a:pPr lvl="1"/>
            <a:r>
              <a:rPr lang="en-US" b="1" dirty="0" err="1" smtClean="0"/>
              <a:t>k</a:t>
            </a:r>
            <a:r>
              <a:rPr lang="en-US" b="1" dirty="0" smtClean="0"/>
              <a:t>.</a:t>
            </a:r>
            <a:r>
              <a:rPr lang="en-US" dirty="0" smtClean="0"/>
              <a:t>  Hanging around people who don’t exercise</a:t>
            </a:r>
          </a:p>
          <a:p>
            <a:pPr lvl="1"/>
            <a:r>
              <a:rPr lang="en-US" b="1" dirty="0" err="1" smtClean="0"/>
              <a:t>l</a:t>
            </a:r>
            <a:r>
              <a:rPr lang="en-US" b="1" dirty="0" smtClean="0"/>
              <a:t>.  </a:t>
            </a:r>
            <a:r>
              <a:rPr lang="en-US" dirty="0" smtClean="0"/>
              <a:t>Having friends who are involved with gang activity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RF Classification</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447800"/>
            <a:ext cx="8153400" cy="1981200"/>
          </a:xfrm>
        </p:spPr>
        <p:txBody>
          <a:bodyPr>
            <a:normAutofit fontScale="77500" lnSpcReduction="20000"/>
          </a:bodyPr>
          <a:lstStyle/>
          <a:p>
            <a:r>
              <a:rPr lang="en-US" b="1" dirty="0" smtClean="0"/>
              <a:t>Challenge examples</a:t>
            </a:r>
            <a:r>
              <a:rPr lang="en-US" dirty="0" smtClean="0"/>
              <a:t>:  Can you add the following risk factors to your lists?</a:t>
            </a:r>
          </a:p>
          <a:p>
            <a:pPr lvl="1"/>
            <a:r>
              <a:rPr lang="en-US" b="1" dirty="0" err="1" smtClean="0"/>
              <a:t>m</a:t>
            </a:r>
            <a:r>
              <a:rPr lang="en-US" b="1" dirty="0" smtClean="0"/>
              <a:t>.  </a:t>
            </a:r>
            <a:r>
              <a:rPr lang="en-US" dirty="0" smtClean="0"/>
              <a:t>Family doesn’t have enough money to pay medical bills</a:t>
            </a:r>
          </a:p>
          <a:p>
            <a:pPr lvl="1"/>
            <a:r>
              <a:rPr lang="en-US" b="1" dirty="0" err="1" smtClean="0"/>
              <a:t>n</a:t>
            </a:r>
            <a:r>
              <a:rPr lang="en-US" b="1" dirty="0" smtClean="0"/>
              <a:t>.  </a:t>
            </a:r>
            <a:r>
              <a:rPr lang="en-US" dirty="0" smtClean="0"/>
              <a:t>Living in a third world country </a:t>
            </a:r>
          </a:p>
          <a:p>
            <a:pPr lvl="1"/>
            <a:r>
              <a:rPr lang="en-US" b="1" dirty="0" err="1" smtClean="0"/>
              <a:t>o</a:t>
            </a:r>
            <a:r>
              <a:rPr lang="en-US" b="1" dirty="0" smtClean="0"/>
              <a:t>.  </a:t>
            </a:r>
            <a:r>
              <a:rPr lang="en-US" dirty="0" smtClean="0"/>
              <a:t>Using a wheelchair</a:t>
            </a:r>
          </a:p>
          <a:p>
            <a:pPr lvl="1"/>
            <a:r>
              <a:rPr lang="en-US" b="1" dirty="0" err="1" smtClean="0"/>
              <a:t>p</a:t>
            </a:r>
            <a:r>
              <a:rPr lang="en-US" b="1" dirty="0" smtClean="0"/>
              <a:t>.  </a:t>
            </a:r>
            <a:r>
              <a:rPr lang="en-US" dirty="0" smtClean="0"/>
              <a:t>Living in a fraternity house where drinking is a big part of the culture</a:t>
            </a:r>
          </a:p>
          <a:p>
            <a:endParaRPr lang="en-US" dirty="0"/>
          </a:p>
        </p:txBody>
      </p:sp>
      <p:pic>
        <p:nvPicPr>
          <p:cNvPr id="6" name="Picture 5"/>
          <p:cNvPicPr>
            <a:picLocks noChangeAspect="1"/>
          </p:cNvPicPr>
          <p:nvPr/>
        </p:nvPicPr>
        <p:blipFill>
          <a:blip r:embed="rId4"/>
          <a:stretch>
            <a:fillRect/>
          </a:stretch>
        </p:blipFill>
        <p:spPr>
          <a:xfrm>
            <a:off x="612648" y="3581400"/>
            <a:ext cx="6553200" cy="33342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p:txBody>
          <a:bodyPr/>
          <a:lstStyle/>
          <a:p>
            <a:r>
              <a:rPr lang="en-US" dirty="0" smtClean="0"/>
              <a:t>Was this exercise challenge? Explain your answer.</a:t>
            </a:r>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26626" name="Picture 2"/>
          <p:cNvPicPr>
            <a:picLocks noChangeAspect="1" noChangeArrowheads="1"/>
          </p:cNvPicPr>
          <p:nvPr/>
        </p:nvPicPr>
        <p:blipFill>
          <a:blip r:embed="rId4"/>
          <a:srcRect/>
          <a:stretch>
            <a:fillRect/>
          </a:stretch>
        </p:blipFill>
        <p:spPr bwMode="auto">
          <a:xfrm>
            <a:off x="1295400" y="2286000"/>
            <a:ext cx="5731322" cy="3810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1415" y="88697"/>
            <a:ext cx="9237643" cy="678350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Name that Risk Factor:</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smtClean="0"/>
              <a:t>For each of the risk factors below, identify the types (predisposing, enabling, reinforcing, modifiable, and/or </a:t>
            </a:r>
            <a:r>
              <a:rPr lang="en-US" dirty="0" err="1" smtClean="0"/>
              <a:t>unmodifiable</a:t>
            </a:r>
            <a:r>
              <a:rPr lang="en-US" dirty="0" smtClean="0"/>
              <a:t>). Note: More than one may apply!</a:t>
            </a:r>
          </a:p>
          <a:p>
            <a:pPr lvl="1"/>
            <a:r>
              <a:rPr lang="en-US" dirty="0" smtClean="0"/>
              <a:t>1. </a:t>
            </a:r>
            <a:r>
              <a:rPr lang="en-US" b="1" dirty="0" smtClean="0"/>
              <a:t>David doesn’t know who to go to for help with his chronic (constant) cough.</a:t>
            </a:r>
            <a:endParaRPr lang="en-US" dirty="0" smtClean="0"/>
          </a:p>
          <a:p>
            <a:pPr lvl="1"/>
            <a:r>
              <a:rPr lang="en-US" dirty="0" smtClean="0"/>
              <a:t>2. </a:t>
            </a:r>
            <a:r>
              <a:rPr lang="en-US" b="1" dirty="0" err="1" smtClean="0"/>
              <a:t>Cornisha</a:t>
            </a:r>
            <a:r>
              <a:rPr lang="en-US" b="1" dirty="0" smtClean="0"/>
              <a:t> can’t take time off of work to go to the doctor.</a:t>
            </a:r>
            <a:endParaRPr lang="en-US" dirty="0" smtClean="0"/>
          </a:p>
          <a:p>
            <a:pPr lvl="1"/>
            <a:r>
              <a:rPr lang="en-US" dirty="0" smtClean="0"/>
              <a:t>3. </a:t>
            </a:r>
            <a:r>
              <a:rPr lang="en-US" b="1" dirty="0" smtClean="0"/>
              <a:t>Leonard is trying to quit smoking.  Everyone else in his family smokes.</a:t>
            </a:r>
            <a:endParaRPr lang="en-US" dirty="0" smtClean="0"/>
          </a:p>
          <a:p>
            <a:pPr lvl="1"/>
            <a:r>
              <a:rPr lang="en-US" dirty="0" smtClean="0"/>
              <a:t>4. </a:t>
            </a:r>
            <a:r>
              <a:rPr lang="en-US" b="1" dirty="0" smtClean="0"/>
              <a:t>Susan can’t afford to go to a specialist for her allergy problem.</a:t>
            </a:r>
            <a:endParaRPr lang="en-US" dirty="0" smtClean="0"/>
          </a:p>
          <a:p>
            <a:endParaRPr lang="en-US" b="1" dirty="0"/>
          </a:p>
        </p:txBody>
      </p:sp>
      <p:pic>
        <p:nvPicPr>
          <p:cNvPr id="6" name="Picture 5"/>
          <p:cNvPicPr>
            <a:picLocks noChangeAspect="1"/>
          </p:cNvPicPr>
          <p:nvPr/>
        </p:nvPicPr>
        <p:blipFill>
          <a:blip r:embed="rId3"/>
          <a:stretch>
            <a:fillRect/>
          </a:stretch>
        </p:blipFill>
        <p:spPr>
          <a:xfrm>
            <a:off x="8048239" y="5773328"/>
            <a:ext cx="826349" cy="85753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3382</TotalTime>
  <Words>1204</Words>
  <Application>Microsoft Macintosh PowerPoint</Application>
  <PresentationFormat>On-screen Show (4:3)</PresentationFormat>
  <Paragraphs>92</Paragraphs>
  <Slides>12</Slides>
  <Notes>12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Median</vt:lpstr>
      <vt:lpstr>Lesson 5.5: Risk Factors</vt:lpstr>
      <vt:lpstr>Do Now: Obesity Risk Factors</vt:lpstr>
      <vt:lpstr>Do You Have A Choice?</vt:lpstr>
      <vt:lpstr>Modifiable vs. Unmodifiable</vt:lpstr>
      <vt:lpstr>RF Classification</vt:lpstr>
      <vt:lpstr>RF Classification</vt:lpstr>
      <vt:lpstr>Discuss:</vt:lpstr>
      <vt:lpstr>Slide 8</vt:lpstr>
      <vt:lpstr>Name that Risk Factor:</vt:lpstr>
      <vt:lpstr>Assess: Vignette #1</vt:lpstr>
      <vt:lpstr>Assess: Vignette #2</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77</cp:revision>
  <dcterms:created xsi:type="dcterms:W3CDTF">2014-02-16T21:24:02Z</dcterms:created>
  <dcterms:modified xsi:type="dcterms:W3CDTF">2014-02-16T23:15:31Z</dcterms:modified>
</cp:coreProperties>
</file>