
<file path=[Content_Types].xml><?xml version="1.0" encoding="utf-8"?>
<Types xmlns="http://schemas.openxmlformats.org/package/2006/content-types">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notesSlides/notesSlide9.xml" ContentType="application/vnd.openxmlformats-officedocument.presentationml.notesSlide+xml"/>
  <Override PartName="/ppt/slides/slide5.xml" ContentType="application/vnd.openxmlformats-officedocument.presentationml.slide+xml"/>
  <Override PartName="/ppt/slideLayouts/slideLayout11.xml" ContentType="application/vnd.openxmlformats-officedocument.presentationml.slideLayout+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docProps/app.xml" ContentType="application/vnd.openxmlformats-officedocument.extended-properties+xml"/>
  <Override PartName="/ppt/theme/theme2.xml" ContentType="application/vnd.openxmlformats-officedocument.theme+xml"/>
  <Override PartName="/ppt/slideLayouts/slideLayout1.xml" ContentType="application/vnd.openxmlformats-officedocument.presentationml.slideLayout+xml"/>
  <Default Extension="xml" ContentType="application/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notesSlides/notesSlide6.xml" ContentType="application/vnd.openxmlformats-officedocument.presentationml.notesSlide+xml"/>
  <Override PartName="/ppt/notesSlides/notesSlide2.xml" ContentType="application/vnd.openxmlformats-officedocument.presentationml.notes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notesSlides/notesSlide3.xml" ContentType="application/vnd.openxmlformats-officedocument.presentationml.notes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notesSlides/notesSlide8.xml" ContentType="application/vnd.openxmlformats-officedocument.presentationml.notesSlide+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r:id="rId1"/>
  </p:sldMasterIdLst>
  <p:notesMasterIdLst>
    <p:notesMasterId r:id="rId17"/>
  </p:notesMasterIdLst>
  <p:sldIdLst>
    <p:sldId id="256" r:id="rId2"/>
    <p:sldId id="257" r:id="rId3"/>
    <p:sldId id="258" r:id="rId4"/>
    <p:sldId id="259" r:id="rId5"/>
    <p:sldId id="276" r:id="rId6"/>
    <p:sldId id="277" r:id="rId7"/>
    <p:sldId id="270" r:id="rId8"/>
    <p:sldId id="271" r:id="rId9"/>
    <p:sldId id="272" r:id="rId10"/>
    <p:sldId id="273" r:id="rId11"/>
    <p:sldId id="275" r:id="rId12"/>
    <p:sldId id="269" r:id="rId13"/>
    <p:sldId id="274" r:id="rId14"/>
    <p:sldId id="266" r:id="rId15"/>
    <p:sldId id="26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showOutlineIcons="0">
    <p:restoredLeft sz="15620"/>
    <p:restoredTop sz="94660"/>
  </p:normalViewPr>
  <p:slideViewPr>
    <p:cSldViewPr snapToObjects="1">
      <p:cViewPr varScale="1">
        <p:scale>
          <a:sx n="92" d="100"/>
          <a:sy n="92" d="100"/>
        </p:scale>
        <p:origin x="-109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4143165-D33B-324B-B2D5-58110A9F63B3}" type="datetimeFigureOut">
              <a:rPr lang="en-US" smtClean="0"/>
              <a:pPr/>
              <a:t>2/16/14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877844-E64D-F740-948F-BB0BB583565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 Id="rId3" Type="http://schemas.openxmlformats.org/officeDocument/2006/relationships/hyperlink" Target="http://www.thisispublichealth.org/AboutCampaign.html"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www.whatispublichealth.org/impact/achievements.htm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Overview</a:t>
            </a:r>
            <a:r>
              <a:rPr lang="en-US" dirty="0" smtClean="0"/>
              <a:t>:  </a:t>
            </a:r>
            <a:r>
              <a:rPr lang="en-US" sz="1200" kern="1200" dirty="0" smtClean="0">
                <a:solidFill>
                  <a:schemeClr val="tx1"/>
                </a:solidFill>
                <a:latin typeface="+mn-lt"/>
                <a:ea typeface="+mn-ea"/>
                <a:cs typeface="+mn-cs"/>
              </a:rPr>
              <a:t>Students will explore the incredible realm of public health, as they examine various tasks that would be considered work of public health, contrast it with the traditional roles of medicine, and read about 10 great public health achievements of the 20th Century. Students will reflect upon careers in public health and learn the 10 essential functions of public health. By identifying these functions in real examples, students will begin to master an understanding of the scope of public health. </a:t>
            </a:r>
          </a:p>
          <a:p>
            <a:r>
              <a:rPr lang="en-US" dirty="0" smtClean="0"/>
              <a:t>  </a:t>
            </a:r>
          </a:p>
          <a:p>
            <a:r>
              <a:rPr lang="en-US" dirty="0" smtClean="0"/>
              <a:t>Image source</a:t>
            </a:r>
            <a:r>
              <a:rPr lang="en-US" dirty="0" smtClean="0"/>
              <a:t>: </a:t>
            </a:r>
            <a:r>
              <a:rPr lang="en-US" dirty="0" err="1" smtClean="0"/>
              <a:t>Wikimedia</a:t>
            </a:r>
            <a:r>
              <a:rPr lang="en-US" dirty="0" smtClean="0"/>
              <a:t> Commons, http://commons.wikimedia.org/wiki/File:US_Navy_070903-N-6020F-287_U.S._Public_Health_Service_Lt._Cmdr._Sandra_Bender,_attached_to_Military_Sealift_Command_hospital_ship_USNS_Comfort_(T-AH_20),_listens_to_the_lungs_of_a_patient_at_Centre_Hospitalier_Eliazar_Germain_i.jpg</a:t>
            </a:r>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Emphasize with students that public health is really a field that draws together</a:t>
            </a:r>
            <a:r>
              <a:rPr lang="en-US" baseline="0" dirty="0" smtClean="0"/>
              <a:t> many fields:  medicine, science, research, law, policy, consulting, activism, community organizing, etc.</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Image source:</a:t>
            </a:r>
            <a:r>
              <a:rPr lang="en-US" baseline="0" dirty="0" smtClean="0"/>
              <a:t> </a:t>
            </a:r>
            <a:r>
              <a:rPr lang="en-US" baseline="0" dirty="0" err="1" smtClean="0"/>
              <a:t>http://ldchealth.org/information/resources-and-information/the-public-health-system/</a:t>
            </a:r>
            <a:endParaRPr lang="en-US" dirty="0" smtClean="0"/>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b="1"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1" dirty="0" smtClean="0"/>
              <a:t>Source</a:t>
            </a:r>
            <a:r>
              <a:rPr lang="en-US" dirty="0" smtClean="0"/>
              <a:t>: http://</a:t>
            </a:r>
            <a:r>
              <a:rPr lang="en-US" dirty="0" err="1" smtClean="0"/>
              <a:t>www.cdc.gov/nphpsp/essentialservices.html</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49877844-E64D-F740-948F-BB0BB5835654}"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Answer Key:</a:t>
            </a:r>
          </a:p>
          <a:p>
            <a:r>
              <a:rPr lang="en-US" sz="1200" kern="1200" dirty="0" smtClean="0">
                <a:solidFill>
                  <a:schemeClr val="tx1"/>
                </a:solidFill>
                <a:latin typeface="+mn-lt"/>
                <a:ea typeface="+mn-ea"/>
                <a:cs typeface="+mn-cs"/>
              </a:rPr>
              <a:t>A - 3. Inform, educate, empower</a:t>
            </a:r>
          </a:p>
          <a:p>
            <a:r>
              <a:rPr lang="en-US" sz="1200" kern="1200" dirty="0" smtClean="0">
                <a:solidFill>
                  <a:schemeClr val="tx1"/>
                </a:solidFill>
                <a:latin typeface="+mn-lt"/>
                <a:ea typeface="+mn-ea"/>
                <a:cs typeface="+mn-cs"/>
              </a:rPr>
              <a:t>B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9. Evaluate</a:t>
            </a:r>
          </a:p>
          <a:p>
            <a:r>
              <a:rPr lang="en-US" sz="1200" kern="1200" dirty="0" smtClean="0">
                <a:solidFill>
                  <a:schemeClr val="tx1"/>
                </a:solidFill>
                <a:latin typeface="+mn-lt"/>
                <a:ea typeface="+mn-ea"/>
                <a:cs typeface="+mn-cs"/>
              </a:rPr>
              <a:t>C - 2. Diagnose &amp; investigate</a:t>
            </a:r>
          </a:p>
          <a:p>
            <a:r>
              <a:rPr lang="en-US" sz="1200" kern="1200" dirty="0" smtClean="0">
                <a:solidFill>
                  <a:schemeClr val="tx1"/>
                </a:solidFill>
                <a:latin typeface="+mn-lt"/>
                <a:ea typeface="+mn-ea"/>
                <a:cs typeface="+mn-cs"/>
              </a:rPr>
              <a:t>D - 10. Research</a:t>
            </a:r>
          </a:p>
          <a:p>
            <a:r>
              <a:rPr lang="en-US" sz="1200" kern="1200" dirty="0" smtClean="0">
                <a:solidFill>
                  <a:schemeClr val="tx1"/>
                </a:solidFill>
                <a:latin typeface="+mn-lt"/>
                <a:ea typeface="+mn-ea"/>
                <a:cs typeface="+mn-cs"/>
              </a:rPr>
              <a:t>E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6. Enforce laws</a:t>
            </a:r>
          </a:p>
          <a:p>
            <a:r>
              <a:rPr lang="en-US" sz="1200" kern="1200" dirty="0" smtClean="0">
                <a:solidFill>
                  <a:schemeClr val="tx1"/>
                </a:solidFill>
                <a:latin typeface="+mn-lt"/>
                <a:ea typeface="+mn-ea"/>
                <a:cs typeface="+mn-cs"/>
              </a:rPr>
              <a:t>F - 7. Link to/Provide care</a:t>
            </a:r>
          </a:p>
          <a:p>
            <a:r>
              <a:rPr lang="en-US" sz="1200" kern="1200" dirty="0" smtClean="0">
                <a:solidFill>
                  <a:schemeClr val="tx1"/>
                </a:solidFill>
                <a:latin typeface="+mn-lt"/>
                <a:ea typeface="+mn-ea"/>
                <a:cs typeface="+mn-cs"/>
              </a:rPr>
              <a:t>G - 5. Develop policies</a:t>
            </a:r>
          </a:p>
          <a:p>
            <a:r>
              <a:rPr lang="en-US" sz="1200" kern="1200" dirty="0" smtClean="0">
                <a:solidFill>
                  <a:schemeClr val="tx1"/>
                </a:solidFill>
                <a:latin typeface="+mn-lt"/>
                <a:ea typeface="+mn-ea"/>
                <a:cs typeface="+mn-cs"/>
              </a:rPr>
              <a:t>H  -</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8. Assure competent workforce</a:t>
            </a:r>
          </a:p>
          <a:p>
            <a:r>
              <a:rPr lang="en-US" sz="1200" kern="1200" dirty="0" smtClean="0">
                <a:solidFill>
                  <a:schemeClr val="tx1"/>
                </a:solidFill>
                <a:latin typeface="+mn-lt"/>
                <a:ea typeface="+mn-ea"/>
                <a:cs typeface="+mn-cs"/>
              </a:rPr>
              <a:t>I - 1. Monitor health</a:t>
            </a:r>
          </a:p>
          <a:p>
            <a:r>
              <a:rPr lang="en-US" sz="1200" kern="1200" dirty="0" smtClean="0">
                <a:solidFill>
                  <a:schemeClr val="tx1"/>
                </a:solidFill>
                <a:latin typeface="+mn-lt"/>
                <a:ea typeface="+mn-ea"/>
                <a:cs typeface="+mn-cs"/>
              </a:rPr>
              <a:t>J - 4. Mobilize community partnerships</a:t>
            </a: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Answers:</a:t>
            </a:r>
          </a:p>
          <a:p>
            <a:pPr marL="228600" indent="-228600">
              <a:buNone/>
            </a:pPr>
            <a:r>
              <a:rPr lang="en-US" dirty="0" smtClean="0"/>
              <a:t>1. Research </a:t>
            </a:r>
          </a:p>
          <a:p>
            <a:pPr marL="228600" indent="-228600">
              <a:buNone/>
            </a:pPr>
            <a:r>
              <a:rPr lang="en-US" dirty="0" smtClean="0"/>
              <a:t>2. Inform, educate, empower  </a:t>
            </a:r>
          </a:p>
          <a:p>
            <a:pPr marL="228600" indent="-228600">
              <a:buNone/>
            </a:pPr>
            <a:r>
              <a:rPr lang="en-US" dirty="0" smtClean="0"/>
              <a:t>3. Link to / Provide care</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purpose</a:t>
            </a:r>
            <a:r>
              <a:rPr lang="en-US" baseline="0" dirty="0" smtClean="0"/>
              <a:t> of this assignment is to get students to connect with what public health looks like in their own community. </a:t>
            </a:r>
            <a:r>
              <a:rPr lang="en-US" sz="1200" kern="1200" dirty="0" smtClean="0">
                <a:solidFill>
                  <a:schemeClr val="tx1"/>
                </a:solidFill>
                <a:latin typeface="+mn-lt"/>
                <a:ea typeface="+mn-ea"/>
                <a:cs typeface="+mn-cs"/>
              </a:rPr>
              <a:t>Stickers can be obtained for students for a more authentic challenge assignment.</a:t>
            </a:r>
            <a:r>
              <a:rPr lang="en-US" baseline="0" dirty="0" smtClean="0"/>
              <a:t>     </a:t>
            </a:r>
          </a:p>
          <a:p>
            <a:endParaRPr lang="en-US" dirty="0" smtClean="0"/>
          </a:p>
          <a:p>
            <a:r>
              <a:rPr lang="en-US" dirty="0" smtClean="0"/>
              <a:t>Source: </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3"/>
              </a:rPr>
              <a:t>http://www.thisispublichealth.org/AboutCampaign.html</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8600" indent="-228600">
              <a:buNone/>
            </a:pPr>
            <a:r>
              <a:rPr lang="en-US" dirty="0" smtClean="0"/>
              <a:t>The</a:t>
            </a:r>
            <a:r>
              <a:rPr lang="en-US" baseline="0" dirty="0" smtClean="0"/>
              <a:t> correct answer is that ALL of these items could be part of the work of public health. Ask students if any of them ever considered a career in public health (a show of hands would work here), and if they were surprised by at least one or more of the items being part of this career.</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physician diagnoses</a:t>
            </a:r>
            <a:r>
              <a:rPr lang="en-US" baseline="0" dirty="0" smtClean="0"/>
              <a:t> and treats individuals while public health focuses on improving health and preventing health problems among a population.   </a:t>
            </a:r>
            <a:endParaRPr lang="en-US" dirty="0" smtClean="0"/>
          </a:p>
          <a:p>
            <a:endParaRPr lang="en-US" dirty="0" smtClean="0"/>
          </a:p>
          <a:p>
            <a:endParaRPr lang="en-US" dirty="0" smtClean="0"/>
          </a:p>
          <a:p>
            <a:r>
              <a:rPr lang="en-US" dirty="0" smtClean="0"/>
              <a:t>Image source: </a:t>
            </a:r>
            <a:r>
              <a:rPr lang="en-US" dirty="0" err="1" smtClean="0"/>
              <a:t>http://ruralsouthphtc.phhp.ufl.edu/certificate-program/certficate-courses-in-public-health-foundations-current-public-health-workers/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work of public health is often thankless and difficult to quantify the value of, this is due to the nature of the field: PREVENTING problems before they even happen. Ask students, “Why could we consider the work of public health sometime like an invisible force in our world?” </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Optional:</a:t>
            </a:r>
            <a:r>
              <a:rPr lang="en-US" baseline="0" dirty="0" smtClean="0"/>
              <a:t> Show video which connects with some of the health problems that people DON’T have as a result of public health efforts.</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Optional:</a:t>
            </a:r>
            <a:r>
              <a:rPr lang="en-US" baseline="0" dirty="0" smtClean="0"/>
              <a:t> Show video to highlight how public health can be made more visible. (the “This is Public Health” sticker campaign will also be featured in students’ homework for this lesson)</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Ask students, “Which of these</a:t>
            </a:r>
            <a:r>
              <a:rPr lang="en-US" baseline="0" dirty="0" smtClean="0"/>
              <a:t> was most surprising to you? What might you expect to be on this list that is NOT included? Why?”</a:t>
            </a:r>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Source:</a:t>
            </a:r>
            <a:r>
              <a:rPr lang="en-US" baseline="0" dirty="0" smtClean="0"/>
              <a:t>  </a:t>
            </a:r>
            <a:r>
              <a:rPr lang="en-US" sz="1200" u="sng" kern="1200" dirty="0" smtClean="0">
                <a:solidFill>
                  <a:schemeClr val="tx1"/>
                </a:solidFill>
                <a:latin typeface="+mn-lt"/>
                <a:ea typeface="+mn-ea"/>
                <a:cs typeface="+mn-cs"/>
                <a:hlinkClick r:id="rId3"/>
              </a:rPr>
              <a:t>http://www.whatispublichealth.org/impact/achievements.html</a:t>
            </a: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for a show of hands of how many want to</a:t>
            </a:r>
            <a:r>
              <a:rPr lang="en-US" baseline="0" dirty="0" smtClean="0"/>
              <a:t> work in the healthcare field? Ask those who raise hands what professions they are interested in. Contrast this with the question asked at the beginning of the lesson (How many are interested in a public health career?)</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 students to name some examples of specific institutions and organizations within these categories.</a:t>
            </a:r>
          </a:p>
          <a:p>
            <a:endParaRPr lang="en-US" dirty="0" smtClean="0"/>
          </a:p>
          <a:p>
            <a:r>
              <a:rPr lang="en-US" dirty="0" smtClean="0"/>
              <a:t>Source: http://</a:t>
            </a:r>
            <a:r>
              <a:rPr lang="en-US" dirty="0" err="1" smtClean="0"/>
              <a:t>www.cdc.gov/nphpsp/essentialservices.html</a:t>
            </a:r>
            <a:endParaRPr lang="en-US" dirty="0"/>
          </a:p>
        </p:txBody>
      </p:sp>
      <p:sp>
        <p:nvSpPr>
          <p:cNvPr id="4" name="Slide Number Placeholder 3"/>
          <p:cNvSpPr>
            <a:spLocks noGrp="1"/>
          </p:cNvSpPr>
          <p:nvPr>
            <p:ph type="sldNum" sz="quarter" idx="10"/>
          </p:nvPr>
        </p:nvSpPr>
        <p:spPr/>
        <p:txBody>
          <a:bodyPr/>
          <a:lstStyle/>
          <a:p>
            <a:fld id="{49877844-E64D-F740-948F-BB0BB5835654}"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B18ED403-8E6D-470F-9368-65BF869872DD}" type="datetime1">
              <a:rPr smtClean="0"/>
              <a:pPr/>
              <a:t>10/25/2007</a:t>
            </a:fld>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smtClean="0"/>
              <a:t>
              </a:t>
            </a:r>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CB7CC652-A623-41D2-B0ED-8F1D217186B4}" type="slidenum">
              <a:rPr smtClean="0"/>
              <a:pPr/>
              <a:t>‹#›</a:t>
            </a:fld>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36956B-C6A6-4998-B6F9-4158C892622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p>
            <a:fld id="{D99619C8-A375-448C-891B-9999C6BE8E64}" type="slidenum">
              <a:rPr smtClean="0"/>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FFA6A671-5254-49D4-B317-082B93EA859A}" type="datetime1">
              <a:rPr smtClean="0"/>
              <a:pPr/>
              <a:t>10/25/2007</a:t>
            </a:fld>
            <a:endParaRPr/>
          </a:p>
        </p:txBody>
      </p:sp>
      <p:sp>
        <p:nvSpPr>
          <p:cNvPr id="5" name="Footer Placeholder 4"/>
          <p:cNvSpPr>
            <a:spLocks noGrp="1"/>
          </p:cNvSpPr>
          <p:nvPr>
            <p:ph type="ftr" sz="quarter" idx="11"/>
          </p:nvPr>
        </p:nvSpPr>
        <p:spPr>
          <a:xfrm>
            <a:off x="457201" y="6248207"/>
            <a:ext cx="5573483" cy="365125"/>
          </a:xfrm>
        </p:spPr>
        <p:txBody>
          <a:bodyPr/>
          <a:lstStyle/>
          <a:p>
            <a:r>
              <a:rPr smtClean="0"/>
              <a:t>
              </a:t>
            </a:r>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D99619C8-A375-448C-891B-9999C6BE8E64}" type="slidenum">
              <a:rPr smtClean="0"/>
              <a:pPr/>
              <a:t>‹#›</a:t>
            </a:fld>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385BD73B-607F-4953-87E4-4C3BC6D541E5}" type="datetime1">
              <a:rPr smtClean="0"/>
              <a:pPr/>
              <a:t>10/25/2007</a:t>
            </a:fld>
            <a:endParaRPr/>
          </a:p>
        </p:txBody>
      </p:sp>
      <p:sp>
        <p:nvSpPr>
          <p:cNvPr id="5" name="Footer Placeholder 4"/>
          <p:cNvSpPr>
            <a:spLocks noGrp="1"/>
          </p:cNvSpPr>
          <p:nvPr>
            <p:ph type="ftr" sz="quarter" idx="11"/>
          </p:nvPr>
        </p:nvSpPr>
        <p:spPr/>
        <p:txBody>
          <a:bodyPr/>
          <a:lstStyle/>
          <a:p>
            <a:r>
              <a:rPr smtClean="0"/>
              <a:t>
              </a:t>
            </a:r>
            <a:endParaRP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EC3526B2-0DCD-4FC8-BB6D-71A89413C313}" type="datetime1">
              <a:rPr smtClean="0"/>
              <a:pPr/>
              <a:t>10/25/2007</a:t>
            </a:fld>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6294C92D-0306-4E69-9CD3-20855E849650}" type="slidenum">
              <a:rPr kumimoji="0" lang="en-US" smtClean="0"/>
              <a:pPr/>
              <a:t>‹#›</a:t>
            </a:fld>
            <a:endParaRPr kumimoji="0" lang="en-US"/>
          </a:p>
        </p:txBody>
      </p:sp>
      <p:sp>
        <p:nvSpPr>
          <p:cNvPr id="14" name="Footer Placeholder 13"/>
          <p:cNvSpPr>
            <a:spLocks noGrp="1"/>
          </p:cNvSpPr>
          <p:nvPr>
            <p:ph type="ftr" sz="quarter" idx="12"/>
          </p:nvPr>
        </p:nvSpPr>
        <p:spPr/>
        <p:txBody>
          <a:bodyPr/>
          <a:lstStyle/>
          <a:p>
            <a:r>
              <a:rPr smtClean="0"/>
              <a:t>
              </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fld id="{1FCB81ED-A29D-4740-A68B-F596A2FF137E}" type="datetime1">
              <a:rPr smtClean="0"/>
              <a:pPr/>
              <a:t>10/25/2007</a:t>
            </a:fld>
            <a:endParaRPr/>
          </a:p>
        </p:txBody>
      </p:sp>
      <p:sp>
        <p:nvSpPr>
          <p:cNvPr id="10" name="Slide Number Placeholder 9"/>
          <p:cNvSpPr>
            <a:spLocks noGrp="1"/>
          </p:cNvSpPr>
          <p:nvPr>
            <p:ph type="sldNum" sz="quarter" idx="16"/>
          </p:nvPr>
        </p:nvSpPr>
        <p:spPr/>
        <p:txBody>
          <a:bodyPr rtlCol="0"/>
          <a:lstStyle/>
          <a:p>
            <a:fld id="{D99619C8-A375-448C-891B-9999C6BE8E64}" type="slidenum">
              <a:rPr smtClean="0"/>
              <a:pPr/>
              <a:t>‹#›</a:t>
            </a:fld>
            <a:endParaRPr/>
          </a:p>
        </p:txBody>
      </p:sp>
      <p:sp>
        <p:nvSpPr>
          <p:cNvPr id="12" name="Footer Placeholder 11"/>
          <p:cNvSpPr>
            <a:spLocks noGrp="1"/>
          </p:cNvSpPr>
          <p:nvPr>
            <p:ph type="ftr" sz="quarter" idx="17"/>
          </p:nvPr>
        </p:nvSpPr>
        <p:spPr/>
        <p:txBody>
          <a:bodyPr rtlCol="0"/>
          <a:lstStyle/>
          <a:p>
            <a:r>
              <a:rPr smtClean="0"/>
              <a:t>
              </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fld id="{2CE825CE-32D5-4C4C-A5D0-8BCDD70F5880}" type="datetime1">
              <a:rPr smtClean="0"/>
              <a:pPr/>
              <a:t>10/25/2007</a:t>
            </a:fld>
            <a:endParaRPr/>
          </a:p>
        </p:txBody>
      </p:sp>
      <p:sp>
        <p:nvSpPr>
          <p:cNvPr id="12" name="Slide Number Placeholder 11"/>
          <p:cNvSpPr>
            <a:spLocks noGrp="1"/>
          </p:cNvSpPr>
          <p:nvPr>
            <p:ph type="sldNum" sz="quarter" idx="16"/>
          </p:nvPr>
        </p:nvSpPr>
        <p:spPr/>
        <p:txBody>
          <a:bodyPr rtlCol="0"/>
          <a:lstStyle/>
          <a:p>
            <a:fld id="{D99619C8-A375-448C-891B-9999C6BE8E64}" type="slidenum">
              <a:rPr smtClean="0"/>
              <a:pPr/>
              <a:t>‹#›</a:t>
            </a:fld>
            <a:endParaRPr/>
          </a:p>
        </p:txBody>
      </p:sp>
      <p:sp>
        <p:nvSpPr>
          <p:cNvPr id="14" name="Footer Placeholder 13"/>
          <p:cNvSpPr>
            <a:spLocks noGrp="1"/>
          </p:cNvSpPr>
          <p:nvPr>
            <p:ph type="ftr" sz="quarter" idx="17"/>
          </p:nvPr>
        </p:nvSpPr>
        <p:spPr/>
        <p:txBody>
          <a:bodyPr rtlCol="0"/>
          <a:lstStyle/>
          <a:p>
            <a:r>
              <a:rPr smtClean="0"/>
              <a:t>
              </a:t>
            </a:r>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025DC3FE-52E1-433F-A1A1-742295C2EFEB}" type="datetime1">
              <a:rPr smtClean="0"/>
              <a:pPr/>
              <a:t>10/25/2007</a:t>
            </a:fld>
            <a:endParaRPr/>
          </a:p>
        </p:txBody>
      </p:sp>
      <p:sp>
        <p:nvSpPr>
          <p:cNvPr id="4" name="Footer Placeholder 3"/>
          <p:cNvSpPr>
            <a:spLocks noGrp="1"/>
          </p:cNvSpPr>
          <p:nvPr>
            <p:ph type="ftr" sz="quarter" idx="11"/>
          </p:nvPr>
        </p:nvSpPr>
        <p:spPr/>
        <p:txBody>
          <a:bodyPr/>
          <a:lstStyle/>
          <a:p>
            <a:r>
              <a:rPr smtClean="0"/>
              <a:t>
              </a:t>
            </a:r>
            <a:endParaRPr/>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69193-A413-4918-A15C-32FE3683F878}" type="datetime1">
              <a:rPr smtClean="0"/>
              <a:pPr/>
              <a:t>10/25/2007</a:t>
            </a:fld>
            <a:endParaRPr/>
          </a:p>
        </p:txBody>
      </p:sp>
      <p:sp>
        <p:nvSpPr>
          <p:cNvPr id="3" name="Footer Placeholder 2"/>
          <p:cNvSpPr>
            <a:spLocks noGrp="1"/>
          </p:cNvSpPr>
          <p:nvPr>
            <p:ph type="ftr" sz="quarter" idx="11"/>
          </p:nvPr>
        </p:nvSpPr>
        <p:spPr/>
        <p:txBody>
          <a:bodyPr/>
          <a:lstStyle/>
          <a:p>
            <a:r>
              <a:rPr smtClean="0"/>
              <a:t>
              </a:t>
            </a:r>
            <a:endParaRPr/>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D99619C8-A375-448C-891B-9999C6BE8E64}" type="slidenum">
              <a:rPr smtClean="0"/>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075B771B-174A-41D3-8078-EEED53AE7A49}" type="datetime1">
              <a:rPr smtClean="0"/>
              <a:pPr/>
              <a:t>10/25/2007</a:t>
            </a:fld>
            <a:endParaRPr/>
          </a:p>
        </p:txBody>
      </p:sp>
      <p:sp>
        <p:nvSpPr>
          <p:cNvPr id="6" name="Footer Placeholder 5"/>
          <p:cNvSpPr>
            <a:spLocks noGrp="1"/>
          </p:cNvSpPr>
          <p:nvPr>
            <p:ph type="ftr" sz="quarter" idx="11"/>
          </p:nvPr>
        </p:nvSpPr>
        <p:spPr/>
        <p:txBody>
          <a:bodyPr/>
          <a:lstStyle/>
          <a:p>
            <a:r>
              <a:rPr smtClean="0"/>
              <a:t>
              </a:t>
            </a:r>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D99619C8-A375-448C-891B-9999C6BE8E64}" type="slidenum">
              <a:rPr smtClean="0"/>
              <a:pPr/>
              <a:t>‹#›</a:t>
            </a:fld>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4D98379E-7B25-4BA9-AA4E-73FE673939C3}" type="datetime1">
              <a:rPr smtClean="0"/>
              <a:pPr/>
              <a:t>10/25/2007</a:t>
            </a:fld>
            <a:endParaRPr/>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D99619C8-A375-448C-891B-9999C6BE8E64}" type="slidenum">
              <a:rPr smtClean="0"/>
              <a:pPr/>
              <a:t>‹#›</a:t>
            </a:fld>
            <a:endParaRPr/>
          </a:p>
        </p:txBody>
      </p:sp>
      <p:sp>
        <p:nvSpPr>
          <p:cNvPr id="14" name="Footer Placeholder 13"/>
          <p:cNvSpPr>
            <a:spLocks noGrp="1"/>
          </p:cNvSpPr>
          <p:nvPr>
            <p:ph type="ftr" sz="quarter" idx="12"/>
          </p:nvPr>
        </p:nvSpPr>
        <p:spPr>
          <a:xfrm>
            <a:off x="1600200" y="6248206"/>
            <a:ext cx="4572000" cy="365125"/>
          </a:xfrm>
        </p:spPr>
        <p:txBody>
          <a:bodyPr rtlCol="0"/>
          <a:lstStyle/>
          <a:p>
            <a:r>
              <a:rPr smtClean="0"/>
              <a:t>
              </a:t>
            </a:r>
            <a:endParaRPr/>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79F78B67-B4C5-45C3-BA2A-CBC3E34415B2}" type="datetime1">
              <a:rPr smtClean="0"/>
              <a:pPr/>
              <a:t>10/25/2007</a:t>
            </a:fld>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D99619C8-A375-448C-891B-9999C6BE8E64}" type="slidenum">
              <a:rPr smtClean="0"/>
              <a:pPr/>
              <a:t>‹#›</a:t>
            </a:fld>
            <a:endParaRPr/>
          </a:p>
        </p:txBody>
      </p:sp>
    </p:spTree>
  </p:cSld>
  <p:clrMap bg1="lt1" tx1="dk1" bg2="lt2" tx2="dk2" accent1="accent1" accent2="accent2" accent3="accent3" accent4="accent4" accent5="accent5" accent6="accent6" hlink="hlink" folHlink="folHlink"/>
  <p:sldLayoutIdLst>
    <p:sldLayoutId r:id="rId1"/>
    <p:sldLayoutId r:id="rId2"/>
    <p:sldLayoutId r:id="rId3"/>
    <p:sldLayoutId r:id="rId4"/>
    <p:sldLayoutId r:id="rId5"/>
    <p:sldLayoutId r:id="rId6"/>
    <p:sldLayoutId r:id="rId7"/>
    <p:sldLayoutId r:id="rId8"/>
    <p:sldLayoutId r:id="rId9"/>
    <p:sldLayoutId r:id="rId10"/>
    <p:sldLayoutId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hyperlink" Target="http://www.asph.org/" TargetMode="External"/><Relationship Id="rId4" Type="http://schemas.openxmlformats.org/officeDocument/2006/relationships/hyperlink" Target="http://www.thisispublichealth.org/" TargetMode="External"/><Relationship Id="rId5" Type="http://schemas.openxmlformats.org/officeDocument/2006/relationships/image" Target="../media/image20.png"/><Relationship Id="rId6"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Lesson </a:t>
            </a:r>
            <a:r>
              <a:rPr lang="en-US" dirty="0" smtClean="0"/>
              <a:t>5.2:</a:t>
            </a:r>
            <a:br>
              <a:rPr lang="en-US" dirty="0" smtClean="0"/>
            </a:br>
            <a:r>
              <a:rPr lang="en-US" dirty="0" smtClean="0"/>
              <a:t>Public Health</a:t>
            </a:r>
            <a:endParaRPr lang="en-US" sz="4444" dirty="0"/>
          </a:p>
        </p:txBody>
      </p:sp>
      <p:sp>
        <p:nvSpPr>
          <p:cNvPr id="3" name="Subtitle 2"/>
          <p:cNvSpPr>
            <a:spLocks noGrp="1"/>
          </p:cNvSpPr>
          <p:nvPr>
            <p:ph type="subTitle" idx="1"/>
          </p:nvPr>
        </p:nvSpPr>
        <p:spPr/>
        <p:txBody>
          <a:bodyPr/>
          <a:lstStyle/>
          <a:p>
            <a:r>
              <a:rPr lang="en-US" dirty="0" smtClean="0"/>
              <a:t>Module 5: Public Health</a:t>
            </a:r>
            <a:endParaRPr lang="en-US" dirty="0"/>
          </a:p>
        </p:txBody>
      </p:sp>
      <p:sp>
        <p:nvSpPr>
          <p:cNvPr id="4" name="Rectangle 3"/>
          <p:cNvSpPr/>
          <p:nvPr/>
        </p:nvSpPr>
        <p:spPr>
          <a:xfrm>
            <a:off x="304800" y="228600"/>
            <a:ext cx="3505200" cy="1200328"/>
          </a:xfrm>
          <a:prstGeom prst="rect">
            <a:avLst/>
          </a:prstGeom>
          <a:ln w="31750" cap="flat" cmpd="sng" algn="ctr">
            <a:solidFill>
              <a:schemeClr val="tx1"/>
            </a:solidFill>
            <a:prstDash val="solid"/>
            <a:round/>
            <a:headEnd type="none" w="med" len="med"/>
            <a:tailEnd type="none" w="med" len="med"/>
          </a:ln>
        </p:spPr>
        <p:txBody>
          <a:bodyPr wrap="square">
            <a:spAutoFit/>
          </a:bodyPr>
          <a:lstStyle/>
          <a:p>
            <a:r>
              <a:rPr lang="en-US" sz="2200" dirty="0" smtClean="0"/>
              <a:t>Obj. </a:t>
            </a:r>
            <a:r>
              <a:rPr lang="en-US" sz="2200" dirty="0" smtClean="0"/>
              <a:t>5.2: </a:t>
            </a:r>
            <a:r>
              <a:rPr lang="en-US" sz="2200" dirty="0" smtClean="0">
                <a:latin typeface="+mj-lt"/>
              </a:rPr>
              <a:t> </a:t>
            </a:r>
            <a:r>
              <a:rPr lang="en-US" sz="2400" dirty="0" smtClean="0"/>
              <a:t>Identify examples of the ten essential functions of public health</a:t>
            </a:r>
            <a:endParaRPr lang="en-US" sz="2200" dirty="0">
              <a:latin typeface="+mj-lt"/>
            </a:endParaRPr>
          </a:p>
        </p:txBody>
      </p:sp>
      <p:pic>
        <p:nvPicPr>
          <p:cNvPr id="14338" name="Picture 2"/>
          <p:cNvPicPr>
            <a:picLocks noChangeAspect="1" noChangeArrowheads="1"/>
          </p:cNvPicPr>
          <p:nvPr/>
        </p:nvPicPr>
        <p:blipFill>
          <a:blip r:embed="rId3"/>
          <a:srcRect/>
          <a:stretch>
            <a:fillRect/>
          </a:stretch>
        </p:blipFill>
        <p:spPr bwMode="auto">
          <a:xfrm>
            <a:off x="4191000" y="1428928"/>
            <a:ext cx="4324350" cy="287765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Essential Functions of Public Health</a:t>
            </a:r>
            <a:endParaRPr lang="en-US"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34818" name="Picture 2"/>
          <p:cNvPicPr>
            <a:picLocks noChangeAspect="1" noChangeArrowheads="1"/>
          </p:cNvPicPr>
          <p:nvPr/>
        </p:nvPicPr>
        <p:blipFill>
          <a:blip r:embed="rId4"/>
          <a:srcRect/>
          <a:stretch>
            <a:fillRect/>
          </a:stretch>
        </p:blipFill>
        <p:spPr bwMode="auto">
          <a:xfrm>
            <a:off x="0" y="1635421"/>
            <a:ext cx="8836152" cy="3927179"/>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Essential Functions of Public Health</a:t>
            </a:r>
            <a:endParaRPr lang="en-US"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6" name="Picture 5"/>
          <p:cNvPicPr>
            <a:picLocks noChangeAspect="1"/>
          </p:cNvPicPr>
          <p:nvPr/>
        </p:nvPicPr>
        <p:blipFill>
          <a:blip r:embed="rId4"/>
          <a:stretch>
            <a:fillRect/>
          </a:stretch>
        </p:blipFill>
        <p:spPr>
          <a:xfrm>
            <a:off x="612648" y="1526485"/>
            <a:ext cx="8331200" cy="533151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42991"/>
            <a:ext cx="8153400" cy="990600"/>
          </a:xfrm>
        </p:spPr>
        <p:txBody>
          <a:bodyPr>
            <a:normAutofit fontScale="90000"/>
          </a:bodyPr>
          <a:lstStyle/>
          <a:p>
            <a:r>
              <a:rPr lang="en-US" dirty="0" smtClean="0"/>
              <a:t>Identifying Functions of Public Health</a:t>
            </a:r>
            <a:endParaRPr lang="en-US" dirty="0"/>
          </a:p>
        </p:txBody>
      </p:sp>
      <p:pic>
        <p:nvPicPr>
          <p:cNvPr id="5" name="Picture 4"/>
          <p:cNvPicPr>
            <a:picLocks noChangeAspect="1"/>
          </p:cNvPicPr>
          <p:nvPr/>
        </p:nvPicPr>
        <p:blipFill>
          <a:blip r:embed="rId3"/>
          <a:stretch>
            <a:fillRect/>
          </a:stretch>
        </p:blipFill>
        <p:spPr>
          <a:xfrm>
            <a:off x="8048239" y="5773328"/>
            <a:ext cx="826349" cy="857532"/>
          </a:xfrm>
          <a:prstGeom prst="rect">
            <a:avLst/>
          </a:prstGeom>
        </p:spPr>
      </p:pic>
      <p:pic>
        <p:nvPicPr>
          <p:cNvPr id="6" name="Picture 5"/>
          <p:cNvPicPr>
            <a:picLocks noChangeAspect="1"/>
          </p:cNvPicPr>
          <p:nvPr/>
        </p:nvPicPr>
        <p:blipFill>
          <a:blip r:embed="rId4"/>
          <a:stretch>
            <a:fillRect/>
          </a:stretch>
        </p:blipFill>
        <p:spPr>
          <a:xfrm>
            <a:off x="1600200" y="1033591"/>
            <a:ext cx="5499282" cy="582440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Discuss:</a:t>
            </a:r>
            <a:endParaRPr lang="en-US" dirty="0"/>
          </a:p>
        </p:txBody>
      </p:sp>
      <p:sp>
        <p:nvSpPr>
          <p:cNvPr id="3" name="Content Placeholder 2"/>
          <p:cNvSpPr>
            <a:spLocks noGrp="1"/>
          </p:cNvSpPr>
          <p:nvPr>
            <p:ph sz="quarter" idx="1"/>
          </p:nvPr>
        </p:nvSpPr>
        <p:spPr/>
        <p:txBody>
          <a:bodyPr/>
          <a:lstStyle/>
          <a:p>
            <a:r>
              <a:rPr lang="en-US" dirty="0" smtClean="0"/>
              <a:t>Which </a:t>
            </a:r>
            <a:r>
              <a:rPr lang="en-US" dirty="0" smtClean="0"/>
              <a:t>of these examples were most challenging to identify? Why?</a:t>
            </a:r>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Assess:</a:t>
            </a:r>
            <a:endParaRPr lang="en-US" b="1" dirty="0"/>
          </a:p>
        </p:txBody>
      </p:sp>
      <p:pic>
        <p:nvPicPr>
          <p:cNvPr id="6" name="Picture 5"/>
          <p:cNvPicPr>
            <a:picLocks noChangeAspect="1"/>
          </p:cNvPicPr>
          <p:nvPr/>
        </p:nvPicPr>
        <p:blipFill>
          <a:blip r:embed="rId3"/>
          <a:stretch>
            <a:fillRect/>
          </a:stretch>
        </p:blipFill>
        <p:spPr>
          <a:xfrm>
            <a:off x="8075848" y="5748089"/>
            <a:ext cx="844295" cy="899358"/>
          </a:xfrm>
          <a:prstGeom prst="rect">
            <a:avLst/>
          </a:prstGeom>
        </p:spPr>
      </p:pic>
      <p:pic>
        <p:nvPicPr>
          <p:cNvPr id="7" name="Picture 6"/>
          <p:cNvPicPr>
            <a:picLocks noChangeAspect="1"/>
          </p:cNvPicPr>
          <p:nvPr/>
        </p:nvPicPr>
        <p:blipFill>
          <a:blip r:embed="rId4"/>
          <a:stretch>
            <a:fillRect/>
          </a:stretch>
        </p:blipFill>
        <p:spPr>
          <a:xfrm>
            <a:off x="290748" y="1823789"/>
            <a:ext cx="7785100" cy="392430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Homework</a:t>
            </a:r>
            <a:r>
              <a:rPr lang="en-US" b="1" dirty="0" smtClean="0"/>
              <a:t>: </a:t>
            </a:r>
            <a:r>
              <a:rPr lang="en-US" dirty="0" smtClean="0"/>
              <a:t>This is Public Health</a:t>
            </a:r>
            <a:endParaRPr lang="en-US" b="1" dirty="0"/>
          </a:p>
        </p:txBody>
      </p:sp>
      <p:sp>
        <p:nvSpPr>
          <p:cNvPr id="3" name="Content Placeholder 2"/>
          <p:cNvSpPr>
            <a:spLocks noGrp="1"/>
          </p:cNvSpPr>
          <p:nvPr>
            <p:ph sz="quarter" idx="1"/>
          </p:nvPr>
        </p:nvSpPr>
        <p:spPr>
          <a:xfrm>
            <a:off x="3810000" y="1676400"/>
            <a:ext cx="5184648" cy="5181600"/>
          </a:xfrm>
        </p:spPr>
        <p:txBody>
          <a:bodyPr>
            <a:normAutofit fontScale="62500" lnSpcReduction="20000"/>
          </a:bodyPr>
          <a:lstStyle/>
          <a:p>
            <a:r>
              <a:rPr lang="en-US" dirty="0" smtClean="0"/>
              <a:t>Public Health is Your Health. Most people don't understand what public health is or how it impacts their daily lives. The “This Is Public Health” campaign was created by </a:t>
            </a:r>
            <a:r>
              <a:rPr lang="en-US" dirty="0" smtClean="0">
                <a:hlinkClick r:id="rId3"/>
              </a:rPr>
              <a:t>Association of Schools of Public Health</a:t>
            </a:r>
            <a:r>
              <a:rPr lang="en-US" dirty="0" smtClean="0"/>
              <a:t> (ASPH) to let people know that public health affects them on a daily basis and that we are only as healthy as the world we live in. The campaign utilizes stickers with the slogan “This is Public Health” placed in strategic locations around communities to build awareness of the many ways in which public health impacts our well being.</a:t>
            </a:r>
          </a:p>
          <a:p>
            <a:r>
              <a:rPr lang="en-US" b="1" dirty="0" smtClean="0"/>
              <a:t>Challenge: </a:t>
            </a:r>
            <a:r>
              <a:rPr lang="en-US" dirty="0" smtClean="0"/>
              <a:t>Join this global effort to promote public health awareness in your </a:t>
            </a:r>
            <a:r>
              <a:rPr lang="en-US" dirty="0" smtClean="0"/>
              <a:t>community. Visit </a:t>
            </a:r>
            <a:r>
              <a:rPr lang="en-US" dirty="0" smtClean="0">
                <a:hlinkClick r:id="rId4"/>
              </a:rPr>
              <a:t>http://www.thisispublichealth.org/</a:t>
            </a:r>
            <a:endParaRPr lang="en-US" dirty="0" smtClean="0"/>
          </a:p>
          <a:p>
            <a:r>
              <a:rPr lang="en-US" b="1" dirty="0" smtClean="0"/>
              <a:t>Assignment: </a:t>
            </a:r>
            <a:r>
              <a:rPr lang="en-US" dirty="0" smtClean="0"/>
              <a:t>Think about your community. What is public health in your community? List five or more places where you would place a sticker in your community and explain </a:t>
            </a:r>
            <a:r>
              <a:rPr lang="en-US" dirty="0" smtClean="0"/>
              <a:t>each</a:t>
            </a:r>
          </a:p>
        </p:txBody>
      </p:sp>
      <p:pic>
        <p:nvPicPr>
          <p:cNvPr id="7" name="Picture 6"/>
          <p:cNvPicPr>
            <a:picLocks noChangeAspect="1"/>
          </p:cNvPicPr>
          <p:nvPr/>
        </p:nvPicPr>
        <p:blipFill>
          <a:blip r:embed="rId5"/>
          <a:stretch>
            <a:fillRect/>
          </a:stretch>
        </p:blipFill>
        <p:spPr>
          <a:xfrm>
            <a:off x="8229600" y="438213"/>
            <a:ext cx="765048" cy="780987"/>
          </a:xfrm>
          <a:prstGeom prst="rect">
            <a:avLst/>
          </a:prstGeom>
        </p:spPr>
      </p:pic>
      <p:pic>
        <p:nvPicPr>
          <p:cNvPr id="5" name="Picture 4"/>
          <p:cNvPicPr>
            <a:picLocks noChangeAspect="1"/>
          </p:cNvPicPr>
          <p:nvPr/>
        </p:nvPicPr>
        <p:blipFill>
          <a:blip r:embed="rId6"/>
          <a:stretch>
            <a:fillRect/>
          </a:stretch>
        </p:blipFill>
        <p:spPr>
          <a:xfrm>
            <a:off x="228600" y="1676400"/>
            <a:ext cx="3325416" cy="48006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Do Now</a:t>
            </a:r>
            <a:endParaRPr lang="en-US" b="1" dirty="0"/>
          </a:p>
        </p:txBody>
      </p:sp>
      <p:pic>
        <p:nvPicPr>
          <p:cNvPr id="4" name="Picture 3"/>
          <p:cNvPicPr>
            <a:picLocks noChangeAspect="1"/>
          </p:cNvPicPr>
          <p:nvPr/>
        </p:nvPicPr>
        <p:blipFill>
          <a:blip r:embed="rId3"/>
          <a:stretch>
            <a:fillRect/>
          </a:stretch>
        </p:blipFill>
        <p:spPr>
          <a:xfrm>
            <a:off x="7889363" y="5670133"/>
            <a:ext cx="993648" cy="935198"/>
          </a:xfrm>
          <a:prstGeom prst="rect">
            <a:avLst/>
          </a:prstGeom>
        </p:spPr>
      </p:pic>
      <p:pic>
        <p:nvPicPr>
          <p:cNvPr id="5" name="Picture 4"/>
          <p:cNvPicPr>
            <a:picLocks noChangeAspect="1"/>
          </p:cNvPicPr>
          <p:nvPr/>
        </p:nvPicPr>
        <p:blipFill>
          <a:blip r:embed="rId4"/>
          <a:stretch>
            <a:fillRect/>
          </a:stretch>
        </p:blipFill>
        <p:spPr>
          <a:xfrm>
            <a:off x="396362" y="1752600"/>
            <a:ext cx="8554657" cy="3733800"/>
          </a:xfrm>
          <a:prstGeom prst="rect">
            <a:avLst/>
          </a:prstGeom>
        </p:spPr>
      </p:pic>
      <p:sp>
        <p:nvSpPr>
          <p:cNvPr id="6" name="TextBox 5"/>
          <p:cNvSpPr txBox="1"/>
          <p:nvPr/>
        </p:nvSpPr>
        <p:spPr>
          <a:xfrm>
            <a:off x="228600" y="5670133"/>
            <a:ext cx="6876506" cy="954107"/>
          </a:xfrm>
          <a:prstGeom prst="rect">
            <a:avLst/>
          </a:prstGeom>
          <a:noFill/>
        </p:spPr>
        <p:txBody>
          <a:bodyPr wrap="square" rtlCol="0">
            <a:spAutoFit/>
          </a:bodyPr>
          <a:lstStyle/>
          <a:p>
            <a:r>
              <a:rPr lang="en-US" sz="2800" dirty="0" smtClean="0"/>
              <a:t>Circle the items that could be part of the work of a public health professional.</a:t>
            </a:r>
          </a:p>
          <a:p>
            <a:endParaRPr lang="en-US" sz="2800"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Discuss: </a:t>
            </a:r>
            <a:r>
              <a:rPr lang="en-US" dirty="0" smtClean="0"/>
              <a:t>Public Health vs. Medicine</a:t>
            </a:r>
            <a:endParaRPr lang="en-US" dirty="0"/>
          </a:p>
        </p:txBody>
      </p:sp>
      <p:sp>
        <p:nvSpPr>
          <p:cNvPr id="3" name="Content Placeholder 2"/>
          <p:cNvSpPr>
            <a:spLocks noGrp="1"/>
          </p:cNvSpPr>
          <p:nvPr>
            <p:ph sz="quarter" idx="1"/>
          </p:nvPr>
        </p:nvSpPr>
        <p:spPr/>
        <p:txBody>
          <a:bodyPr/>
          <a:lstStyle/>
          <a:p>
            <a:r>
              <a:rPr lang="en-US" dirty="0" smtClean="0"/>
              <a:t>How </a:t>
            </a:r>
            <a:r>
              <a:rPr lang="en-US" dirty="0" smtClean="0"/>
              <a:t>is the role of a public health professional different from the traditional role of a physician</a:t>
            </a:r>
            <a:r>
              <a:rPr lang="en-US" dirty="0" smtClean="0"/>
              <a:t>?</a:t>
            </a:r>
          </a:p>
          <a:p>
            <a:pPr>
              <a:buNone/>
            </a:pPr>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pic>
        <p:nvPicPr>
          <p:cNvPr id="18434" name="Picture 2"/>
          <p:cNvPicPr>
            <a:picLocks noChangeAspect="1" noChangeArrowheads="1"/>
          </p:cNvPicPr>
          <p:nvPr/>
        </p:nvPicPr>
        <p:blipFill>
          <a:blip r:embed="rId4"/>
          <a:srcRect/>
          <a:stretch>
            <a:fillRect/>
          </a:stretch>
        </p:blipFill>
        <p:spPr bwMode="auto">
          <a:xfrm>
            <a:off x="2667000" y="3048000"/>
            <a:ext cx="3105150" cy="3048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Defining Public Health</a:t>
            </a:r>
            <a:endParaRPr lang="en-US" b="1" dirty="0"/>
          </a:p>
        </p:txBody>
      </p:sp>
      <p:sp>
        <p:nvSpPr>
          <p:cNvPr id="3" name="Content Placeholder 2"/>
          <p:cNvSpPr>
            <a:spLocks noGrp="1"/>
          </p:cNvSpPr>
          <p:nvPr>
            <p:ph sz="quarter" idx="1"/>
          </p:nvPr>
        </p:nvSpPr>
        <p:spPr/>
        <p:txBody>
          <a:bodyPr>
            <a:normAutofit fontScale="92500" lnSpcReduction="20000"/>
          </a:bodyPr>
          <a:lstStyle/>
          <a:p>
            <a:r>
              <a:rPr lang="en-US" dirty="0" smtClean="0"/>
              <a:t>Public health professionals focus on</a:t>
            </a:r>
            <a:r>
              <a:rPr lang="en-US" b="1" dirty="0" smtClean="0"/>
              <a:t> populations</a:t>
            </a:r>
            <a:r>
              <a:rPr lang="en-US" dirty="0" smtClean="0"/>
              <a:t> (also sometimes referred to as communities) rather than individuals. Public health also works to </a:t>
            </a:r>
            <a:r>
              <a:rPr lang="en-US" b="1" dirty="0" smtClean="0"/>
              <a:t>prevent </a:t>
            </a:r>
            <a:r>
              <a:rPr lang="en-US" dirty="0" smtClean="0"/>
              <a:t>problems before they occur</a:t>
            </a:r>
            <a:r>
              <a:rPr lang="en-US" dirty="0" smtClean="0"/>
              <a:t>.</a:t>
            </a:r>
            <a:r>
              <a:rPr lang="en-US" b="1" dirty="0" smtClean="0"/>
              <a:t> </a:t>
            </a:r>
            <a:endParaRPr lang="en-US" dirty="0" smtClean="0"/>
          </a:p>
          <a:p>
            <a:pPr lvl="1"/>
            <a:r>
              <a:rPr lang="en-US" dirty="0" smtClean="0">
                <a:solidFill>
                  <a:schemeClr val="accent5">
                    <a:lumMod val="75000"/>
                  </a:schemeClr>
                </a:solidFill>
              </a:rPr>
              <a:t>“As opposed to medicine which concentrates on the treatment of disease once it has occurred, public health focuses on the </a:t>
            </a:r>
            <a:r>
              <a:rPr lang="en-US" b="1" dirty="0" smtClean="0">
                <a:solidFill>
                  <a:schemeClr val="accent5">
                    <a:lumMod val="75000"/>
                  </a:schemeClr>
                </a:solidFill>
              </a:rPr>
              <a:t>prevention</a:t>
            </a:r>
            <a:r>
              <a:rPr lang="en-US" dirty="0" smtClean="0">
                <a:solidFill>
                  <a:schemeClr val="accent5">
                    <a:lumMod val="75000"/>
                  </a:schemeClr>
                </a:solidFill>
              </a:rPr>
              <a:t> of disease and optimizing the physical and psychosocial status of </a:t>
            </a:r>
            <a:r>
              <a:rPr lang="en-US" b="1" dirty="0" smtClean="0">
                <a:solidFill>
                  <a:schemeClr val="accent5">
                    <a:lumMod val="75000"/>
                  </a:schemeClr>
                </a:solidFill>
              </a:rPr>
              <a:t>populations</a:t>
            </a:r>
            <a:r>
              <a:rPr lang="en-US" dirty="0" smtClean="0">
                <a:solidFill>
                  <a:schemeClr val="accent5">
                    <a:lumMod val="75000"/>
                  </a:schemeClr>
                </a:solidFill>
              </a:rPr>
              <a:t>” </a:t>
            </a:r>
            <a:r>
              <a:rPr lang="en-US" i="1" dirty="0" smtClean="0">
                <a:solidFill>
                  <a:schemeClr val="accent5">
                    <a:lumMod val="75000"/>
                  </a:schemeClr>
                </a:solidFill>
              </a:rPr>
              <a:t>(UIC School of Public Health</a:t>
            </a:r>
            <a:r>
              <a:rPr lang="en-US" i="1" dirty="0" smtClean="0">
                <a:solidFill>
                  <a:schemeClr val="accent5">
                    <a:lumMod val="75000"/>
                  </a:schemeClr>
                </a:solidFill>
              </a:rPr>
              <a:t>)</a:t>
            </a:r>
            <a:r>
              <a:rPr lang="en-US" dirty="0" smtClean="0">
                <a:solidFill>
                  <a:schemeClr val="accent5">
                    <a:lumMod val="75000"/>
                  </a:schemeClr>
                </a:solidFill>
              </a:rPr>
              <a:t> </a:t>
            </a:r>
            <a:endParaRPr lang="en-US" dirty="0" smtClean="0">
              <a:solidFill>
                <a:schemeClr val="accent5">
                  <a:lumMod val="75000"/>
                </a:schemeClr>
              </a:solidFill>
            </a:endParaRPr>
          </a:p>
          <a:p>
            <a:pPr lvl="1"/>
            <a:r>
              <a:rPr lang="en-US" dirty="0" smtClean="0">
                <a:solidFill>
                  <a:schemeClr val="accent6">
                    <a:lumMod val="75000"/>
                  </a:schemeClr>
                </a:solidFill>
              </a:rPr>
              <a:t>“Public Health is the science and art of protecting and improving the health of</a:t>
            </a:r>
            <a:r>
              <a:rPr lang="en-US" b="1" dirty="0" smtClean="0">
                <a:solidFill>
                  <a:schemeClr val="accent6">
                    <a:lumMod val="75000"/>
                  </a:schemeClr>
                </a:solidFill>
              </a:rPr>
              <a:t> communities</a:t>
            </a:r>
            <a:r>
              <a:rPr lang="en-US" dirty="0" smtClean="0">
                <a:solidFill>
                  <a:schemeClr val="accent6">
                    <a:lumMod val="75000"/>
                  </a:schemeClr>
                </a:solidFill>
              </a:rPr>
              <a:t> through education, promotion of healthy lifestyles, and research for disease and injury</a:t>
            </a:r>
            <a:r>
              <a:rPr lang="en-US" b="1" dirty="0" smtClean="0">
                <a:solidFill>
                  <a:schemeClr val="accent6">
                    <a:lumMod val="75000"/>
                  </a:schemeClr>
                </a:solidFill>
              </a:rPr>
              <a:t> prevention</a:t>
            </a:r>
            <a:r>
              <a:rPr lang="en-US" dirty="0" smtClean="0">
                <a:solidFill>
                  <a:schemeClr val="accent6">
                    <a:lumMod val="75000"/>
                  </a:schemeClr>
                </a:solidFill>
              </a:rPr>
              <a:t>.” </a:t>
            </a:r>
            <a:r>
              <a:rPr lang="en-US" i="1" dirty="0" smtClean="0">
                <a:solidFill>
                  <a:schemeClr val="accent6">
                    <a:lumMod val="75000"/>
                  </a:schemeClr>
                </a:solidFill>
              </a:rPr>
              <a:t>(ASPH)</a:t>
            </a:r>
            <a:endParaRPr lang="en-US" dirty="0" smtClean="0">
              <a:solidFill>
                <a:schemeClr val="accent6">
                  <a:lumMod val="75000"/>
                </a:schemeClr>
              </a:solidFill>
            </a:endParaRPr>
          </a:p>
          <a:p>
            <a:endParaRPr lang="en-US" b="1"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Video: </a:t>
            </a:r>
            <a:r>
              <a:rPr lang="en-US" dirty="0" smtClean="0"/>
              <a:t>The Power of Public Health</a:t>
            </a:r>
            <a:endParaRPr lang="en-US" dirty="0"/>
          </a:p>
        </p:txBody>
      </p:sp>
      <p:sp>
        <p:nvSpPr>
          <p:cNvPr id="4" name="Rectangle 3"/>
          <p:cNvSpPr/>
          <p:nvPr/>
        </p:nvSpPr>
        <p:spPr>
          <a:xfrm>
            <a:off x="1371600" y="6488668"/>
            <a:ext cx="6858000" cy="369332"/>
          </a:xfrm>
          <a:prstGeom prst="rect">
            <a:avLst/>
          </a:prstGeom>
        </p:spPr>
        <p:txBody>
          <a:bodyPr wrap="square">
            <a:spAutoFit/>
          </a:bodyPr>
          <a:lstStyle/>
          <a:p>
            <a:r>
              <a:rPr lang="en-US" dirty="0" smtClean="0"/>
              <a:t>http://</a:t>
            </a:r>
            <a:r>
              <a:rPr lang="en-US" dirty="0" err="1" smtClean="0"/>
              <a:t>www.youtube.com/watch?v</a:t>
            </a:r>
            <a:r>
              <a:rPr lang="en-US" dirty="0" smtClean="0"/>
              <a:t>=M72DdaEYGuk</a:t>
            </a:r>
            <a:endParaRPr lang="en-US" dirty="0"/>
          </a:p>
        </p:txBody>
      </p:sp>
      <p:pic>
        <p:nvPicPr>
          <p:cNvPr id="5" name="Picture 4"/>
          <p:cNvPicPr>
            <a:picLocks noChangeAspect="1"/>
          </p:cNvPicPr>
          <p:nvPr/>
        </p:nvPicPr>
        <p:blipFill>
          <a:blip r:embed="rId3"/>
          <a:stretch>
            <a:fillRect/>
          </a:stretch>
        </p:blipFill>
        <p:spPr>
          <a:xfrm>
            <a:off x="1066800" y="2133600"/>
            <a:ext cx="6702552" cy="41868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Video: </a:t>
            </a:r>
            <a:r>
              <a:rPr lang="en-US" dirty="0" smtClean="0"/>
              <a:t>This is Public Health!</a:t>
            </a:r>
            <a:endParaRPr lang="en-US" dirty="0"/>
          </a:p>
        </p:txBody>
      </p:sp>
      <p:sp>
        <p:nvSpPr>
          <p:cNvPr id="6" name="Rectangle 5"/>
          <p:cNvSpPr/>
          <p:nvPr/>
        </p:nvSpPr>
        <p:spPr>
          <a:xfrm>
            <a:off x="612648" y="6534834"/>
            <a:ext cx="7845552" cy="369332"/>
          </a:xfrm>
          <a:prstGeom prst="rect">
            <a:avLst/>
          </a:prstGeom>
        </p:spPr>
        <p:txBody>
          <a:bodyPr wrap="square">
            <a:spAutoFit/>
          </a:bodyPr>
          <a:lstStyle/>
          <a:p>
            <a:r>
              <a:rPr lang="en-US" dirty="0" smtClean="0"/>
              <a:t>http://</a:t>
            </a:r>
            <a:r>
              <a:rPr lang="en-US" dirty="0" err="1" smtClean="0"/>
              <a:t>www.thisispublichealth.org/video_lowres.html</a:t>
            </a:r>
            <a:endParaRPr lang="en-US" dirty="0"/>
          </a:p>
        </p:txBody>
      </p:sp>
      <p:pic>
        <p:nvPicPr>
          <p:cNvPr id="7" name="Picture 6"/>
          <p:cNvPicPr>
            <a:picLocks noChangeAspect="1"/>
          </p:cNvPicPr>
          <p:nvPr/>
        </p:nvPicPr>
        <p:blipFill>
          <a:blip r:embed="rId3"/>
          <a:stretch>
            <a:fillRect/>
          </a:stretch>
        </p:blipFill>
        <p:spPr>
          <a:xfrm>
            <a:off x="1219200" y="1600200"/>
            <a:ext cx="5930900" cy="443155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Top 10 Achievements in Public Health</a:t>
            </a:r>
            <a:endParaRPr lang="en-US" dirty="0"/>
          </a:p>
        </p:txBody>
      </p:sp>
      <p:pic>
        <p:nvPicPr>
          <p:cNvPr id="5" name="Picture 4"/>
          <p:cNvPicPr>
            <a:picLocks noChangeAspect="1"/>
          </p:cNvPicPr>
          <p:nvPr/>
        </p:nvPicPr>
        <p:blipFill>
          <a:blip r:embed="rId3"/>
          <a:stretch>
            <a:fillRect/>
          </a:stretch>
        </p:blipFill>
        <p:spPr>
          <a:xfrm>
            <a:off x="7703117" y="5854565"/>
            <a:ext cx="1301507" cy="841218"/>
          </a:xfrm>
          <a:prstGeom prst="rect">
            <a:avLst/>
          </a:prstGeom>
        </p:spPr>
      </p:pic>
      <p:pic>
        <p:nvPicPr>
          <p:cNvPr id="22530" name="Picture 2"/>
          <p:cNvPicPr>
            <a:picLocks noChangeAspect="1" noChangeArrowheads="1"/>
          </p:cNvPicPr>
          <p:nvPr/>
        </p:nvPicPr>
        <p:blipFill>
          <a:blip r:embed="rId4"/>
          <a:srcRect/>
          <a:stretch>
            <a:fillRect/>
          </a:stretch>
        </p:blipFill>
        <p:spPr bwMode="auto">
          <a:xfrm>
            <a:off x="612648" y="1930265"/>
            <a:ext cx="7670800" cy="39243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Discuss: </a:t>
            </a:r>
            <a:r>
              <a:rPr lang="en-US" dirty="0" smtClean="0"/>
              <a:t>Public Health Careers</a:t>
            </a:r>
            <a:endParaRPr lang="en-US" dirty="0"/>
          </a:p>
        </p:txBody>
      </p:sp>
      <p:sp>
        <p:nvSpPr>
          <p:cNvPr id="3" name="Content Placeholder 2"/>
          <p:cNvSpPr>
            <a:spLocks noGrp="1"/>
          </p:cNvSpPr>
          <p:nvPr>
            <p:ph sz="quarter" idx="1"/>
          </p:nvPr>
        </p:nvSpPr>
        <p:spPr/>
        <p:txBody>
          <a:bodyPr/>
          <a:lstStyle/>
          <a:p>
            <a:r>
              <a:rPr lang="en-US" dirty="0" smtClean="0"/>
              <a:t>Many </a:t>
            </a:r>
            <a:r>
              <a:rPr lang="en-US" dirty="0" smtClean="0"/>
              <a:t>kids decide they want to become a doctor from a very young age, however it is less</a:t>
            </a:r>
            <a:r>
              <a:rPr lang="en-US" dirty="0" smtClean="0"/>
              <a:t> common </a:t>
            </a:r>
            <a:r>
              <a:rPr lang="en-US" dirty="0" smtClean="0"/>
              <a:t>to say “I want to be a public health professional” among youngsters and even </a:t>
            </a:r>
            <a:r>
              <a:rPr lang="en-US" dirty="0" smtClean="0"/>
              <a:t>high-schoolers</a:t>
            </a:r>
            <a:r>
              <a:rPr lang="en-US" dirty="0" smtClean="0"/>
              <a:t>. Many people don’t discover public health until college or even later! Why do you think this is the case?</a:t>
            </a:r>
          </a:p>
          <a:p>
            <a:endParaRPr lang="en-US" dirty="0" smtClean="0"/>
          </a:p>
          <a:p>
            <a:endParaRPr lang="en-US" dirty="0"/>
          </a:p>
        </p:txBody>
      </p:sp>
      <p:pic>
        <p:nvPicPr>
          <p:cNvPr id="4" name="Picture 3"/>
          <p:cNvPicPr>
            <a:picLocks noChangeAspect="1"/>
          </p:cNvPicPr>
          <p:nvPr/>
        </p:nvPicPr>
        <p:blipFill>
          <a:blip r:embed="rId3"/>
          <a:stretch>
            <a:fillRect/>
          </a:stretch>
        </p:blipFill>
        <p:spPr>
          <a:xfrm>
            <a:off x="7788148" y="5734602"/>
            <a:ext cx="977900" cy="72279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10 Essential Functions of Public Health</a:t>
            </a:r>
            <a:endParaRPr lang="en-US" dirty="0"/>
          </a:p>
        </p:txBody>
      </p:sp>
      <p:pic>
        <p:nvPicPr>
          <p:cNvPr id="7" name="Picture 6"/>
          <p:cNvPicPr>
            <a:picLocks noChangeAspect="1"/>
          </p:cNvPicPr>
          <p:nvPr/>
        </p:nvPicPr>
        <p:blipFill>
          <a:blip r:embed="rId3"/>
          <a:stretch>
            <a:fillRect/>
          </a:stretch>
        </p:blipFill>
        <p:spPr>
          <a:xfrm>
            <a:off x="8138012" y="5562600"/>
            <a:ext cx="628035" cy="966208"/>
          </a:xfrm>
          <a:prstGeom prst="rect">
            <a:avLst/>
          </a:prstGeom>
        </p:spPr>
      </p:pic>
      <p:pic>
        <p:nvPicPr>
          <p:cNvPr id="6" name="Picture 5"/>
          <p:cNvPicPr>
            <a:picLocks noChangeAspect="1"/>
          </p:cNvPicPr>
          <p:nvPr/>
        </p:nvPicPr>
        <p:blipFill>
          <a:blip r:embed="rId4"/>
          <a:stretch>
            <a:fillRect/>
          </a:stretch>
        </p:blipFill>
        <p:spPr>
          <a:xfrm>
            <a:off x="218947" y="2184400"/>
            <a:ext cx="8547100" cy="2489200"/>
          </a:xfrm>
          <a:prstGeom prst="rect">
            <a:avLst/>
          </a:prstGeom>
        </p:spPr>
      </p:pic>
      <p:sp>
        <p:nvSpPr>
          <p:cNvPr id="8" name="Rectangle 7"/>
          <p:cNvSpPr/>
          <p:nvPr/>
        </p:nvSpPr>
        <p:spPr>
          <a:xfrm>
            <a:off x="886775" y="6516308"/>
            <a:ext cx="7159752" cy="369332"/>
          </a:xfrm>
          <a:prstGeom prst="rect">
            <a:avLst/>
          </a:prstGeom>
        </p:spPr>
        <p:txBody>
          <a:bodyPr wrap="square">
            <a:spAutoFit/>
          </a:bodyPr>
          <a:lstStyle/>
          <a:p>
            <a:r>
              <a:rPr lang="en-US" b="1" dirty="0" smtClean="0"/>
              <a:t>Source</a:t>
            </a:r>
            <a:r>
              <a:rPr lang="en-US" dirty="0" smtClean="0"/>
              <a:t>: http://</a:t>
            </a:r>
            <a:r>
              <a:rPr lang="en-US" dirty="0" err="1" smtClean="0"/>
              <a:t>www.cdc.gov/nphpsp/essentialservices.html</a:t>
            </a:r>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Median.thmx</Template>
  <TotalTime>3345</TotalTime>
  <Words>1197</Words>
  <Application>Microsoft Macintosh PowerPoint</Application>
  <PresentationFormat>On-screen Show (4:3)</PresentationFormat>
  <Paragraphs>85</Paragraphs>
  <Slides>15</Slides>
  <Notes>15</Notes>
  <HiddenSlides>0</HiddenSlides>
  <MMClips>0</MMClips>
  <ScaleCrop>false</ScaleCrop>
  <HeadingPairs>
    <vt:vector size="4" baseType="variant">
      <vt:variant>
        <vt:lpstr>Design Template</vt:lpstr>
      </vt:variant>
      <vt:variant>
        <vt:i4>1</vt:i4>
      </vt:variant>
      <vt:variant>
        <vt:lpstr>Slide Titles</vt:lpstr>
      </vt:variant>
      <vt:variant>
        <vt:i4>15</vt:i4>
      </vt:variant>
    </vt:vector>
  </HeadingPairs>
  <TitlesOfParts>
    <vt:vector size="16" baseType="lpstr">
      <vt:lpstr>Median</vt:lpstr>
      <vt:lpstr>Lesson 5.2: Public Health</vt:lpstr>
      <vt:lpstr>Do Now</vt:lpstr>
      <vt:lpstr>Discuss: Public Health vs. Medicine</vt:lpstr>
      <vt:lpstr>Defining Public Health</vt:lpstr>
      <vt:lpstr>Video: The Power of Public Health</vt:lpstr>
      <vt:lpstr>Video: This is Public Health!</vt:lpstr>
      <vt:lpstr>Top 10 Achievements in Public Health</vt:lpstr>
      <vt:lpstr>Discuss: Public Health Careers</vt:lpstr>
      <vt:lpstr>10 Essential Functions of Public Health</vt:lpstr>
      <vt:lpstr>10 Essential Functions of Public Health</vt:lpstr>
      <vt:lpstr>10 Essential Functions of Public Health</vt:lpstr>
      <vt:lpstr>Identifying Functions of Public Health</vt:lpstr>
      <vt:lpstr>Discuss:</vt:lpstr>
      <vt:lpstr>Assess:</vt:lpstr>
      <vt:lpstr>Homework: This is Public Health</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Lesson 1: What is Health?</dc:title>
  <dc:creator>Kate</dc:creator>
  <cp:lastModifiedBy>Kate</cp:lastModifiedBy>
  <cp:revision>78</cp:revision>
  <dcterms:created xsi:type="dcterms:W3CDTF">2014-02-16T15:49:51Z</dcterms:created>
  <dcterms:modified xsi:type="dcterms:W3CDTF">2014-02-16T17:49:53Z</dcterms:modified>
</cp:coreProperties>
</file>