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2"/>
  </p:notesMasterIdLst>
  <p:sldIdLst>
    <p:sldId id="256" r:id="rId2"/>
    <p:sldId id="257" r:id="rId3"/>
    <p:sldId id="258" r:id="rId4"/>
    <p:sldId id="259" r:id="rId5"/>
    <p:sldId id="271" r:id="rId6"/>
    <p:sldId id="269" r:id="rId7"/>
    <p:sldId id="270" r:id="rId8"/>
    <p:sldId id="272" r:id="rId9"/>
    <p:sldId id="266"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4" d="100"/>
          <a:sy n="94" d="100"/>
        </p:scale>
        <p:origin x="-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2/13/14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r>
              <a:rPr lang="en-US" dirty="0" smtClean="0"/>
              <a:t>: Students</a:t>
            </a:r>
            <a:r>
              <a:rPr lang="en-US" baseline="0" dirty="0" smtClean="0"/>
              <a:t> will examine the concept of community from a variety of angles in this lesson. First, they will describe their vision of an ideal community and compare it with another student’s vision. Then they will review what communities means and create a Venn Diagram comparing and contrasting two communities that they are a part of. Next they will read an article on the role and impact of community health workers. Finally, they will identify factors that contribute to making communities healthy.</a:t>
            </a:r>
            <a:endParaRPr lang="en-US" dirty="0" smtClean="0"/>
          </a:p>
          <a:p>
            <a:endParaRPr lang="en-US" dirty="0" smtClean="0"/>
          </a:p>
          <a:p>
            <a:endParaRPr lang="en-US" dirty="0" smtClean="0"/>
          </a:p>
          <a:p>
            <a:r>
              <a:rPr lang="en-US" dirty="0" smtClean="0"/>
              <a:t>Image source</a:t>
            </a:r>
            <a:r>
              <a:rPr lang="en-US" dirty="0" smtClean="0"/>
              <a:t>:  </a:t>
            </a:r>
            <a:r>
              <a:rPr lang="en-US" dirty="0" err="1" smtClean="0"/>
              <a:t>Flickr</a:t>
            </a:r>
            <a:r>
              <a:rPr lang="en-US" dirty="0" smtClean="0"/>
              <a:t>,</a:t>
            </a:r>
            <a:r>
              <a:rPr lang="en-US" baseline="0" dirty="0" smtClean="0"/>
              <a:t> http://www.flickr.com/photos/nooku/5170154324/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a:t>
            </a:r>
            <a:r>
              <a:rPr lang="en-US" baseline="0" dirty="0" smtClean="0"/>
              <a:t> of this homework is to get students to continue to reflect upon the communities they are a part of, with the goal of realizing new ones as they think more about this in a creative way. The secondary purpose is to provide an opportunity to practice their communication skills and demonstrate their understanding of communities and factors that impact health within their communities. Carve out time in the next class period for brief presentations, if possible.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Create</a:t>
            </a:r>
            <a:r>
              <a:rPr lang="en-US" baseline="0" dirty="0" smtClean="0"/>
              <a:t> a safe space by reminding students of the norms: all viewpoints and diverse perspectives will be respected and valued in this classroom. This will encourage students to feel open about sharing various communities they may be a part of (i.e. LGBT, Latino, disabled, etc.) as long as they are comfortable.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Challenge students</a:t>
            </a:r>
            <a:r>
              <a:rPr lang="en-US" baseline="0" dirty="0" smtClean="0"/>
              <a:t> to find similarities, even if they aren’t immediately visible.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Conduct a Google</a:t>
            </a:r>
            <a:r>
              <a:rPr lang="en-US" baseline="0" dirty="0" smtClean="0"/>
              <a:t> search on the projector, if technology is available. Search in Google Images for the word “Community” Scroll through the results of the search and ask students: What do these images about community, which are the most commonly “clicked on” say about what community means to us as humans?  What images do you think SHOULD be in the Google image search result for the word “community that do not appear here?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School, sports, clubs, extra-</a:t>
            </a:r>
            <a:r>
              <a:rPr lang="en-US" dirty="0" err="1" smtClean="0"/>
              <a:t>curriculars</a:t>
            </a:r>
            <a:r>
              <a:rPr lang="en-US" dirty="0" smtClean="0"/>
              <a:t>, city/town, county, race/ethnicity,</a:t>
            </a:r>
            <a:r>
              <a:rPr lang="en-US" baseline="0" dirty="0" smtClean="0"/>
              <a:t> age group, hairstyle, those who have piercing/tattoos, handicapped, professional or business organizations, networking organizations, online social media groups, support groups, those who have or have survived a type of illness groups (ex: cancer), faith communities and churches, etc.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article can be found as a PDF in the “5.1 – Communities folder of the module.” Be sure to</a:t>
            </a:r>
            <a:r>
              <a:rPr lang="en-US" baseline="0" dirty="0" smtClean="0"/>
              <a:t> prepare a class set of copies before class and have students pass them back in after reading.</a:t>
            </a:r>
            <a:endParaRPr lang="en-US" dirty="0" smtClean="0"/>
          </a:p>
          <a:p>
            <a:r>
              <a:rPr lang="en-US" dirty="0" smtClean="0"/>
              <a:t>Possible Answers for #1:</a:t>
            </a:r>
            <a:r>
              <a:rPr lang="en-US" baseline="0" dirty="0" smtClean="0"/>
              <a:t> </a:t>
            </a:r>
            <a:r>
              <a:rPr lang="en-US" sz="1200" b="1" kern="1200" dirty="0" smtClean="0">
                <a:solidFill>
                  <a:schemeClr val="tx1"/>
                </a:solidFill>
                <a:latin typeface="+mn-lt"/>
                <a:ea typeface="+mn-ea"/>
                <a:cs typeface="+mn-cs"/>
              </a:rPr>
              <a:t>What were some of the particular communities identified in the article?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Urban families in Ethiopia </a:t>
            </a:r>
          </a:p>
          <a:p>
            <a:r>
              <a:rPr lang="en-US" sz="1200" kern="1200" dirty="0" smtClean="0">
                <a:solidFill>
                  <a:schemeClr val="tx1"/>
                </a:solidFill>
                <a:latin typeface="+mn-lt"/>
                <a:ea typeface="+mn-ea"/>
                <a:cs typeface="+mn-cs"/>
              </a:rPr>
              <a:t>A rural coal mining town</a:t>
            </a:r>
          </a:p>
          <a:p>
            <a:r>
              <a:rPr lang="en-US" sz="1200" kern="1200" dirty="0" smtClean="0">
                <a:solidFill>
                  <a:schemeClr val="tx1"/>
                </a:solidFill>
                <a:latin typeface="+mn-lt"/>
                <a:ea typeface="+mn-ea"/>
                <a:cs typeface="+mn-cs"/>
              </a:rPr>
              <a:t>Diabetics</a:t>
            </a:r>
          </a:p>
          <a:p>
            <a:r>
              <a:rPr lang="en-US" sz="1200" kern="1200" dirty="0" smtClean="0">
                <a:solidFill>
                  <a:schemeClr val="tx1"/>
                </a:solidFill>
                <a:latin typeface="+mn-lt"/>
                <a:ea typeface="+mn-ea"/>
                <a:cs typeface="+mn-cs"/>
              </a:rPr>
              <a:t>Community health workers, themselves</a:t>
            </a:r>
          </a:p>
          <a:p>
            <a:r>
              <a:rPr lang="en-US" sz="1200" kern="1200" dirty="0" smtClean="0">
                <a:solidFill>
                  <a:schemeClr val="tx1"/>
                </a:solidFill>
                <a:latin typeface="+mn-lt"/>
                <a:ea typeface="+mn-ea"/>
                <a:cs typeface="+mn-cs"/>
              </a:rPr>
              <a:t>Female high school graduates in Ethiopia</a:t>
            </a:r>
          </a:p>
          <a:p>
            <a:r>
              <a:rPr lang="en-US" sz="1200" kern="1200" dirty="0" smtClean="0">
                <a:solidFill>
                  <a:schemeClr val="tx1"/>
                </a:solidFill>
                <a:latin typeface="+mn-lt"/>
                <a:ea typeface="+mn-ea"/>
                <a:cs typeface="+mn-cs"/>
              </a:rPr>
              <a:t>Underserved men in Denver</a:t>
            </a:r>
          </a:p>
          <a:p>
            <a:r>
              <a:rPr lang="en-US" sz="1200" kern="1200" dirty="0" smtClean="0">
                <a:solidFill>
                  <a:schemeClr val="tx1"/>
                </a:solidFill>
                <a:latin typeface="+mn-lt"/>
                <a:ea typeface="+mn-ea"/>
                <a:cs typeface="+mn-cs"/>
              </a:rPr>
              <a:t>Children of addicted parents,</a:t>
            </a:r>
          </a:p>
          <a:p>
            <a:r>
              <a:rPr lang="en-US" sz="1200" kern="1200" dirty="0" smtClean="0">
                <a:solidFill>
                  <a:schemeClr val="tx1"/>
                </a:solidFill>
                <a:latin typeface="+mn-lt"/>
                <a:ea typeface="+mn-ea"/>
                <a:cs typeface="+mn-cs"/>
              </a:rPr>
              <a:t>Obese</a:t>
            </a:r>
          </a:p>
          <a:p>
            <a:r>
              <a:rPr lang="en-US" sz="1200" kern="1200" dirty="0" smtClean="0">
                <a:solidFill>
                  <a:schemeClr val="tx1"/>
                </a:solidFill>
                <a:latin typeface="+mn-lt"/>
                <a:ea typeface="+mn-ea"/>
                <a:cs typeface="+mn-cs"/>
              </a:rPr>
              <a:t>Big Creek People in Action, an organization focused on education and health</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schools—people</a:t>
            </a:r>
            <a:r>
              <a:rPr lang="en-US" baseline="0" dirty="0" smtClean="0"/>
              <a:t> must wash hands, safety inspections and regulations followed in cafeteria, absence policies for sick students, availability of hand sanitizer and other sanitary supplies, health education and PE classes, amount of time sedentary vs. active, existence of role models in school, values/beliefs about health and learning conveyed, opportunities for student involvement, after-school activities, and positive reinforcement, policies on bullying, availability of counseling and mental health support, etc.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5.1:</a:t>
            </a:r>
            <a:br>
              <a:rPr lang="en-US" dirty="0" smtClean="0"/>
            </a:br>
            <a:r>
              <a:rPr lang="en-US" dirty="0" smtClean="0"/>
              <a:t>What is a Community?</a:t>
            </a:r>
            <a:endParaRPr lang="en-US" sz="4444" dirty="0"/>
          </a:p>
        </p:txBody>
      </p:sp>
      <p:sp>
        <p:nvSpPr>
          <p:cNvPr id="3" name="Subtitle 2"/>
          <p:cNvSpPr>
            <a:spLocks noGrp="1"/>
          </p:cNvSpPr>
          <p:nvPr>
            <p:ph type="subTitle" idx="1"/>
          </p:nvPr>
        </p:nvSpPr>
        <p:spPr/>
        <p:txBody>
          <a:bodyPr/>
          <a:lstStyle/>
          <a:p>
            <a:r>
              <a:rPr lang="en-US" dirty="0" smtClean="0"/>
              <a:t>Module 5: Public Health</a:t>
            </a:r>
            <a:endParaRPr lang="en-US" dirty="0"/>
          </a:p>
        </p:txBody>
      </p:sp>
      <p:sp>
        <p:nvSpPr>
          <p:cNvPr id="4" name="Rectangle 3"/>
          <p:cNvSpPr/>
          <p:nvPr/>
        </p:nvSpPr>
        <p:spPr>
          <a:xfrm>
            <a:off x="304800" y="228600"/>
            <a:ext cx="3505200" cy="1107996"/>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5.1: </a:t>
            </a:r>
            <a:r>
              <a:rPr lang="en-US" sz="2200" dirty="0" smtClean="0">
                <a:latin typeface="+mj-lt"/>
              </a:rPr>
              <a:t> Identify communities and the factors that shape their health.</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114800" y="659486"/>
            <a:ext cx="4139275" cy="33791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r>
              <a:rPr lang="en-US" b="1" dirty="0" smtClean="0"/>
              <a:t>: </a:t>
            </a:r>
            <a:r>
              <a:rPr lang="en-US" dirty="0" smtClean="0"/>
              <a:t>Communities Collage</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Create a collage representing the communities you have been a part of, are currently a part of, and would like to become a part of in the future.</a:t>
            </a:r>
            <a:r>
              <a:rPr lang="en-US" dirty="0" smtClean="0"/>
              <a:t> </a:t>
            </a:r>
          </a:p>
          <a:p>
            <a:pPr lvl="1"/>
            <a:r>
              <a:rPr lang="en-US" dirty="0" smtClean="0"/>
              <a:t>You </a:t>
            </a:r>
            <a:r>
              <a:rPr lang="en-US" dirty="0" smtClean="0"/>
              <a:t>may use any media to create your </a:t>
            </a:r>
            <a:r>
              <a:rPr lang="en-US" dirty="0" smtClean="0"/>
              <a:t>collage</a:t>
            </a:r>
            <a:r>
              <a:rPr lang="en-US" dirty="0" smtClean="0"/>
              <a:t>.</a:t>
            </a:r>
            <a:r>
              <a:rPr lang="en-US" dirty="0" smtClean="0"/>
              <a:t> </a:t>
            </a:r>
          </a:p>
          <a:p>
            <a:pPr lvl="1"/>
            <a:r>
              <a:rPr lang="en-US" dirty="0" smtClean="0"/>
              <a:t>Be </a:t>
            </a:r>
            <a:r>
              <a:rPr lang="en-US" dirty="0" smtClean="0"/>
              <a:t>prepared to share and explain different elements in your collage that represent your unique combination of </a:t>
            </a:r>
            <a:r>
              <a:rPr lang="en-US" dirty="0" smtClean="0"/>
              <a:t>communities</a:t>
            </a:r>
            <a:r>
              <a:rPr lang="en-US" dirty="0" smtClean="0"/>
              <a:t>, and describe how each of your communities impacts your overall health.</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a:t>
            </a:r>
            <a:r>
              <a:rPr lang="en-US" b="1" dirty="0" smtClean="0"/>
              <a:t>Now: </a:t>
            </a:r>
            <a:r>
              <a:rPr lang="en-US" dirty="0" smtClean="0"/>
              <a:t>Vision of a Community</a:t>
            </a:r>
            <a:endParaRPr lang="en-US" b="1" dirty="0"/>
          </a:p>
        </p:txBody>
      </p:sp>
      <p:sp>
        <p:nvSpPr>
          <p:cNvPr id="3" name="Content Placeholder 2"/>
          <p:cNvSpPr>
            <a:spLocks noGrp="1"/>
          </p:cNvSpPr>
          <p:nvPr>
            <p:ph sz="quarter" idx="1"/>
          </p:nvPr>
        </p:nvSpPr>
        <p:spPr/>
        <p:txBody>
          <a:bodyPr>
            <a:normAutofit/>
          </a:bodyPr>
          <a:lstStyle/>
          <a:p>
            <a:r>
              <a:rPr lang="en-US" b="1" dirty="0" smtClean="0"/>
              <a:t>Describe your vision of an ideal community.</a:t>
            </a:r>
            <a:r>
              <a:rPr lang="en-US" dirty="0" smtClean="0"/>
              <a:t> Consider questions such as the following:</a:t>
            </a:r>
            <a:r>
              <a:rPr lang="en-US" dirty="0" smtClean="0"/>
              <a:t> </a:t>
            </a:r>
          </a:p>
          <a:p>
            <a:pPr lvl="1"/>
            <a:r>
              <a:rPr lang="en-US" i="1" dirty="0" smtClean="0"/>
              <a:t>What </a:t>
            </a:r>
            <a:r>
              <a:rPr lang="en-US" i="1" dirty="0" smtClean="0"/>
              <a:t>characteristics would the community have?</a:t>
            </a:r>
            <a:r>
              <a:rPr lang="en-US" i="1" dirty="0" smtClean="0"/>
              <a:t> </a:t>
            </a:r>
          </a:p>
          <a:p>
            <a:pPr lvl="1"/>
            <a:r>
              <a:rPr lang="en-US" i="1" dirty="0" smtClean="0"/>
              <a:t>What </a:t>
            </a:r>
            <a:r>
              <a:rPr lang="en-US" i="1" dirty="0" smtClean="0"/>
              <a:t>kind of structures (i.e. buildings, organizations, etc.) would the community have?</a:t>
            </a:r>
            <a:r>
              <a:rPr lang="en-US" i="1" dirty="0" smtClean="0"/>
              <a:t> </a:t>
            </a:r>
          </a:p>
          <a:p>
            <a:pPr lvl="1"/>
            <a:r>
              <a:rPr lang="en-US" i="1" dirty="0" smtClean="0"/>
              <a:t>How </a:t>
            </a:r>
            <a:r>
              <a:rPr lang="en-US" i="1" dirty="0" smtClean="0"/>
              <a:t>would roles in the community be divided?</a:t>
            </a:r>
            <a:r>
              <a:rPr lang="en-US" i="1" dirty="0" smtClean="0"/>
              <a:t> </a:t>
            </a:r>
          </a:p>
          <a:p>
            <a:pPr lvl="1"/>
            <a:r>
              <a:rPr lang="en-US" i="1" dirty="0" smtClean="0"/>
              <a:t>How </a:t>
            </a:r>
            <a:r>
              <a:rPr lang="en-US" i="1" dirty="0" smtClean="0"/>
              <a:t>would people treat each other?</a:t>
            </a:r>
            <a:r>
              <a:rPr lang="en-US" i="1" dirty="0" smtClean="0"/>
              <a:t> </a:t>
            </a:r>
          </a:p>
          <a:p>
            <a:pPr lvl="1"/>
            <a:r>
              <a:rPr lang="en-US" i="1" dirty="0" smtClean="0"/>
              <a:t>What </a:t>
            </a:r>
            <a:r>
              <a:rPr lang="en-US" i="1" dirty="0" smtClean="0"/>
              <a:t>would make this community different from other communities</a:t>
            </a:r>
            <a:r>
              <a:rPr lang="en-US" i="1" dirty="0" smtClean="0"/>
              <a:t>?</a:t>
            </a:r>
            <a:r>
              <a:rPr lang="en-US" dirty="0" smtClean="0"/>
              <a:t> </a:t>
            </a:r>
            <a:endParaRPr lang="en-US" dirty="0" smtClean="0"/>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dirty="0" smtClean="0"/>
              <a:t>Share your vision with a partner. Discuss what was </a:t>
            </a:r>
            <a:r>
              <a:rPr lang="en-US" b="1" dirty="0" smtClean="0"/>
              <a:t>similar</a:t>
            </a:r>
            <a:r>
              <a:rPr lang="en-US" dirty="0" smtClean="0"/>
              <a:t> and</a:t>
            </a:r>
            <a:r>
              <a:rPr lang="en-US" b="1" dirty="0" smtClean="0"/>
              <a:t> different </a:t>
            </a:r>
            <a:r>
              <a:rPr lang="en-US" dirty="0" smtClean="0"/>
              <a:t>about your visions. </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pic>
        <p:nvPicPr>
          <p:cNvPr id="5" name="Picture 4"/>
          <p:cNvPicPr>
            <a:picLocks noChangeAspect="1"/>
          </p:cNvPicPr>
          <p:nvPr/>
        </p:nvPicPr>
        <p:blipFill>
          <a:blip r:embed="rId4"/>
          <a:stretch>
            <a:fillRect/>
          </a:stretch>
        </p:blipFill>
        <p:spPr>
          <a:xfrm>
            <a:off x="838200" y="3032382"/>
            <a:ext cx="7239000" cy="217643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Community?</a:t>
            </a:r>
            <a:endParaRPr lang="en-US" b="1" dirty="0"/>
          </a:p>
        </p:txBody>
      </p:sp>
      <p:sp>
        <p:nvSpPr>
          <p:cNvPr id="3" name="Content Placeholder 2"/>
          <p:cNvSpPr>
            <a:spLocks noGrp="1"/>
          </p:cNvSpPr>
          <p:nvPr>
            <p:ph sz="quarter" idx="1"/>
          </p:nvPr>
        </p:nvSpPr>
        <p:spPr/>
        <p:txBody>
          <a:bodyPr>
            <a:normAutofit/>
          </a:bodyPr>
          <a:lstStyle/>
          <a:p>
            <a:r>
              <a:rPr lang="en-US" b="1" dirty="0" smtClean="0"/>
              <a:t>Community:</a:t>
            </a:r>
            <a:r>
              <a:rPr lang="en-US" dirty="0" smtClean="0"/>
              <a:t> A group of people who have common characteristics.</a:t>
            </a:r>
            <a:endParaRPr lang="en-US" dirty="0" smtClean="0"/>
          </a:p>
          <a:p>
            <a:r>
              <a:rPr lang="en-US" dirty="0" smtClean="0"/>
              <a:t>Communities </a:t>
            </a:r>
            <a:r>
              <a:rPr lang="en-US" dirty="0" smtClean="0"/>
              <a:t>can be defined by </a:t>
            </a:r>
            <a:r>
              <a:rPr lang="en-US" i="1" dirty="0" smtClean="0"/>
              <a:t>location, race, ethnicity, age, occupation, social network, shared values, relationships, interests, a focus on particular problems or outcomes, or any other common </a:t>
            </a:r>
            <a:r>
              <a:rPr lang="en-US" i="1" dirty="0" smtClean="0"/>
              <a:t>bond.</a:t>
            </a:r>
          </a:p>
          <a:p>
            <a:pPr lvl="1"/>
            <a:r>
              <a:rPr lang="en-US" dirty="0" smtClean="0"/>
              <a:t>What other common characteristics can you think of?</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 </a:t>
            </a:r>
            <a:r>
              <a:rPr lang="en-US" dirty="0" smtClean="0"/>
              <a:t>Examples of Communities</a:t>
            </a:r>
            <a:endParaRPr lang="en-US" b="1" dirty="0"/>
          </a:p>
        </p:txBody>
      </p:sp>
      <p:sp>
        <p:nvSpPr>
          <p:cNvPr id="3" name="Content Placeholder 2"/>
          <p:cNvSpPr>
            <a:spLocks noGrp="1"/>
          </p:cNvSpPr>
          <p:nvPr>
            <p:ph sz="quarter" idx="1"/>
          </p:nvPr>
        </p:nvSpPr>
        <p:spPr/>
        <p:txBody>
          <a:bodyPr/>
          <a:lstStyle/>
          <a:p>
            <a:r>
              <a:rPr lang="en-US" dirty="0" smtClean="0"/>
              <a:t>With a partner, list examples of </a:t>
            </a:r>
            <a:r>
              <a:rPr lang="en-US" dirty="0" smtClean="0"/>
              <a:t>communities. Come up with as many as you can!</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pic>
        <p:nvPicPr>
          <p:cNvPr id="6" name="Picture 5"/>
          <p:cNvPicPr>
            <a:picLocks noChangeAspect="1"/>
          </p:cNvPicPr>
          <p:nvPr/>
        </p:nvPicPr>
        <p:blipFill>
          <a:blip r:embed="rId4"/>
          <a:stretch>
            <a:fillRect/>
          </a:stretch>
        </p:blipFill>
        <p:spPr>
          <a:xfrm>
            <a:off x="228600" y="2774398"/>
            <a:ext cx="7378700" cy="3683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My Communities Venn Diagram:</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r>
              <a:rPr lang="en-US" dirty="0" smtClean="0"/>
              <a:t>Identify two communities that you belong to.</a:t>
            </a:r>
            <a:r>
              <a:rPr lang="en-US" dirty="0" smtClean="0"/>
              <a:t> In </a:t>
            </a:r>
            <a:r>
              <a:rPr lang="en-US" dirty="0" smtClean="0"/>
              <a:t>the Venn </a:t>
            </a:r>
            <a:r>
              <a:rPr lang="en-US" dirty="0" smtClean="0"/>
              <a:t>diagram, list </a:t>
            </a:r>
            <a:r>
              <a:rPr lang="en-US" dirty="0" smtClean="0"/>
              <a:t>similarities and differences between each </a:t>
            </a:r>
            <a:r>
              <a:rPr lang="en-US" dirty="0" smtClean="0"/>
              <a:t>community.</a:t>
            </a:r>
          </a:p>
          <a:p>
            <a:pPr lvl="1"/>
            <a:r>
              <a:rPr lang="en-US" b="1" dirty="0" smtClean="0"/>
              <a:t>Community </a:t>
            </a:r>
            <a:r>
              <a:rPr lang="en-US" b="1" dirty="0" smtClean="0"/>
              <a:t>#1:</a:t>
            </a:r>
            <a:r>
              <a:rPr lang="en-US" b="1" dirty="0" smtClean="0"/>
              <a:t> </a:t>
            </a:r>
            <a:r>
              <a:rPr lang="en-US" dirty="0" smtClean="0"/>
              <a:t> </a:t>
            </a:r>
          </a:p>
          <a:p>
            <a:pPr lvl="1"/>
            <a:r>
              <a:rPr lang="en-US" b="1" dirty="0" smtClean="0"/>
              <a:t>Community </a:t>
            </a:r>
            <a:r>
              <a:rPr lang="en-US" b="1" dirty="0" smtClean="0"/>
              <a:t>#2</a:t>
            </a:r>
            <a:r>
              <a:rPr lang="en-US" b="1" dirty="0" smtClean="0"/>
              <a:t>:</a:t>
            </a:r>
            <a:endParaRPr lang="en-US" dirty="0" smtClean="0"/>
          </a:p>
          <a:p>
            <a:endParaRPr lang="en-US" b="1" dirty="0"/>
          </a:p>
        </p:txBody>
      </p:sp>
      <p:pic>
        <p:nvPicPr>
          <p:cNvPr id="24578" name="Picture 2"/>
          <p:cNvPicPr>
            <a:picLocks noChangeAspect="1" noChangeArrowheads="1"/>
          </p:cNvPicPr>
          <p:nvPr/>
        </p:nvPicPr>
        <p:blipFill>
          <a:blip r:embed="rId4"/>
          <a:srcRect/>
          <a:stretch>
            <a:fillRect/>
          </a:stretch>
        </p:blipFill>
        <p:spPr bwMode="auto">
          <a:xfrm>
            <a:off x="3276600" y="3395944"/>
            <a:ext cx="4734842" cy="323491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Community Health Workers</a:t>
            </a:r>
            <a:endParaRPr lang="en-US" b="1" dirty="0"/>
          </a:p>
        </p:txBody>
      </p:sp>
      <p:sp>
        <p:nvSpPr>
          <p:cNvPr id="3" name="Content Placeholder 2"/>
          <p:cNvSpPr>
            <a:spLocks noGrp="1"/>
          </p:cNvSpPr>
          <p:nvPr>
            <p:ph sz="quarter" idx="1"/>
          </p:nvPr>
        </p:nvSpPr>
        <p:spPr/>
        <p:txBody>
          <a:bodyPr>
            <a:normAutofit/>
          </a:bodyPr>
          <a:lstStyle/>
          <a:p>
            <a:r>
              <a:rPr lang="en-US" dirty="0" smtClean="0"/>
              <a:t>Read the article, “How </a:t>
            </a:r>
            <a:r>
              <a:rPr lang="en-US" dirty="0" smtClean="0"/>
              <a:t>Community </a:t>
            </a:r>
            <a:r>
              <a:rPr lang="en-US" dirty="0" smtClean="0"/>
              <a:t>Health Workers Dramatically Improve Healthcare” from </a:t>
            </a:r>
            <a:r>
              <a:rPr lang="en-US" i="1" dirty="0" smtClean="0"/>
              <a:t>The Atlantic.</a:t>
            </a:r>
            <a:r>
              <a:rPr lang="en-US" dirty="0" smtClean="0"/>
              <a:t> After you read, answer the questions below</a:t>
            </a:r>
            <a:r>
              <a:rPr lang="en-US" dirty="0" smtClean="0"/>
              <a:t>: </a:t>
            </a:r>
          </a:p>
          <a:p>
            <a:pPr lvl="1"/>
            <a:r>
              <a:rPr lang="en-US" dirty="0" smtClean="0"/>
              <a:t>1. What </a:t>
            </a:r>
            <a:r>
              <a:rPr lang="en-US" dirty="0" smtClean="0"/>
              <a:t>were some of the particular communities identified in the article</a:t>
            </a:r>
            <a:r>
              <a:rPr lang="en-US" dirty="0" smtClean="0"/>
              <a:t>? </a:t>
            </a:r>
          </a:p>
          <a:p>
            <a:pPr lvl="1"/>
            <a:r>
              <a:rPr lang="en-US" dirty="0" smtClean="0"/>
              <a:t>2. Why </a:t>
            </a:r>
            <a:r>
              <a:rPr lang="en-US" dirty="0" smtClean="0"/>
              <a:t>are community health workers important in</a:t>
            </a:r>
            <a:r>
              <a:rPr lang="en-US" dirty="0" smtClean="0"/>
              <a:t> achieving </a:t>
            </a:r>
            <a:r>
              <a:rPr lang="en-US" dirty="0" smtClean="0"/>
              <a:t>better health outcomes in communities</a:t>
            </a:r>
            <a:r>
              <a:rPr lang="en-US" dirty="0" smtClean="0"/>
              <a:t>? </a:t>
            </a:r>
          </a:p>
          <a:p>
            <a:pPr lvl="1"/>
            <a:r>
              <a:rPr lang="en-US" dirty="0" smtClean="0"/>
              <a:t>3. Do </a:t>
            </a:r>
            <a:r>
              <a:rPr lang="en-US" dirty="0" smtClean="0"/>
              <a:t>you think you would enjoy a job as a community health worker? Why or why not?</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Healthy Community Has…</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r>
              <a:rPr lang="en-US" dirty="0" smtClean="0"/>
              <a:t>Choose </a:t>
            </a:r>
            <a:r>
              <a:rPr lang="en-US" u="sng" dirty="0" smtClean="0"/>
              <a:t>one</a:t>
            </a:r>
            <a:r>
              <a:rPr lang="en-US" dirty="0" smtClean="0"/>
              <a:t> community that you belong to.  Identify any of the factors required to keep this community healthy. List as many as you can!</a:t>
            </a:r>
          </a:p>
          <a:p>
            <a:endParaRPr lang="en-US" b="1" dirty="0"/>
          </a:p>
        </p:txBody>
      </p:sp>
      <p:pic>
        <p:nvPicPr>
          <p:cNvPr id="6" name="Picture 5"/>
          <p:cNvPicPr>
            <a:picLocks noChangeAspect="1"/>
          </p:cNvPicPr>
          <p:nvPr/>
        </p:nvPicPr>
        <p:blipFill>
          <a:blip r:embed="rId4"/>
          <a:stretch>
            <a:fillRect/>
          </a:stretch>
        </p:blipFill>
        <p:spPr>
          <a:xfrm>
            <a:off x="1371600" y="3200400"/>
            <a:ext cx="5829300" cy="2895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r>
              <a:rPr lang="en-US" dirty="0" smtClean="0"/>
              <a:t>List </a:t>
            </a:r>
            <a:r>
              <a:rPr lang="en-US" dirty="0" smtClean="0"/>
              <a:t>two examples of communities you are a part of and what makes them a community.</a:t>
            </a:r>
            <a:r>
              <a:rPr lang="en-US" dirty="0" smtClean="0"/>
              <a:t> </a:t>
            </a:r>
            <a:endParaRPr lang="en-US" b="1" dirty="0"/>
          </a:p>
        </p:txBody>
      </p:sp>
      <p:pic>
        <p:nvPicPr>
          <p:cNvPr id="7" name="Picture 6"/>
          <p:cNvPicPr>
            <a:picLocks noChangeAspect="1"/>
          </p:cNvPicPr>
          <p:nvPr/>
        </p:nvPicPr>
        <p:blipFill>
          <a:blip r:embed="rId4"/>
          <a:stretch>
            <a:fillRect/>
          </a:stretch>
        </p:blipFill>
        <p:spPr>
          <a:xfrm>
            <a:off x="457200" y="3048000"/>
            <a:ext cx="7797800" cy="20066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3271</TotalTime>
  <Words>1082</Words>
  <Application>Microsoft Macintosh PowerPoint</Application>
  <PresentationFormat>On-screen Show (4:3)</PresentationFormat>
  <Paragraphs>67</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Median</vt:lpstr>
      <vt:lpstr>Lesson 5.1: What is a Community?</vt:lpstr>
      <vt:lpstr>Do Now: Vision of a Community</vt:lpstr>
      <vt:lpstr>Discuss</vt:lpstr>
      <vt:lpstr>What is a Community?</vt:lpstr>
      <vt:lpstr>Discuss: Examples of Communities</vt:lpstr>
      <vt:lpstr>My Communities Venn Diagram:</vt:lpstr>
      <vt:lpstr>Community Health Workers</vt:lpstr>
      <vt:lpstr>A Healthy Community Has…</vt:lpstr>
      <vt:lpstr>Assess:</vt:lpstr>
      <vt:lpstr>Homework: Communities Collage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74</cp:revision>
  <dcterms:created xsi:type="dcterms:W3CDTF">2014-02-14T00:18:48Z</dcterms:created>
  <dcterms:modified xsi:type="dcterms:W3CDTF">2014-02-14T01:05:46Z</dcterms:modified>
</cp:coreProperties>
</file>