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4"/>
  </p:notesMasterIdLst>
  <p:sldIdLst>
    <p:sldId id="256" r:id="rId2"/>
    <p:sldId id="257" r:id="rId3"/>
    <p:sldId id="271" r:id="rId4"/>
    <p:sldId id="258" r:id="rId5"/>
    <p:sldId id="259" r:id="rId6"/>
    <p:sldId id="272" r:id="rId7"/>
    <p:sldId id="270" r:id="rId8"/>
    <p:sldId id="274" r:id="rId9"/>
    <p:sldId id="269" r:id="rId10"/>
    <p:sldId id="273" r:id="rId11"/>
    <p:sldId id="266"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0" d="100"/>
          <a:sy n="90" d="100"/>
        </p:scale>
        <p:origin x="-11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youtube.com/watch?v=Trn2E63_9Bw"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  </a:t>
            </a:r>
            <a:r>
              <a:rPr lang="en-US" sz="1200" kern="1200" dirty="0" smtClean="0">
                <a:solidFill>
                  <a:schemeClr val="tx1"/>
                </a:solidFill>
                <a:latin typeface="+mn-lt"/>
                <a:ea typeface="+mn-ea"/>
                <a:cs typeface="+mn-cs"/>
              </a:rPr>
              <a:t>Students will grapple with a challenging text in this lesson, gaining a sense of what a peer-reviewed scholarly journal article is, the level of rigor to expect, and practicing some strategies to tackle them. </a:t>
            </a:r>
            <a:endParaRPr lang="en-US" dirty="0" smtClean="0"/>
          </a:p>
          <a:p>
            <a:endParaRPr lang="en-US" dirty="0" smtClean="0"/>
          </a:p>
          <a:p>
            <a:r>
              <a:rPr lang="en-US" dirty="0" smtClean="0"/>
              <a:t>Image source:  http://en.wikipedia.org/wiki/File:Paris_2010_-_Le_Penseur.jpg</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 Suzie (find each point on the graph in Do Now and Suzie will be lower on the y-axis, indicating</a:t>
            </a:r>
            <a:r>
              <a:rPr lang="en-US" baseline="0" dirty="0" smtClean="0"/>
              <a:t> she is more likely to wake up</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a:t>
            </a:r>
            <a:r>
              <a:rPr lang="en-US" baseline="0" dirty="0" smtClean="0"/>
              <a:t> 50%; 40%</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Challenge: Ask</a:t>
            </a:r>
            <a:r>
              <a:rPr lang="en-US" baseline="0" dirty="0" smtClean="0"/>
              <a:t> students, “</a:t>
            </a:r>
            <a:r>
              <a:rPr lang="en-US" sz="1200" kern="1200" dirty="0" smtClean="0">
                <a:solidFill>
                  <a:schemeClr val="tx1"/>
                </a:solidFill>
                <a:latin typeface="+mn-lt"/>
                <a:ea typeface="+mn-ea"/>
                <a:cs typeface="+mn-cs"/>
              </a:rPr>
              <a:t>The scientists concluded their abstract saying that more studies should be conducted.  What other variables could they test?” (Possible answer: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the patterns of sleep stability change when the other senses (sight (light), smell, touch, taste?) are varied.</a:t>
            </a:r>
            <a:r>
              <a:rPr lang="en-US" dirty="0" smtClean="0"/>
              <a: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Possible</a:t>
            </a:r>
            <a:r>
              <a:rPr lang="en-US" baseline="0" dirty="0" smtClean="0"/>
              <a:t> Answers:</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baseline="0" dirty="0" smtClean="0"/>
              <a:t>Purpose:  </a:t>
            </a:r>
            <a:r>
              <a:rPr lang="en-US" sz="1200" kern="1200" dirty="0" smtClean="0">
                <a:solidFill>
                  <a:schemeClr val="tx1"/>
                </a:solidFill>
                <a:latin typeface="+mn-lt"/>
                <a:ea typeface="+mn-ea"/>
                <a:cs typeface="+mn-cs"/>
              </a:rPr>
              <a:t>How does brain activity (high or low spindle rate) affect tolerance to waking up during the night due to noise?</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Conclusion:  </a:t>
            </a:r>
            <a:r>
              <a:rPr lang="en-US" sz="1200" kern="1200" dirty="0" smtClean="0">
                <a:solidFill>
                  <a:schemeClr val="tx1"/>
                </a:solidFill>
                <a:latin typeface="+mn-lt"/>
                <a:ea typeface="+mn-ea"/>
                <a:cs typeface="+mn-cs"/>
              </a:rPr>
              <a:t>People with more brain spindle activity are less likely to wake up to loud noises.</a:t>
            </a: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homework assignment is to challenge students to “ge</a:t>
            </a:r>
            <a:r>
              <a:rPr lang="en-US" baseline="0" dirty="0" smtClean="0"/>
              <a:t>t their feet wet” using Google Scholar. They may struggle a bit, but it will be a good way to get exposed to the process of searching for a scholarly journal, even before learning how to do this in a later lesson. Once students find an article, they’ll also gain more practice analyzing complex scholarly texts. If they are successful, they may even be prepared to start the following case study (on influenza) with some of their research already done.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sz="1200" b="1" kern="1200" dirty="0" smtClean="0">
                <a:solidFill>
                  <a:schemeClr val="tx1"/>
                </a:solidFill>
                <a:latin typeface="+mn-lt"/>
                <a:ea typeface="+mn-ea"/>
                <a:cs typeface="+mn-cs"/>
              </a:rPr>
              <a:t>Ask students, what title would you give these graphs? That is another way to think about the purpose. [Be specific!</a:t>
            </a:r>
            <a:r>
              <a:rPr lang="en-US" sz="1200" b="1" kern="1200" baseline="0" dirty="0" smtClean="0">
                <a:solidFill>
                  <a:schemeClr val="tx1"/>
                </a:solidFill>
                <a:latin typeface="+mn-lt"/>
                <a:ea typeface="+mn-ea"/>
                <a:cs typeface="+mn-cs"/>
              </a:rPr>
              <a:t>  Ex: </a:t>
            </a:r>
            <a:r>
              <a:rPr lang="en-US" sz="1200" b="1" kern="1200" dirty="0" smtClean="0">
                <a:solidFill>
                  <a:schemeClr val="tx1"/>
                </a:solidFill>
                <a:latin typeface="+mn-lt"/>
                <a:ea typeface="+mn-ea"/>
                <a:cs typeface="+mn-cs"/>
              </a:rPr>
              <a:t>Brain Activity (shown by spindles) over time for Night 1 (no noise) &amp; Sound levels over time for nights 2-3 (noise)]</a:t>
            </a:r>
          </a:p>
          <a:p>
            <a:r>
              <a:rPr lang="en-US" sz="1200" b="1" kern="1200" dirty="0" smtClean="0">
                <a:solidFill>
                  <a:schemeClr val="tx1"/>
                </a:solidFill>
                <a:latin typeface="+mn-lt"/>
                <a:ea typeface="+mn-ea"/>
                <a:cs typeface="+mn-cs"/>
              </a:rPr>
              <a:t>Encourage students</a:t>
            </a:r>
            <a:r>
              <a:rPr lang="en-US" sz="1200" b="1" kern="1200" baseline="0" dirty="0" smtClean="0">
                <a:solidFill>
                  <a:schemeClr val="tx1"/>
                </a:solidFill>
                <a:latin typeface="+mn-lt"/>
                <a:ea typeface="+mn-ea"/>
                <a:cs typeface="+mn-cs"/>
              </a:rPr>
              <a:t> to ask questions. [E.g., </a:t>
            </a:r>
            <a:r>
              <a:rPr lang="en-US" sz="1200" kern="1200" dirty="0" smtClean="0">
                <a:solidFill>
                  <a:schemeClr val="tx1"/>
                </a:solidFill>
                <a:latin typeface="+mn-lt"/>
                <a:ea typeface="+mn-ea"/>
                <a:cs typeface="+mn-cs"/>
              </a:rPr>
              <a:t>What is a spindle?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is brain activity measured? Is brain activity the DV? How does sound change brain activity?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Why did they measure at night? Were subjects asleep?</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was sound different on nights 2 &amp; 3? How long did it last?) </a:t>
            </a:r>
          </a:p>
          <a:p>
            <a:pPr marL="228600" indent="-228600">
              <a:buNone/>
            </a:pP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a:t>
            </a:r>
            <a:r>
              <a:rPr lang="en-US" baseline="0" dirty="0" smtClean="0"/>
              <a:t> Purpose: Determine </a:t>
            </a:r>
            <a:r>
              <a:rPr lang="en-US" sz="1200" b="1" kern="1200" dirty="0" smtClean="0">
                <a:solidFill>
                  <a:schemeClr val="tx1"/>
                </a:solidFill>
                <a:latin typeface="+mn-lt"/>
                <a:ea typeface="+mn-ea"/>
                <a:cs typeface="+mn-cs"/>
              </a:rPr>
              <a:t>probability of stable sleep for increasing sound levels for high vs. Low spindle rate groups  (The</a:t>
            </a:r>
            <a:r>
              <a:rPr lang="en-US" sz="1200" b="1" kern="1200" baseline="0" dirty="0" smtClean="0">
                <a:solidFill>
                  <a:schemeClr val="tx1"/>
                </a:solidFill>
                <a:latin typeface="+mn-lt"/>
                <a:ea typeface="+mn-ea"/>
                <a:cs typeface="+mn-cs"/>
              </a:rPr>
              <a:t> overall purpose would be something like: </a:t>
            </a:r>
            <a:r>
              <a:rPr lang="en-US" sz="1200" b="1" kern="1200" dirty="0" smtClean="0">
                <a:solidFill>
                  <a:schemeClr val="tx1"/>
                </a:solidFill>
                <a:latin typeface="+mn-lt"/>
                <a:ea typeface="+mn-ea"/>
                <a:cs typeface="+mn-cs"/>
              </a:rPr>
              <a:t>Determine how spindle rate affects sleep stability across a range of sound intensities.)</a:t>
            </a:r>
          </a:p>
          <a:p>
            <a:r>
              <a:rPr lang="en-US" sz="1200" b="1" kern="1200" dirty="0" smtClean="0">
                <a:solidFill>
                  <a:schemeClr val="tx1"/>
                </a:solidFill>
                <a:latin typeface="+mn-lt"/>
                <a:ea typeface="+mn-ea"/>
                <a:cs typeface="+mn-cs"/>
              </a:rPr>
              <a:t>Good questions to ask:  </a:t>
            </a:r>
            <a:r>
              <a:rPr lang="en-US" sz="1200" kern="1200" dirty="0" smtClean="0">
                <a:solidFill>
                  <a:schemeClr val="tx1"/>
                </a:solidFill>
                <a:latin typeface="+mn-lt"/>
                <a:ea typeface="+mn-ea"/>
                <a:cs typeface="+mn-cs"/>
              </a:rPr>
              <a:t>Why are you more able to have stable sleep with high spindle rate?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Does sound volume influence spindle rate?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were high/low spindle rate determined? How many in each?</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Expect students to struggle, and encourage it. Remind them they are doing college and even graduate level work by trying to analyze and interpret scholarly journal articles.</a:t>
            </a:r>
          </a:p>
          <a:p>
            <a:endParaRPr lang="en-US" b="1"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Possible</a:t>
            </a:r>
            <a:r>
              <a:rPr lang="en-US" baseline="0" dirty="0" smtClean="0"/>
              <a:t> Answers:</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baseline="0" dirty="0" smtClean="0"/>
              <a:t>Purpose:  </a:t>
            </a:r>
            <a:r>
              <a:rPr lang="en-US" sz="1200" kern="1200" dirty="0" smtClean="0">
                <a:solidFill>
                  <a:schemeClr val="tx1"/>
                </a:solidFill>
                <a:latin typeface="+mn-lt"/>
                <a:ea typeface="+mn-ea"/>
                <a:cs typeface="+mn-cs"/>
              </a:rPr>
              <a:t>How does brain activity (high or low spindle rate) affect tolerance to waking up during the night due to noise?</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Results: People with lower spindle rates are more likely than people with higher spindle rate to wake up to noise.</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Conclusion:  </a:t>
            </a:r>
            <a:r>
              <a:rPr lang="en-US" sz="1200" kern="1200" dirty="0" smtClean="0">
                <a:solidFill>
                  <a:schemeClr val="tx1"/>
                </a:solidFill>
                <a:latin typeface="+mn-lt"/>
                <a:ea typeface="+mn-ea"/>
                <a:cs typeface="+mn-cs"/>
              </a:rPr>
              <a:t>People with more brain spindle activity are less likely to wake up to loud noises.</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Have students watch the 2.5 minute overview</a:t>
            </a:r>
            <a:r>
              <a:rPr lang="en-US" baseline="0" dirty="0" smtClean="0"/>
              <a:t> of this study by George </a:t>
            </a:r>
            <a:r>
              <a:rPr lang="en-US" baseline="0" dirty="0" err="1" smtClean="0"/>
              <a:t>Zaidan</a:t>
            </a:r>
            <a:r>
              <a:rPr lang="en-US" baseline="0" dirty="0" smtClean="0"/>
              <a:t> on Pocket Science. Link:  </a:t>
            </a:r>
            <a:r>
              <a:rPr lang="en-US" sz="2000" dirty="0" smtClean="0">
                <a:hlinkClick r:id="rId3"/>
              </a:rPr>
              <a:t>http://www.youtube.com/watch?v=Trn2E63_9Bw</a:t>
            </a:r>
            <a:endParaRPr lang="en-US" sz="200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marL="228600" indent="-228600">
              <a:buAutoNum type="arabicPeriod"/>
            </a:pPr>
            <a:r>
              <a:rPr lang="en-US" dirty="0" smtClean="0"/>
              <a:t>More;</a:t>
            </a:r>
            <a:r>
              <a:rPr lang="en-US" baseline="0" dirty="0" smtClean="0"/>
              <a:t> Better</a:t>
            </a:r>
          </a:p>
          <a:p>
            <a:pPr marL="228600" indent="-228600">
              <a:buAutoNum type="arabicPeriod"/>
            </a:pPr>
            <a:r>
              <a:rPr lang="en-US" sz="1200" kern="1200" dirty="0" smtClean="0">
                <a:solidFill>
                  <a:schemeClr val="tx1"/>
                </a:solidFill>
                <a:latin typeface="+mn-lt"/>
                <a:ea typeface="+mn-ea"/>
                <a:cs typeface="+mn-cs"/>
              </a:rPr>
              <a:t>Those with higher spindle rates are less likely to wake up in the presence of light than those with lower spindle rates.</a:t>
            </a:r>
            <a:r>
              <a:rPr lang="en-US" dirty="0" smtClean="0"/>
              <a:t>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mn-lt"/>
                <a:ea typeface="+mn-ea"/>
                <a:cs typeface="+mn-cs"/>
              </a:rPr>
              <a:t>Low;</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Poor quality of sleep is the lower end of the y-axis (low probability of stable sleep)</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mn-lt"/>
                <a:ea typeface="+mn-ea"/>
                <a:cs typeface="+mn-cs"/>
              </a:rPr>
              <a:t>People with lower spindle rates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latin typeface="+mn-lt"/>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guides.lib.jjay.cuny.edu/content.php?pid=209679&amp;sid=1746812"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guides.lib.jjay.cuny.edu/content.php?pid=209679&amp;sid=1746812"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Trn2E63_9Bw"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Lesson 5.10:</a:t>
            </a:r>
            <a:br>
              <a:rPr lang="en-US" dirty="0" smtClean="0"/>
            </a:br>
            <a:r>
              <a:rPr lang="en-US" dirty="0" smtClean="0"/>
              <a:t>Scholarly </a:t>
            </a:r>
            <a:r>
              <a:rPr lang="en-US" dirty="0" err="1" smtClean="0"/>
              <a:t>JourNal</a:t>
            </a:r>
            <a:r>
              <a:rPr lang="en-US" dirty="0" smtClean="0"/>
              <a:t> Articles</a:t>
            </a:r>
            <a:endParaRPr lang="en-US" sz="4444" dirty="0"/>
          </a:p>
        </p:txBody>
      </p:sp>
      <p:sp>
        <p:nvSpPr>
          <p:cNvPr id="3" name="Subtitle 2"/>
          <p:cNvSpPr>
            <a:spLocks noGrp="1"/>
          </p:cNvSpPr>
          <p:nvPr>
            <p:ph type="subTitle" idx="1"/>
          </p:nvPr>
        </p:nvSpPr>
        <p:spPr/>
        <p:txBody>
          <a:bodyPr/>
          <a:lstStyle/>
          <a:p>
            <a:r>
              <a:rPr lang="en-US" dirty="0" smtClean="0"/>
              <a:t>Module 5: Public Health</a:t>
            </a:r>
            <a:endParaRPr lang="en-US" dirty="0"/>
          </a:p>
        </p:txBody>
      </p:sp>
      <p:sp>
        <p:nvSpPr>
          <p:cNvPr id="4" name="Rectangle 3"/>
          <p:cNvSpPr/>
          <p:nvPr/>
        </p:nvSpPr>
        <p:spPr>
          <a:xfrm>
            <a:off x="304800" y="228600"/>
            <a:ext cx="3505200" cy="1200328"/>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5.10: </a:t>
            </a:r>
            <a:r>
              <a:rPr lang="en-US" sz="2200" dirty="0" smtClean="0">
                <a:latin typeface="+mj-lt"/>
              </a:rPr>
              <a:t> </a:t>
            </a:r>
            <a:r>
              <a:rPr lang="en-US" sz="2400" dirty="0" smtClean="0"/>
              <a:t>Identify the purpose and conclusion of a scholarly journal article.</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5410200" y="334353"/>
            <a:ext cx="2467437" cy="3704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Analyze the Study</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0" y="1600200"/>
            <a:ext cx="8766048" cy="5030660"/>
          </a:xfrm>
        </p:spPr>
        <p:txBody>
          <a:bodyPr>
            <a:normAutofit fontScale="85000" lnSpcReduction="10000"/>
          </a:bodyPr>
          <a:lstStyle/>
          <a:p>
            <a:pPr lvl="0"/>
            <a:r>
              <a:rPr lang="en-US" sz="3200" dirty="0" smtClean="0"/>
              <a:t>5. Based on the information in the graph, which person is most likely wake up? (Circle one.)</a:t>
            </a:r>
            <a:endParaRPr lang="en-US" sz="3600" dirty="0" smtClean="0"/>
          </a:p>
          <a:p>
            <a:pPr lvl="1"/>
            <a:r>
              <a:rPr lang="en-US" sz="2800" dirty="0" smtClean="0"/>
              <a:t>Suzie has a high spindle rate and at 6:30am her brother runs in to wake her up in the morning, screaming at a 70dB level</a:t>
            </a:r>
            <a:endParaRPr lang="en-US" sz="3200" dirty="0" smtClean="0"/>
          </a:p>
          <a:p>
            <a:pPr lvl="1"/>
            <a:r>
              <a:rPr lang="en-US" sz="2800" dirty="0" smtClean="0"/>
              <a:t>Pablo has a low spindle rate and at 6:00am a bird flies into the window, hitting it with a crash at a 40dB level</a:t>
            </a:r>
            <a:r>
              <a:rPr lang="en-US" sz="3200" dirty="0" smtClean="0"/>
              <a:t> </a:t>
            </a:r>
            <a:endParaRPr lang="en-US" sz="3600" dirty="0" smtClean="0"/>
          </a:p>
          <a:p>
            <a:pPr lvl="0"/>
            <a:r>
              <a:rPr lang="en-US" sz="3200" dirty="0" smtClean="0"/>
              <a:t>6. Based on results from the study:</a:t>
            </a:r>
            <a:endParaRPr lang="en-US" sz="3600" dirty="0" smtClean="0"/>
          </a:p>
          <a:p>
            <a:pPr lvl="1"/>
            <a:r>
              <a:rPr lang="en-US" sz="2800" dirty="0" smtClean="0"/>
              <a:t>How likely is it that Mr. Smith (who has high spindle rates) would wake up if exposed to his wife’s 50 dB scream when she goes into labor in the middle of the night?  ______% likely</a:t>
            </a:r>
            <a:endParaRPr lang="en-US" sz="3200" dirty="0" smtClean="0"/>
          </a:p>
          <a:p>
            <a:pPr lvl="1"/>
            <a:r>
              <a:rPr lang="en-US" sz="2800" dirty="0" smtClean="0"/>
              <a:t>How likely is it that Mr. Taylor (who has low spindle rates) would wake up from his lunchtime nap if exposed to the passing period bell at 40 dB? ______% likely</a:t>
            </a:r>
            <a:endParaRPr lang="en-US" sz="3200" dirty="0" smtClean="0"/>
          </a:p>
          <a:p>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lstStyle/>
          <a:p>
            <a:r>
              <a:rPr lang="en-US" dirty="0" smtClean="0"/>
              <a:t>Summarize the purpose &amp; conclusion of the article in your own words.</a:t>
            </a:r>
          </a:p>
          <a:p>
            <a:pPr lvl="1"/>
            <a:r>
              <a:rPr lang="en-US" dirty="0" smtClean="0"/>
              <a:t>Purpose: </a:t>
            </a:r>
          </a:p>
          <a:p>
            <a:pPr lvl="1"/>
            <a:r>
              <a:rPr lang="en-US" dirty="0" smtClean="0"/>
              <a:t>Conclusion:</a:t>
            </a:r>
          </a:p>
          <a:p>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Homework:</a:t>
            </a:r>
            <a:r>
              <a:rPr lang="en-US" dirty="0" smtClean="0"/>
              <a:t> Scholarly Study</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Use Google Scholar to find an abstract for a scholarly journal article focused one risk factor for influenza (you choose!). Summarize the Purpose, Methods, Results, &amp; Conclusions on a separate sheet of paper.</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1" y="1695450"/>
            <a:ext cx="9222503" cy="1885950"/>
          </a:xfrm>
          <a:prstGeom prst="rect">
            <a:avLst/>
          </a:prstGeom>
        </p:spPr>
      </p:pic>
      <p:pic>
        <p:nvPicPr>
          <p:cNvPr id="6" name="Picture 5"/>
          <p:cNvPicPr>
            <a:picLocks noChangeAspect="1"/>
          </p:cNvPicPr>
          <p:nvPr/>
        </p:nvPicPr>
        <p:blipFill>
          <a:blip r:embed="rId5"/>
          <a:stretch>
            <a:fillRect/>
          </a:stretch>
        </p:blipFill>
        <p:spPr>
          <a:xfrm>
            <a:off x="317201" y="3581400"/>
            <a:ext cx="8905301" cy="190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7" name="Picture 6"/>
          <p:cNvPicPr>
            <a:picLocks noChangeAspect="1"/>
          </p:cNvPicPr>
          <p:nvPr/>
        </p:nvPicPr>
        <p:blipFill>
          <a:blip r:embed="rId4"/>
          <a:stretch>
            <a:fillRect/>
          </a:stretch>
        </p:blipFill>
        <p:spPr>
          <a:xfrm>
            <a:off x="1295400" y="1676399"/>
            <a:ext cx="6486930" cy="3993733"/>
          </a:xfrm>
          <a:prstGeom prst="rect">
            <a:avLst/>
          </a:prstGeom>
        </p:spPr>
      </p:pic>
      <p:sp>
        <p:nvSpPr>
          <p:cNvPr id="8" name="TextBox 7"/>
          <p:cNvSpPr txBox="1"/>
          <p:nvPr/>
        </p:nvSpPr>
        <p:spPr>
          <a:xfrm>
            <a:off x="2209800" y="5835890"/>
            <a:ext cx="5096727" cy="769441"/>
          </a:xfrm>
          <a:prstGeom prst="rect">
            <a:avLst/>
          </a:prstGeom>
          <a:noFill/>
        </p:spPr>
        <p:txBody>
          <a:bodyPr wrap="none" rtlCol="0">
            <a:spAutoFit/>
          </a:bodyPr>
          <a:lstStyle/>
          <a:p>
            <a:r>
              <a:rPr lang="en-US" sz="4400" b="1" i="1" dirty="0" smtClean="0">
                <a:solidFill>
                  <a:schemeClr val="bg2">
                    <a:lumMod val="50000"/>
                  </a:schemeClr>
                </a:solidFill>
              </a:rPr>
              <a:t>Purpose?</a:t>
            </a:r>
            <a:r>
              <a:rPr lang="en-US" sz="4400" b="1" i="1" dirty="0" smtClean="0">
                <a:solidFill>
                  <a:srgbClr val="660066"/>
                </a:solidFill>
              </a:rPr>
              <a:t>  Conclusion?</a:t>
            </a:r>
            <a:endParaRPr lang="en-US" sz="4400" b="1" i="1" dirty="0">
              <a:solidFill>
                <a:srgbClr val="6600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 </a:t>
            </a:r>
            <a:r>
              <a:rPr lang="en-US" dirty="0" smtClean="0"/>
              <a:t>Two Heads…</a:t>
            </a:r>
            <a:endParaRPr lang="en-US" b="1" dirty="0"/>
          </a:p>
        </p:txBody>
      </p:sp>
      <p:sp>
        <p:nvSpPr>
          <p:cNvPr id="3" name="Content Placeholder 2"/>
          <p:cNvSpPr>
            <a:spLocks noGrp="1"/>
          </p:cNvSpPr>
          <p:nvPr>
            <p:ph sz="quarter" idx="1"/>
          </p:nvPr>
        </p:nvSpPr>
        <p:spPr/>
        <p:txBody>
          <a:bodyPr/>
          <a:lstStyle/>
          <a:p>
            <a:r>
              <a:rPr lang="en-US" dirty="0" smtClean="0"/>
              <a:t>Two heads are better than one. The previous exercise was probably a challenge. Work with a partner to discuss what you could make of the data and together work to refine your Purpose and Conclusion.</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Scholarly Journal Article?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3200" dirty="0" smtClean="0"/>
              <a:t>In academic publishing, the goal of peer review is to assess the quality of articles submitted for publication in a scholarly journal. Before an article is deemed appropriate to be published in a peer-reviewed journal, it must undergo the following process:</a:t>
            </a:r>
            <a:endParaRPr lang="en-US" sz="3600" dirty="0" smtClean="0"/>
          </a:p>
          <a:p>
            <a:pPr lvl="1"/>
            <a:r>
              <a:rPr lang="en-US" dirty="0" smtClean="0"/>
              <a:t>Submission</a:t>
            </a:r>
            <a:endParaRPr lang="en-US" sz="3300" dirty="0" smtClean="0"/>
          </a:p>
          <a:p>
            <a:pPr lvl="1"/>
            <a:r>
              <a:rPr lang="en-US" dirty="0" smtClean="0"/>
              <a:t>Review/Evaluation</a:t>
            </a:r>
            <a:endParaRPr lang="en-US" sz="3300" dirty="0" smtClean="0"/>
          </a:p>
          <a:p>
            <a:pPr lvl="1"/>
            <a:r>
              <a:rPr lang="en-US" dirty="0" smtClean="0"/>
              <a:t>Suggested revisions</a:t>
            </a:r>
          </a:p>
          <a:p>
            <a:pPr lvl="1"/>
            <a:r>
              <a:rPr lang="en-US" dirty="0" smtClean="0"/>
              <a:t>Acceptance or Rejection</a:t>
            </a:r>
            <a:endParaRPr lang="en-US" sz="3300" dirty="0" smtClean="0"/>
          </a:p>
          <a:p>
            <a:pPr>
              <a:buNone/>
            </a:pP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5" name="TextBox 4"/>
          <p:cNvSpPr txBox="1"/>
          <p:nvPr/>
        </p:nvSpPr>
        <p:spPr>
          <a:xfrm>
            <a:off x="511398" y="6488697"/>
            <a:ext cx="7585392" cy="369332"/>
          </a:xfrm>
          <a:prstGeom prst="rect">
            <a:avLst/>
          </a:prstGeom>
          <a:noFill/>
        </p:spPr>
        <p:txBody>
          <a:bodyPr wrap="none" rtlCol="0">
            <a:spAutoFit/>
          </a:bodyPr>
          <a:lstStyle/>
          <a:p>
            <a:r>
              <a:rPr lang="en-US" b="1" dirty="0" smtClean="0"/>
              <a:t>Source: </a:t>
            </a:r>
            <a:r>
              <a:rPr lang="en-US" dirty="0" smtClean="0">
                <a:hlinkClick r:id="rId4"/>
              </a:rPr>
              <a:t>http://guides.lib.jjay.cuny.edu/content.php?pid=209679&amp;sid=1746812</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Info:</a:t>
            </a:r>
            <a:endParaRPr lang="en-US" b="1" dirty="0"/>
          </a:p>
        </p:txBody>
      </p:sp>
      <p:sp>
        <p:nvSpPr>
          <p:cNvPr id="3" name="Content Placeholder 2"/>
          <p:cNvSpPr>
            <a:spLocks noGrp="1"/>
          </p:cNvSpPr>
          <p:nvPr>
            <p:ph sz="quarter" idx="1"/>
          </p:nvPr>
        </p:nvSpPr>
        <p:spPr/>
        <p:txBody>
          <a:bodyPr>
            <a:normAutofit/>
          </a:bodyPr>
          <a:lstStyle/>
          <a:p>
            <a:pPr>
              <a:buNone/>
            </a:pPr>
            <a:r>
              <a:rPr lang="en-US" sz="3200" dirty="0" smtClean="0"/>
              <a:t>Scholarly journal articles in science will typically have the following sections (or similar):</a:t>
            </a:r>
            <a:endParaRPr lang="en-US" sz="3600" dirty="0" smtClean="0"/>
          </a:p>
          <a:p>
            <a:pPr lvl="2"/>
            <a:r>
              <a:rPr lang="en-US" sz="2400" dirty="0" smtClean="0"/>
              <a:t>Abstract (a short summary of the entire study)</a:t>
            </a:r>
            <a:endParaRPr lang="en-US" sz="2800" dirty="0" smtClean="0"/>
          </a:p>
          <a:p>
            <a:pPr lvl="2"/>
            <a:r>
              <a:rPr lang="en-US" sz="2400" dirty="0" smtClean="0"/>
              <a:t>Introduction/Background</a:t>
            </a:r>
            <a:endParaRPr lang="en-US" sz="2800" dirty="0" smtClean="0"/>
          </a:p>
          <a:p>
            <a:pPr lvl="2"/>
            <a:r>
              <a:rPr lang="en-US" sz="2400" dirty="0" smtClean="0"/>
              <a:t>Literature Review </a:t>
            </a:r>
            <a:endParaRPr lang="en-US" sz="2800" dirty="0" smtClean="0"/>
          </a:p>
          <a:p>
            <a:pPr lvl="2"/>
            <a:r>
              <a:rPr lang="en-US" sz="2400" dirty="0" smtClean="0"/>
              <a:t>Methods</a:t>
            </a:r>
            <a:endParaRPr lang="en-US" sz="2800" dirty="0" smtClean="0"/>
          </a:p>
          <a:p>
            <a:pPr lvl="2"/>
            <a:r>
              <a:rPr lang="en-US" sz="2400" dirty="0" smtClean="0"/>
              <a:t>Results</a:t>
            </a:r>
            <a:endParaRPr lang="en-US" sz="2800" dirty="0" smtClean="0"/>
          </a:p>
          <a:p>
            <a:pPr lvl="2"/>
            <a:r>
              <a:rPr lang="en-US" sz="2400" dirty="0" smtClean="0"/>
              <a:t>Conclusions</a:t>
            </a:r>
            <a:endParaRPr lang="en-US" sz="2800"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5" name="TextBox 4"/>
          <p:cNvSpPr txBox="1"/>
          <p:nvPr/>
        </p:nvSpPr>
        <p:spPr>
          <a:xfrm>
            <a:off x="511398" y="6488697"/>
            <a:ext cx="7585392" cy="369332"/>
          </a:xfrm>
          <a:prstGeom prst="rect">
            <a:avLst/>
          </a:prstGeom>
          <a:noFill/>
        </p:spPr>
        <p:txBody>
          <a:bodyPr wrap="none" rtlCol="0">
            <a:spAutoFit/>
          </a:bodyPr>
          <a:lstStyle/>
          <a:p>
            <a:r>
              <a:rPr lang="en-US" b="1" dirty="0" smtClean="0"/>
              <a:t>Source: </a:t>
            </a:r>
            <a:r>
              <a:rPr lang="en-US" dirty="0" smtClean="0">
                <a:hlinkClick r:id="rId4"/>
              </a:rPr>
              <a:t>http://guides.lib.jjay.cuny.edu/content.php?pid=209679&amp;sid=1746812</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Abstract</a:t>
            </a:r>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pic>
        <p:nvPicPr>
          <p:cNvPr id="6" name="Picture 5"/>
          <p:cNvPicPr>
            <a:picLocks noChangeAspect="1"/>
          </p:cNvPicPr>
          <p:nvPr/>
        </p:nvPicPr>
        <p:blipFill>
          <a:blip r:embed="rId4"/>
          <a:stretch>
            <a:fillRect/>
          </a:stretch>
        </p:blipFill>
        <p:spPr>
          <a:xfrm>
            <a:off x="914400" y="1689099"/>
            <a:ext cx="3691058" cy="5006683"/>
          </a:xfrm>
          <a:prstGeom prst="rect">
            <a:avLst/>
          </a:prstGeom>
        </p:spPr>
      </p:pic>
      <p:pic>
        <p:nvPicPr>
          <p:cNvPr id="7" name="Picture 6"/>
          <p:cNvPicPr>
            <a:picLocks noChangeAspect="1"/>
          </p:cNvPicPr>
          <p:nvPr/>
        </p:nvPicPr>
        <p:blipFill>
          <a:blip r:embed="rId5"/>
          <a:stretch>
            <a:fillRect/>
          </a:stretch>
        </p:blipFill>
        <p:spPr>
          <a:xfrm>
            <a:off x="4983736" y="2971664"/>
            <a:ext cx="4020888" cy="2882901"/>
          </a:xfrm>
          <a:prstGeom prst="rect">
            <a:avLst/>
          </a:prstGeom>
        </p:spPr>
      </p:pic>
      <p:pic>
        <p:nvPicPr>
          <p:cNvPr id="8" name="Picture 7"/>
          <p:cNvPicPr>
            <a:picLocks noChangeAspect="1"/>
          </p:cNvPicPr>
          <p:nvPr/>
        </p:nvPicPr>
        <p:blipFill>
          <a:blip r:embed="rId6"/>
          <a:stretch>
            <a:fillRect/>
          </a:stretch>
        </p:blipFill>
        <p:spPr>
          <a:xfrm>
            <a:off x="5562600" y="0"/>
            <a:ext cx="2719381" cy="22345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George </a:t>
            </a:r>
            <a:r>
              <a:rPr lang="en-US" sz="3600" dirty="0" err="1" smtClean="0"/>
              <a:t>Zaidan</a:t>
            </a:r>
            <a:r>
              <a:rPr lang="en-US" sz="3600" dirty="0" smtClean="0"/>
              <a:t> on Pocket Science! </a:t>
            </a:r>
            <a:endParaRPr lang="en-US" sz="3600" dirty="0"/>
          </a:p>
        </p:txBody>
      </p:sp>
      <p:sp>
        <p:nvSpPr>
          <p:cNvPr id="3" name="Content Placeholder 2"/>
          <p:cNvSpPr>
            <a:spLocks noGrp="1"/>
          </p:cNvSpPr>
          <p:nvPr>
            <p:ph sz="quarter" idx="1"/>
          </p:nvPr>
        </p:nvSpPr>
        <p:spPr/>
        <p:txBody>
          <a:bodyPr/>
          <a:lstStyle/>
          <a:p>
            <a:r>
              <a:rPr lang="en-US" dirty="0" smtClean="0"/>
              <a:t>Jot down anything new you learn as he explains:</a:t>
            </a:r>
          </a:p>
          <a:p>
            <a:pPr lvl="1"/>
            <a:r>
              <a:rPr lang="en-US" sz="2000" dirty="0" smtClean="0"/>
              <a:t>Video Link: </a:t>
            </a:r>
            <a:r>
              <a:rPr lang="en-US" sz="2000" dirty="0" smtClean="0">
                <a:hlinkClick r:id="rId3"/>
              </a:rPr>
              <a:t>http://www.youtube.com/watch?v=Trn2E63_9Bw</a:t>
            </a:r>
            <a:endParaRPr lang="en-US" sz="2000" dirty="0" smtClean="0"/>
          </a:p>
          <a:p>
            <a:pPr lvl="1">
              <a:buNone/>
            </a:pPr>
            <a:endParaRPr lang="en-US" sz="2000" dirty="0" smtClean="0"/>
          </a:p>
          <a:p>
            <a:pPr lvl="1"/>
            <a:endParaRPr lang="en-US" sz="2000" dirty="0"/>
          </a:p>
        </p:txBody>
      </p:sp>
      <p:pic>
        <p:nvPicPr>
          <p:cNvPr id="4" name="Picture 3"/>
          <p:cNvPicPr>
            <a:picLocks noChangeAspect="1"/>
          </p:cNvPicPr>
          <p:nvPr/>
        </p:nvPicPr>
        <p:blipFill>
          <a:blip r:embed="rId4"/>
          <a:stretch>
            <a:fillRect/>
          </a:stretch>
        </p:blipFill>
        <p:spPr>
          <a:xfrm>
            <a:off x="1295400" y="2771499"/>
            <a:ext cx="5988050" cy="40865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Analyze the Study</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0" y="1600200"/>
            <a:ext cx="8766048" cy="5030660"/>
          </a:xfrm>
        </p:spPr>
        <p:txBody>
          <a:bodyPr>
            <a:normAutofit fontScale="85000" lnSpcReduction="10000"/>
          </a:bodyPr>
          <a:lstStyle/>
          <a:p>
            <a:pPr lvl="0"/>
            <a:r>
              <a:rPr lang="en-US" sz="3200" dirty="0" smtClean="0"/>
              <a:t>1. According to the study, the  ( more  /  less  )  spindles you have per minute,  the  ( better  /  worse  )  you are at sleeping through noise. </a:t>
            </a:r>
            <a:endParaRPr lang="en-US" sz="3600" dirty="0" smtClean="0"/>
          </a:p>
          <a:p>
            <a:pPr lvl="0"/>
            <a:r>
              <a:rPr lang="en-US" sz="3200" dirty="0" smtClean="0"/>
              <a:t>2. Predict:  Write a sentence predicting the relationship between about </a:t>
            </a:r>
            <a:r>
              <a:rPr lang="en-US" sz="3200" b="1" u="sng" dirty="0" smtClean="0"/>
              <a:t>spindles</a:t>
            </a:r>
            <a:r>
              <a:rPr lang="en-US" sz="3200" dirty="0" smtClean="0"/>
              <a:t> and </a:t>
            </a:r>
            <a:r>
              <a:rPr lang="en-US" sz="3200" b="1" u="sng" dirty="0" smtClean="0"/>
              <a:t>sleep through</a:t>
            </a:r>
            <a:r>
              <a:rPr lang="en-US" sz="3200" dirty="0" smtClean="0"/>
              <a:t> </a:t>
            </a:r>
            <a:r>
              <a:rPr lang="en-US" sz="3200" b="1" u="sng" dirty="0" smtClean="0"/>
              <a:t>light.</a:t>
            </a:r>
            <a:r>
              <a:rPr lang="en-US" sz="3200" b="1" dirty="0" smtClean="0"/>
              <a:t> </a:t>
            </a:r>
            <a:endParaRPr lang="en-US" sz="3600" dirty="0" smtClean="0"/>
          </a:p>
          <a:p>
            <a:pPr lvl="0"/>
            <a:r>
              <a:rPr lang="en-US" sz="3200" dirty="0" smtClean="0"/>
              <a:t>3. In this study, people who probably had poor quality of sleep were most likely those with  (  high  /  low  ) spindle rates. Explain! </a:t>
            </a:r>
            <a:endParaRPr lang="en-US" sz="3600" dirty="0" smtClean="0"/>
          </a:p>
          <a:p>
            <a:pPr lvl="0"/>
            <a:r>
              <a:rPr lang="en-US" sz="3200" dirty="0" smtClean="0"/>
              <a:t>4. According to the study, which group of people would be most likely to wake up in the middle of the night if the neighbors in the apartment next door started blasting music at 50 dB? </a:t>
            </a:r>
            <a:endParaRPr lang="en-US" sz="36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3426</TotalTime>
  <Words>1307</Words>
  <Application>Microsoft Macintosh PowerPoint</Application>
  <PresentationFormat>On-screen Show (4:3)</PresentationFormat>
  <Paragraphs>88</Paragraphs>
  <Slides>12</Slides>
  <Notes>12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Median</vt:lpstr>
      <vt:lpstr>Lesson 5.10: Scholarly JourNal Articles</vt:lpstr>
      <vt:lpstr>Do Now</vt:lpstr>
      <vt:lpstr>Do Now</vt:lpstr>
      <vt:lpstr>Discuss: Two Heads…</vt:lpstr>
      <vt:lpstr>What is a Scholarly Journal Article?</vt:lpstr>
      <vt:lpstr>New Info:</vt:lpstr>
      <vt:lpstr>The Abstract</vt:lpstr>
      <vt:lpstr>George Zaidan on Pocket Science! </vt:lpstr>
      <vt:lpstr>Analyze the Study</vt:lpstr>
      <vt:lpstr>Analyze the Study</vt:lpstr>
      <vt:lpstr>Assess:</vt:lpstr>
      <vt:lpstr>Homework: Scholarly Study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78</cp:revision>
  <dcterms:created xsi:type="dcterms:W3CDTF">2014-02-21T04:06:46Z</dcterms:created>
  <dcterms:modified xsi:type="dcterms:W3CDTF">2014-02-21T04:08:11Z</dcterms:modified>
</cp:coreProperties>
</file>