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64" r:id="rId5"/>
    <p:sldId id="261" r:id="rId6"/>
    <p:sldId id="259" r:id="rId7"/>
    <p:sldId id="268"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will provide more background and</a:t>
            </a:r>
            <a:r>
              <a:rPr lang="en-US" baseline="0" dirty="0" smtClean="0"/>
              <a:t> practice for the SAMPLE history component of the Subjective section of the SOAP note. Students will briefly review the sections of the SOAP note. Then they will engage in a hypothetical situation to brainstorm questions that would be asked in a medical emergency.  Next they will read more about the SAMPLE history and partner up to practice asking questions to obtain essential information. Finally, they will be assessed with examples of statement in the SAMPLE history.</a:t>
            </a:r>
            <a:endParaRPr lang="en-US" dirty="0" smtClean="0"/>
          </a:p>
          <a:p>
            <a:endParaRPr lang="en-US" dirty="0" smtClean="0"/>
          </a:p>
          <a:p>
            <a:endParaRPr lang="en-US" dirty="0" smtClean="0"/>
          </a:p>
          <a:p>
            <a:endParaRPr lang="en-US" dirty="0" smtClean="0"/>
          </a:p>
          <a:p>
            <a:r>
              <a:rPr lang="en-US" dirty="0" smtClean="0"/>
              <a:t>Image source: http://</a:t>
            </a:r>
            <a:r>
              <a:rPr lang="en-US" dirty="0" err="1" smtClean="0"/>
              <a:t>en.wikipedia.org/wiki/Emergency_medical_technician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r>
              <a:rPr lang="en-US" baseline="0" dirty="0" smtClean="0"/>
              <a:t> 1. Objective; 2. Assessment; 3. Plan;  4. Subjective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SUBJECTIVE:  Chief Complaint, or CC, a brief statement of the patient as to the purpose of the office visit or hospitalization.</a:t>
            </a:r>
          </a:p>
          <a:p>
            <a:r>
              <a:rPr lang="en-US" sz="1200" kern="1200" dirty="0" smtClean="0">
                <a:solidFill>
                  <a:schemeClr val="tx1"/>
                </a:solidFill>
                <a:latin typeface="+mn-lt"/>
                <a:ea typeface="+mn-ea"/>
                <a:cs typeface="+mn-cs"/>
              </a:rPr>
              <a:t>OBJECTIVE:  Vital signs (pulse, respiration, blood pressure) and measurements, such as weight and height;  Findings from physical examinations, Results from laboratory and other diagnostic tests </a:t>
            </a:r>
          </a:p>
          <a:p>
            <a:r>
              <a:rPr lang="en-US" sz="1200" kern="1200" dirty="0" smtClean="0">
                <a:solidFill>
                  <a:schemeClr val="tx1"/>
                </a:solidFill>
                <a:latin typeface="+mn-lt"/>
                <a:ea typeface="+mn-ea"/>
                <a:cs typeface="+mn-cs"/>
              </a:rPr>
              <a:t>ASSESSMENT: A medical diagnosis for the purpose of the medical visit on the given date of the note written is a quick summary of the patient with main symptoms/diagnosis including a differential diagnosis, a list of other possible diagnoses usually in order of most likely to least likely. It is the patient's progress since the last visit, and overall progress towards the patient's goal from the physician's perspective. </a:t>
            </a:r>
          </a:p>
          <a:p>
            <a:r>
              <a:rPr lang="en-US" sz="1200" kern="1200" dirty="0" smtClean="0">
                <a:solidFill>
                  <a:schemeClr val="tx1"/>
                </a:solidFill>
                <a:latin typeface="+mn-lt"/>
                <a:ea typeface="+mn-ea"/>
                <a:cs typeface="+mn-cs"/>
              </a:rPr>
              <a:t>PLAN: This is what the health care provider will do to treat the patient's concerns - such as ordering further labs, radiological work up, referrals given, procedures performed, medications given and education provided. This should address each item of the differential diagnosis. </a:t>
            </a:r>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whether the questions they asked would be different if it were a stranger instead of your grandmother. This should elicit responses that help them consider the background knowledge they already have about their grandmother that a health care provider would need to ask.</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a:t>
            </a:r>
            <a:r>
              <a:rPr lang="en-US" baseline="0" dirty="0" smtClean="0"/>
              <a:t> see the following sites:</a:t>
            </a:r>
          </a:p>
          <a:p>
            <a:r>
              <a:rPr lang="en-US" baseline="0" dirty="0" smtClean="0"/>
              <a:t>Basic overview of sample:  http://</a:t>
            </a:r>
            <a:r>
              <a:rPr lang="en-US" baseline="0" dirty="0" err="1" smtClean="0"/>
              <a:t>en.wikipedia.org/wiki/SAMPLE_history</a:t>
            </a:r>
            <a:endParaRPr lang="en-US" baseline="0" dirty="0" smtClean="0"/>
          </a:p>
          <a:p>
            <a:r>
              <a:rPr lang="en-US" baseline="0" dirty="0" smtClean="0"/>
              <a:t>Questions to consider in drug abuse situations:  http://</a:t>
            </a:r>
            <a:r>
              <a:rPr lang="en-US" baseline="0" dirty="0" err="1" smtClean="0"/>
              <a:t>www.webmd.com</a:t>
            </a:r>
            <a:r>
              <a:rPr lang="en-US" baseline="0" dirty="0" smtClean="0"/>
              <a:t>/mental-health/medical-history-for-drug-use</a:t>
            </a:r>
          </a:p>
          <a:p>
            <a:r>
              <a:rPr lang="en-US" baseline="0" dirty="0" smtClean="0"/>
              <a:t>Excellent comprehensive take on the SAMPLE from emergency medicine professional: http://theemtspot.com/2012/03/08/understanding-the-sample-history/</a:t>
            </a:r>
            <a:endParaRPr lang="en-US" dirty="0" smtClean="0"/>
          </a:p>
          <a:p>
            <a:endParaRPr lang="en-US" dirty="0" smtClean="0"/>
          </a:p>
          <a:p>
            <a:r>
              <a:rPr lang="en-US" dirty="0" smtClean="0"/>
              <a:t>Image source: http://</a:t>
            </a:r>
            <a:r>
              <a:rPr lang="en-US" dirty="0" err="1" smtClean="0"/>
              <a:t>en.wikipedia.org/wiki/Patient_participation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partner SAMPLE</a:t>
            </a:r>
            <a:r>
              <a:rPr lang="en-US" baseline="0" dirty="0" smtClean="0"/>
              <a:t> interview activity could be more structured (assign partner, provide disease assignments for each student, etc.) or it can be an informal semi-unstructured activity.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chart was prepared as a loose summary of the following web page: http://theemtspot.com/2012/03/08/understanding-the-sample-history/</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Last oral intake</a:t>
            </a:r>
          </a:p>
          <a:p>
            <a:pPr marL="228600" indent="-228600">
              <a:buAutoNum type="arabicPeriod"/>
            </a:pPr>
            <a:r>
              <a:rPr lang="en-US" dirty="0" smtClean="0"/>
              <a:t>Allergies</a:t>
            </a:r>
          </a:p>
          <a:p>
            <a:pPr marL="228600" indent="-228600">
              <a:buAutoNum type="arabicPeriod"/>
            </a:pPr>
            <a:r>
              <a:rPr lang="en-US" dirty="0" smtClean="0"/>
              <a:t>Symptoms</a:t>
            </a:r>
            <a:r>
              <a:rPr lang="en-US" baseline="0" dirty="0" smtClean="0"/>
              <a:t> &amp; signs</a:t>
            </a:r>
          </a:p>
          <a:p>
            <a:pPr marL="228600" indent="-228600">
              <a:buAutoNum type="arabicPeriod"/>
            </a:pPr>
            <a:r>
              <a:rPr lang="en-US" baseline="0" dirty="0" smtClean="0"/>
              <a:t>Events leading to injury/illness</a:t>
            </a:r>
          </a:p>
          <a:p>
            <a:pPr marL="228600" indent="-228600">
              <a:buAutoNum type="arabicPeriod"/>
            </a:pPr>
            <a:r>
              <a:rPr lang="en-US" baseline="0" dirty="0" smtClean="0"/>
              <a:t>Medications</a:t>
            </a:r>
          </a:p>
          <a:p>
            <a:pPr marL="228600" indent="-228600">
              <a:buAutoNum type="arabicPeriod"/>
            </a:pPr>
            <a:r>
              <a:rPr lang="en-US" baseline="0" dirty="0" smtClean="0"/>
              <a:t>Past Medical history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a:t>
            </a:r>
            <a:r>
              <a:rPr lang="en-US" baseline="0" dirty="0" smtClean="0"/>
              <a:t> for students to practice the ask/response involved in SAMPLE history taking to prepare for the case study. This will boost familiarity with the components of information that must be gathered to gain a complete picture of the patient’s situation.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a:t>
            </a:r>
            <a:r>
              <a:rPr lang="en-US" dirty="0" smtClean="0"/>
              <a:t> 4.8:</a:t>
            </a:r>
            <a:r>
              <a:rPr lang="en-US" dirty="0" smtClean="0"/>
              <a:t/>
            </a:r>
            <a:br>
              <a:rPr lang="en-US" dirty="0" smtClean="0"/>
            </a:br>
            <a:r>
              <a:rPr lang="en-US" dirty="0" smtClean="0"/>
              <a:t>SAMPLE HISTORY</a:t>
            </a:r>
            <a:endParaRPr lang="en-US" dirty="0"/>
          </a:p>
        </p:txBody>
      </p:sp>
      <p:sp>
        <p:nvSpPr>
          <p:cNvPr id="3" name="Subtitle 2"/>
          <p:cNvSpPr>
            <a:spLocks noGrp="1"/>
          </p:cNvSpPr>
          <p:nvPr>
            <p:ph type="subTitle" idx="1"/>
          </p:nvPr>
        </p:nvSpPr>
        <p:spPr/>
        <p:txBody>
          <a:bodyPr/>
          <a:lstStyle/>
          <a:p>
            <a:r>
              <a:rPr lang="en-US" smtClean="0"/>
              <a:t>Module</a:t>
            </a:r>
            <a:r>
              <a:rPr lang="en-US" smtClean="0"/>
              <a:t> 4: Sexual Health</a:t>
            </a:r>
            <a:endParaRPr lang="en-US" dirty="0"/>
          </a:p>
        </p:txBody>
      </p:sp>
      <p:sp>
        <p:nvSpPr>
          <p:cNvPr id="4" name="Rectangle 3"/>
          <p:cNvSpPr/>
          <p:nvPr/>
        </p:nvSpPr>
        <p:spPr>
          <a:xfrm>
            <a:off x="304800" y="228600"/>
            <a:ext cx="3505200" cy="92333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a:t>
            </a:r>
            <a:r>
              <a:rPr lang="en-US" dirty="0" smtClean="0"/>
              <a:t> 4.8:  </a:t>
            </a:r>
            <a:r>
              <a:rPr lang="en-US" dirty="0" smtClean="0"/>
              <a:t>Identify essential subjective information through a SAMPLE history</a:t>
            </a:r>
            <a:endParaRPr lang="en-US" dirty="0"/>
          </a:p>
        </p:txBody>
      </p:sp>
      <p:pic>
        <p:nvPicPr>
          <p:cNvPr id="14338" name="Picture 2"/>
          <p:cNvPicPr>
            <a:picLocks noChangeAspect="1" noChangeArrowheads="1"/>
          </p:cNvPicPr>
          <p:nvPr/>
        </p:nvPicPr>
        <p:blipFill>
          <a:blip r:embed="rId3"/>
          <a:srcRect/>
          <a:stretch>
            <a:fillRect/>
          </a:stretch>
        </p:blipFill>
        <p:spPr bwMode="auto">
          <a:xfrm>
            <a:off x="4648200" y="685800"/>
            <a:ext cx="3657600" cy="3532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r>
              <a:rPr lang="en-US" dirty="0" smtClean="0"/>
              <a:t>: S, O, A, or P?</a:t>
            </a:r>
            <a:endParaRPr lang="en-US" dirty="0"/>
          </a:p>
        </p:txBody>
      </p:sp>
      <p:sp>
        <p:nvSpPr>
          <p:cNvPr id="3" name="Content Placeholder 2"/>
          <p:cNvSpPr>
            <a:spLocks noGrp="1"/>
          </p:cNvSpPr>
          <p:nvPr>
            <p:ph sz="quarter" idx="1"/>
          </p:nvPr>
        </p:nvSpPr>
        <p:spPr>
          <a:xfrm>
            <a:off x="304800" y="1600200"/>
            <a:ext cx="8153400" cy="4724400"/>
          </a:xfrm>
        </p:spPr>
        <p:txBody>
          <a:bodyPr>
            <a:normAutofit fontScale="85000" lnSpcReduction="20000"/>
          </a:bodyPr>
          <a:lstStyle/>
          <a:p>
            <a:r>
              <a:rPr lang="en-US" dirty="0" smtClean="0"/>
              <a:t>1.  WT = 210 lbs, HT = 60, BW = 115 lbs, </a:t>
            </a:r>
            <a:r>
              <a:rPr lang="en-US" dirty="0" err="1" smtClean="0"/>
              <a:t>Chol</a:t>
            </a:r>
            <a:r>
              <a:rPr lang="en-US" dirty="0" smtClean="0"/>
              <a:t> = 255, BP = 140/95  </a:t>
            </a:r>
          </a:p>
          <a:p>
            <a:r>
              <a:rPr lang="en-US" dirty="0" smtClean="0"/>
              <a:t>2.  Obese at 183% BMI, hypercholesterolemia, hypertension. </a:t>
            </a:r>
          </a:p>
          <a:p>
            <a:r>
              <a:rPr lang="en-US" b="1" dirty="0" smtClean="0"/>
              <a:t>3.  L</a:t>
            </a:r>
            <a:r>
              <a:rPr lang="en-US" dirty="0" smtClean="0"/>
              <a:t>ong Term Goal: Change lifestyle habits to lose at least 70 pounds over a 12 month period. Short Term Goal: Client to begin a 1500 Calorie diet with walking 20 minutes per day. Instructed Pt on lower fat food choices and smaller food portions. Client will keep a daily food and mood record to review next session. Follow-up in one week.  </a:t>
            </a:r>
          </a:p>
          <a:p>
            <a:r>
              <a:rPr lang="en-US" dirty="0" smtClean="0"/>
              <a:t>4.  Pt. states that she has always been overweight. She is very frustrated with trying to diet. Her 20-year class reunion is next year and she would like to begin working toward a weight loss goal that is realistic. </a:t>
            </a:r>
          </a:p>
          <a:p>
            <a:endParaRPr lang="en-US" dirty="0"/>
          </a:p>
        </p:txBody>
      </p:sp>
      <p:pic>
        <p:nvPicPr>
          <p:cNvPr id="4" name="Picture 3"/>
          <p:cNvPicPr>
            <a:picLocks noChangeAspect="1"/>
          </p:cNvPicPr>
          <p:nvPr/>
        </p:nvPicPr>
        <p:blipFill>
          <a:blip r:embed="rId3"/>
          <a:stretch>
            <a:fillRect/>
          </a:stretch>
        </p:blipFill>
        <p:spPr>
          <a:xfrm>
            <a:off x="8150352" y="5857001"/>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612648" y="1676400"/>
            <a:ext cx="7007352" cy="41825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You walk over to your grandmother’s house and find her on the ground in the hallway, moaning in pain. You assess the situation and decide that calling 9-1-1 is the best precaution to take. While you are waiting with her for the ambulance, list the questions you would ask her.</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SAMPLE history </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r>
              <a:rPr lang="en-US" dirty="0" smtClean="0"/>
              <a:t>Mnemonic tool</a:t>
            </a:r>
          </a:p>
          <a:p>
            <a:r>
              <a:rPr lang="en-US" dirty="0" smtClean="0"/>
              <a:t>Used in patient assessment</a:t>
            </a:r>
          </a:p>
          <a:p>
            <a:r>
              <a:rPr lang="en-US" dirty="0" smtClean="0"/>
              <a:t>Taken at beginning of the patient’s visit (with vitals)</a:t>
            </a:r>
          </a:p>
          <a:p>
            <a:r>
              <a:rPr lang="en-US" dirty="0" smtClean="0"/>
              <a:t>Emergency medicine health practitioners</a:t>
            </a:r>
          </a:p>
          <a:p>
            <a:r>
              <a:rPr lang="en-US" dirty="0" smtClean="0"/>
              <a:t>Person must be alert to answer the questions for themselves</a:t>
            </a:r>
          </a:p>
          <a:p>
            <a:r>
              <a:rPr lang="en-US" dirty="0" smtClean="0"/>
              <a:t>Family member or a friend can also answer if needed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history:</a:t>
            </a:r>
            <a:endParaRPr lang="en-US" b="1" dirty="0"/>
          </a:p>
        </p:txBody>
      </p:sp>
      <p:sp>
        <p:nvSpPr>
          <p:cNvPr id="3" name="Content Placeholder 2"/>
          <p:cNvSpPr>
            <a:spLocks noGrp="1"/>
          </p:cNvSpPr>
          <p:nvPr>
            <p:ph sz="quarter" idx="1"/>
          </p:nvPr>
        </p:nvSpPr>
        <p:spPr/>
        <p:txBody>
          <a:bodyPr/>
          <a:lstStyle/>
          <a:p>
            <a:r>
              <a:rPr lang="en-US" b="1" u="sng" dirty="0" smtClean="0"/>
              <a:t>S</a:t>
            </a:r>
            <a:r>
              <a:rPr lang="en-US" dirty="0" smtClean="0"/>
              <a:t>ymptoms (and Signs)</a:t>
            </a:r>
            <a:endParaRPr lang="en-US" sz="3300" dirty="0" smtClean="0"/>
          </a:p>
          <a:p>
            <a:r>
              <a:rPr lang="en-US" b="1" u="sng" dirty="0" smtClean="0"/>
              <a:t>A</a:t>
            </a:r>
            <a:r>
              <a:rPr lang="en-US" dirty="0" smtClean="0"/>
              <a:t>llergies</a:t>
            </a:r>
            <a:endParaRPr lang="en-US" sz="3300" dirty="0" smtClean="0"/>
          </a:p>
          <a:p>
            <a:r>
              <a:rPr lang="en-US" b="1" u="sng" dirty="0" smtClean="0"/>
              <a:t>M</a:t>
            </a:r>
            <a:r>
              <a:rPr lang="en-US" dirty="0" smtClean="0"/>
              <a:t>edications</a:t>
            </a:r>
            <a:endParaRPr lang="en-US" sz="3300" dirty="0" smtClean="0"/>
          </a:p>
          <a:p>
            <a:r>
              <a:rPr lang="en-US" b="1" u="sng" dirty="0" smtClean="0"/>
              <a:t>P</a:t>
            </a:r>
            <a:r>
              <a:rPr lang="en-US" dirty="0" smtClean="0"/>
              <a:t>ast medical history</a:t>
            </a:r>
            <a:endParaRPr lang="en-US" sz="3300" dirty="0" smtClean="0"/>
          </a:p>
          <a:p>
            <a:r>
              <a:rPr lang="en-US" b="1" u="sng" dirty="0" smtClean="0"/>
              <a:t>L</a:t>
            </a:r>
            <a:r>
              <a:rPr lang="en-US" dirty="0" smtClean="0"/>
              <a:t>ast oral intake (and sometimes Last menstrual cycle)</a:t>
            </a:r>
            <a:endParaRPr lang="en-US" sz="3300" dirty="0" smtClean="0"/>
          </a:p>
          <a:p>
            <a:r>
              <a:rPr lang="en-US" sz="3200" b="1" u="sng" dirty="0" smtClean="0"/>
              <a:t>E</a:t>
            </a:r>
            <a:r>
              <a:rPr lang="en-US" sz="3200" dirty="0" smtClean="0"/>
              <a:t>vents leading to injury or illness </a:t>
            </a:r>
            <a:endParaRPr lang="en-US" sz="36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2"/>
          <p:cNvPicPr>
            <a:picLocks noChangeAspect="1" noChangeArrowheads="1"/>
          </p:cNvPicPr>
          <p:nvPr/>
        </p:nvPicPr>
        <p:blipFill>
          <a:blip r:embed="rId4"/>
          <a:srcRect/>
          <a:stretch>
            <a:fillRect/>
          </a:stretch>
        </p:blipFill>
        <p:spPr bwMode="auto">
          <a:xfrm>
            <a:off x="5066832" y="533400"/>
            <a:ext cx="3699216" cy="2438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914400" y="0"/>
            <a:ext cx="6527800" cy="68736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a:t>
            </a:r>
            <a:r>
              <a:rPr lang="en-US" dirty="0" smtClean="0"/>
              <a:t>Which part of SAMPLE?</a:t>
            </a:r>
            <a:endParaRPr lang="en-US" dirty="0"/>
          </a:p>
        </p:txBody>
      </p:sp>
      <p:sp>
        <p:nvSpPr>
          <p:cNvPr id="3" name="Content Placeholder 2"/>
          <p:cNvSpPr>
            <a:spLocks noGrp="1"/>
          </p:cNvSpPr>
          <p:nvPr>
            <p:ph sz="quarter" idx="1"/>
          </p:nvPr>
        </p:nvSpPr>
        <p:spPr>
          <a:xfrm>
            <a:off x="612648" y="1981200"/>
            <a:ext cx="7004338" cy="4495800"/>
          </a:xfrm>
        </p:spPr>
        <p:txBody>
          <a:bodyPr>
            <a:normAutofit fontScale="85000" lnSpcReduction="20000"/>
          </a:bodyPr>
          <a:lstStyle/>
          <a:p>
            <a:r>
              <a:rPr lang="en-US" dirty="0" smtClean="0"/>
              <a:t>1. “I had a bag of pretzels and a Diet Coke about an hour ago.”</a:t>
            </a:r>
          </a:p>
          <a:p>
            <a:r>
              <a:rPr lang="en-US" dirty="0" smtClean="0"/>
              <a:t>2. “I got stung by a bee five years ago and broke out in terrible hives.” </a:t>
            </a:r>
          </a:p>
          <a:p>
            <a:r>
              <a:rPr lang="en-US" dirty="0" smtClean="0"/>
              <a:t>3. “I feel a stabbing pain in my chest &amp; my jaw has been aching for days.”</a:t>
            </a:r>
          </a:p>
          <a:p>
            <a:r>
              <a:rPr lang="en-US" dirty="0" smtClean="0"/>
              <a:t>4. “I was running in the 800 meter dash and I got dizzy at the finish line.”</a:t>
            </a:r>
          </a:p>
          <a:p>
            <a:r>
              <a:rPr lang="en-US" dirty="0" smtClean="0"/>
              <a:t>5. “I take one Aspirin per day, along with Echinacea and Fish oil tablets.”</a:t>
            </a:r>
          </a:p>
          <a:p>
            <a:r>
              <a:rPr lang="en-US" dirty="0" smtClean="0"/>
              <a:t>6. “I was diagnosed with Type II diabetes six months ago.”</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dirty="0" smtClean="0"/>
              <a:t>Imagine you are a paramedic called to a scene. Create all the fictional details of the situation by writing a script of the interview with the patient that happens after you arrive. Be sure to include components to clearly and thoroughly cover all aspects of the SAMPLE history.</a:t>
            </a:r>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736</TotalTime>
  <Words>1090</Words>
  <Application>Microsoft Macintosh PowerPoint</Application>
  <PresentationFormat>On-screen Show (4:3)</PresentationFormat>
  <Paragraphs>71</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Median</vt:lpstr>
      <vt:lpstr>Lesson 4.8: SAMPLE HISTORY</vt:lpstr>
      <vt:lpstr>Do Now: S, O, A, or P?</vt:lpstr>
      <vt:lpstr>Discuss:</vt:lpstr>
      <vt:lpstr>Think:</vt:lpstr>
      <vt:lpstr>SAMPLE history </vt:lpstr>
      <vt:lpstr>SAMPLE history:</vt:lpstr>
      <vt:lpstr>Slide 7</vt:lpstr>
      <vt:lpstr>Assess: Which part of SAMPLE?</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57</cp:revision>
  <dcterms:created xsi:type="dcterms:W3CDTF">2014-02-21T05:26:39Z</dcterms:created>
  <dcterms:modified xsi:type="dcterms:W3CDTF">2014-02-21T05:27:07Z</dcterms:modified>
</cp:coreProperties>
</file>