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2"/>
  </p:notesMasterIdLst>
  <p:sldIdLst>
    <p:sldId id="256" r:id="rId2"/>
    <p:sldId id="257" r:id="rId3"/>
    <p:sldId id="258" r:id="rId4"/>
    <p:sldId id="259" r:id="rId5"/>
    <p:sldId id="268" r:id="rId6"/>
    <p:sldId id="269" r:id="rId7"/>
    <p:sldId id="267" r:id="rId8"/>
    <p:sldId id="270" r:id="rId9"/>
    <p:sldId id="266"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r>
              <a:rPr lang="en-US" dirty="0" smtClean="0"/>
              <a:t>:  This lesson will challenge</a:t>
            </a:r>
            <a:r>
              <a:rPr lang="en-US" baseline="0" dirty="0" smtClean="0"/>
              <a:t> students to increase their awareness of </a:t>
            </a:r>
            <a:r>
              <a:rPr lang="en-US" baseline="0" dirty="0" err="1" smtClean="0"/>
              <a:t>STIs</a:t>
            </a:r>
            <a:r>
              <a:rPr lang="en-US" baseline="0" dirty="0" smtClean="0"/>
              <a:t>. Students will begin with a Truth vs. Myth exercise, then they will discuss the causes and effects of </a:t>
            </a:r>
            <a:r>
              <a:rPr lang="en-US" baseline="0" dirty="0" err="1" smtClean="0"/>
              <a:t>STIs</a:t>
            </a:r>
            <a:r>
              <a:rPr lang="en-US" baseline="0" dirty="0" smtClean="0"/>
              <a:t>. After that, students will learn some basic terms and background information on </a:t>
            </a:r>
            <a:r>
              <a:rPr lang="en-US" baseline="0" dirty="0" err="1" smtClean="0"/>
              <a:t>STIs</a:t>
            </a:r>
            <a:r>
              <a:rPr lang="en-US" baseline="0" dirty="0" smtClean="0"/>
              <a:t>, followed by a chance to do their own research on </a:t>
            </a:r>
            <a:r>
              <a:rPr lang="en-US" baseline="0" dirty="0" err="1" smtClean="0"/>
              <a:t>STIs</a:t>
            </a:r>
            <a:r>
              <a:rPr lang="en-US" baseline="0" dirty="0" smtClean="0"/>
              <a:t>, focusing especially on physical, mental, and social effects (both short-term symptoms and long-term risks). Finally, students will complete a homework assignment with clinical scenarios. This lesson could also be flipped, so that the research is done outside of class for homework in preparation of the lesson and the scenarios are completed in class.   </a:t>
            </a:r>
            <a:endParaRPr lang="en-US" dirty="0" smtClean="0"/>
          </a:p>
          <a:p>
            <a:endParaRPr lang="en-US" dirty="0" smtClean="0"/>
          </a:p>
          <a:p>
            <a:endParaRPr lang="en-US" dirty="0" smtClean="0"/>
          </a:p>
          <a:p>
            <a:endParaRPr lang="en-US" dirty="0" smtClean="0"/>
          </a:p>
          <a:p>
            <a:r>
              <a:rPr lang="en-US" dirty="0" smtClean="0"/>
              <a:t>Image source:</a:t>
            </a:r>
            <a:r>
              <a:rPr lang="en-US" baseline="0" dirty="0" smtClean="0"/>
              <a:t>  http://</a:t>
            </a:r>
            <a:r>
              <a:rPr lang="en-US" baseline="0" dirty="0" err="1" smtClean="0"/>
              <a:t>simple.wikipedia.org/wiki/Virus</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 is to</a:t>
            </a:r>
            <a:r>
              <a:rPr lang="en-US" baseline="0" dirty="0" smtClean="0"/>
              <a:t> get students thinking about how to apply the information they learned in the real world. All of these should be able to be answered based on logic and understanding of basic information on </a:t>
            </a:r>
            <a:r>
              <a:rPr lang="en-US" baseline="0" dirty="0" err="1" smtClean="0"/>
              <a:t>STIs</a:t>
            </a:r>
            <a:r>
              <a:rPr lang="en-US" baseline="0" dirty="0" smtClean="0"/>
              <a:t>, however students may look up information online if they prefer.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baseline="0" dirty="0" smtClean="0"/>
              <a:t>Truth</a:t>
            </a:r>
          </a:p>
          <a:p>
            <a:pPr marL="228600" indent="-228600">
              <a:buAutoNum type="arabicPeriod"/>
            </a:pPr>
            <a:r>
              <a:rPr lang="en-US" dirty="0" smtClean="0"/>
              <a:t>Myth</a:t>
            </a:r>
          </a:p>
          <a:p>
            <a:pPr marL="228600" indent="-228600">
              <a:buAutoNum type="arabicPeriod"/>
            </a:pPr>
            <a:r>
              <a:rPr lang="en-US" dirty="0" smtClean="0"/>
              <a:t>Myth</a:t>
            </a:r>
          </a:p>
          <a:p>
            <a:pPr marL="228600" indent="-228600">
              <a:buAutoNum type="arabicPeriod"/>
            </a:pPr>
            <a:r>
              <a:rPr lang="en-US" dirty="0" smtClean="0"/>
              <a:t>Truth</a:t>
            </a:r>
          </a:p>
          <a:p>
            <a:pPr marL="228600" indent="-228600">
              <a:buAutoNum type="arabicPeriod"/>
            </a:pPr>
            <a:r>
              <a:rPr lang="en-US" dirty="0" smtClean="0"/>
              <a:t>Myth</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causes and effects:</a:t>
            </a:r>
          </a:p>
          <a:p>
            <a:r>
              <a:rPr lang="en-US" dirty="0" smtClean="0"/>
              <a:t>Causes:  Lack</a:t>
            </a:r>
            <a:r>
              <a:rPr lang="en-US" baseline="0" dirty="0" smtClean="0"/>
              <a:t> of education/awareness, not getting tested, lack of safe sex, drugs/alcohol influencing sexual behaviors, etc.</a:t>
            </a:r>
            <a:endParaRPr lang="en-US" dirty="0" smtClean="0"/>
          </a:p>
          <a:p>
            <a:r>
              <a:rPr lang="en-US" dirty="0" smtClean="0"/>
              <a:t>Effects:</a:t>
            </a:r>
            <a:r>
              <a:rPr lang="en-US" baseline="0" dirty="0" smtClean="0"/>
              <a:t>  Psychological distress from having </a:t>
            </a:r>
            <a:r>
              <a:rPr lang="en-US" baseline="0" dirty="0" err="1" smtClean="0"/>
              <a:t>STIs</a:t>
            </a:r>
            <a:r>
              <a:rPr lang="en-US" baseline="0" dirty="0" smtClean="0"/>
              <a:t> (mental health), damaged relationships, burden on healthcare system, lost work/school days and/or productivity, long-term reproductive problems, especially with child-bearing,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 Any pathogen that spreads from one person to another during sexual contact</a:t>
            </a:r>
          </a:p>
          <a:p>
            <a:r>
              <a:rPr lang="en-US" dirty="0" smtClean="0"/>
              <a:t>Asymptomatic:</a:t>
            </a:r>
            <a:r>
              <a:rPr lang="en-US" baseline="0" dirty="0" smtClean="0"/>
              <a:t> experiencing no symptoms (silent STI)</a:t>
            </a:r>
          </a:p>
          <a:p>
            <a:r>
              <a:rPr lang="en-US" baseline="0" dirty="0" smtClean="0"/>
              <a:t>Infertile: Not able to reproduce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Pathogen: any agent that causes disease </a:t>
            </a:r>
            <a:r>
              <a:rPr lang="en-US" dirty="0" smtClean="0">
                <a:solidFill>
                  <a:srgbClr val="C00000"/>
                </a:solidFill>
              </a:rPr>
              <a:t>(ex: bacteria, virus, parasite, etc.)</a:t>
            </a:r>
            <a:endParaRPr lang="en-US" baseline="0" dirty="0" smtClean="0"/>
          </a:p>
          <a:p>
            <a:r>
              <a:rPr lang="en-US" baseline="0" dirty="0" smtClean="0"/>
              <a:t>Pelvic Inflammatory Disease (PID): an infection &amp; inflammation of the female uterus, fallopian tubes, and ovaries</a:t>
            </a:r>
          </a:p>
          <a:p>
            <a:r>
              <a:rPr lang="en-US" baseline="0" dirty="0" err="1" smtClean="0"/>
              <a:t>Urethritis</a:t>
            </a:r>
            <a:r>
              <a:rPr lang="en-US" baseline="0" dirty="0" smtClean="0"/>
              <a:t>: Infection/inflammation of the urethra in males and females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information that</a:t>
            </a:r>
            <a:r>
              <a:rPr lang="en-US" baseline="0" dirty="0" smtClean="0"/>
              <a:t> can be used to fill in this chart, see STI Factsheet PDF file (can also be found at: </a:t>
            </a:r>
            <a:r>
              <a:rPr lang="en-US" baseline="0" dirty="0" err="1" smtClean="0"/>
              <a:t>http://www.womenshealth.gov/publications/our-publications/fact-sheet/sexually-transmitted-infections.pdf).</a:t>
            </a:r>
            <a:r>
              <a:rPr lang="en-US" baseline="0" dirty="0" smtClean="0"/>
              <a:t>  Another good site to direct students to is:  http://</a:t>
            </a:r>
            <a:r>
              <a:rPr lang="en-US" baseline="0" dirty="0" err="1" smtClean="0"/>
              <a:t>www.cdc.gov/std/healthcomm/fact_sheets.htm</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r>
              <a:rPr lang="en-US" dirty="0" smtClean="0"/>
              <a:t>1. HPV</a:t>
            </a:r>
          </a:p>
          <a:p>
            <a:r>
              <a:rPr lang="en-US" dirty="0" smtClean="0"/>
              <a:t>2. Herpes</a:t>
            </a:r>
          </a:p>
          <a:p>
            <a:r>
              <a:rPr lang="en-US" dirty="0" smtClean="0"/>
              <a:t>3. Syphilis</a:t>
            </a:r>
          </a:p>
          <a:p>
            <a:r>
              <a:rPr lang="en-US" dirty="0" smtClean="0"/>
              <a:t>4. Gonorrhea,</a:t>
            </a:r>
            <a:r>
              <a:rPr lang="en-US" baseline="0" dirty="0" smtClean="0"/>
              <a:t> Chlamydia</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a:t>
            </a:r>
          </a:p>
          <a:p>
            <a:pPr marL="228600" indent="-228600">
              <a:buNone/>
            </a:pPr>
            <a:r>
              <a:rPr lang="en-US" dirty="0" smtClean="0"/>
              <a:t>1.</a:t>
            </a:r>
            <a:r>
              <a:rPr lang="en-US" baseline="0" dirty="0" smtClean="0"/>
              <a:t> </a:t>
            </a:r>
            <a:r>
              <a:rPr lang="en-US" dirty="0" smtClean="0"/>
              <a:t>VIRAL </a:t>
            </a:r>
            <a:r>
              <a:rPr lang="en-US" dirty="0" err="1" smtClean="0"/>
              <a:t>STIs</a:t>
            </a:r>
            <a:r>
              <a:rPr lang="en-US" dirty="0" smtClean="0"/>
              <a:t> are not</a:t>
            </a:r>
            <a:r>
              <a:rPr lang="en-US" baseline="0" dirty="0" smtClean="0"/>
              <a:t> curable (only treatable), bacterial </a:t>
            </a:r>
            <a:r>
              <a:rPr lang="en-US" baseline="0" dirty="0" err="1" smtClean="0"/>
              <a:t>STIs</a:t>
            </a:r>
            <a:r>
              <a:rPr lang="en-US" baseline="0" dirty="0" smtClean="0"/>
              <a:t> are curable</a:t>
            </a:r>
          </a:p>
          <a:p>
            <a:pPr marL="228600" indent="-228600">
              <a:buNone/>
            </a:pPr>
            <a:r>
              <a:rPr lang="en-US" baseline="0" dirty="0" smtClean="0"/>
              <a:t>2. Chlamydia, Gonorrhea, Genital herpes, HIV, Syphilis, HPV</a:t>
            </a:r>
          </a:p>
          <a:p>
            <a:pPr marL="228600" indent="-228600">
              <a:buNone/>
            </a:pPr>
            <a:r>
              <a:rPr lang="en-US" baseline="0" dirty="0" smtClean="0"/>
              <a:t>3. HIV, HPV, Syphilis</a:t>
            </a:r>
          </a:p>
          <a:p>
            <a:pPr marL="228600" indent="-228600">
              <a:buNone/>
            </a:pPr>
            <a:r>
              <a:rPr lang="en-US" baseline="0" dirty="0" smtClean="0"/>
              <a:t>4. Chlamydia, Gonorrhea, HIV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dirty="0" smtClean="0"/>
              <a:t>B</a:t>
            </a:r>
          </a:p>
          <a:p>
            <a:pPr marL="228600" indent="-228600">
              <a:buAutoNum type="arabicPeriod"/>
            </a:pPr>
            <a:r>
              <a:rPr lang="en-US" dirty="0" smtClean="0"/>
              <a:t>D</a:t>
            </a:r>
          </a:p>
          <a:p>
            <a:pPr marL="228600" indent="-228600">
              <a:buAutoNum type="arabicPeriod"/>
            </a:pPr>
            <a:r>
              <a:rPr lang="en-US" dirty="0" smtClean="0"/>
              <a:t>A</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4.7:</a:t>
            </a:r>
            <a:r>
              <a:rPr lang="en-US" dirty="0" smtClean="0"/>
              <a:t/>
            </a:r>
            <a:br>
              <a:rPr lang="en-US" dirty="0" smtClean="0"/>
            </a:br>
            <a:r>
              <a:rPr lang="en-US" dirty="0" smtClean="0"/>
              <a:t>Sexually transmitted infections (</a:t>
            </a:r>
            <a:r>
              <a:rPr lang="en-US" dirty="0" err="1" smtClean="0"/>
              <a:t>Sti</a:t>
            </a:r>
            <a:r>
              <a:rPr lang="en-US" sz="3333" dirty="0" err="1" smtClean="0"/>
              <a:t>s</a:t>
            </a:r>
            <a:r>
              <a:rPr lang="en-US" sz="4444" dirty="0" smtClean="0"/>
              <a:t>)</a:t>
            </a:r>
            <a:endParaRPr lang="en-US" sz="4444" dirty="0"/>
          </a:p>
        </p:txBody>
      </p:sp>
      <p:sp>
        <p:nvSpPr>
          <p:cNvPr id="3" name="Subtitle 2"/>
          <p:cNvSpPr>
            <a:spLocks noGrp="1"/>
          </p:cNvSpPr>
          <p:nvPr>
            <p:ph type="subTitle" idx="1"/>
          </p:nvPr>
        </p:nvSpPr>
        <p:spPr/>
        <p:txBody>
          <a:bodyPr/>
          <a:lstStyle/>
          <a:p>
            <a:r>
              <a:rPr lang="en-US" dirty="0" smtClean="0"/>
              <a:t>Module 4: Sexual Health</a:t>
            </a:r>
            <a:endParaRPr lang="en-US" dirty="0"/>
          </a:p>
        </p:txBody>
      </p:sp>
      <p:sp>
        <p:nvSpPr>
          <p:cNvPr id="4" name="Rectangle 3"/>
          <p:cNvSpPr/>
          <p:nvPr/>
        </p:nvSpPr>
        <p:spPr>
          <a:xfrm>
            <a:off x="304800" y="228600"/>
            <a:ext cx="3505200" cy="92333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dirty="0" smtClean="0"/>
              <a:t>Obj. 4.7: </a:t>
            </a:r>
            <a:r>
              <a:rPr lang="en-US" dirty="0" smtClean="0">
                <a:latin typeface="+mj-lt"/>
              </a:rPr>
              <a:t> </a:t>
            </a:r>
            <a:r>
              <a:rPr lang="en-US" dirty="0" smtClean="0">
                <a:latin typeface="+mj-lt"/>
              </a:rPr>
              <a:t>Identify the symptoms of </a:t>
            </a:r>
            <a:r>
              <a:rPr lang="en-US" dirty="0" err="1" smtClean="0">
                <a:latin typeface="+mj-lt"/>
              </a:rPr>
              <a:t>STIs</a:t>
            </a:r>
            <a:r>
              <a:rPr lang="en-US" dirty="0" smtClean="0">
                <a:latin typeface="+mj-lt"/>
              </a:rPr>
              <a:t> and their impact on physical, mental, and social health.</a:t>
            </a:r>
            <a:endParaRPr lang="en-US"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566474" y="609600"/>
            <a:ext cx="4007613"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612648" y="1981200"/>
            <a:ext cx="8153400" cy="4495800"/>
          </a:xfrm>
        </p:spPr>
        <p:txBody>
          <a:bodyPr>
            <a:normAutofit fontScale="70000" lnSpcReduction="20000"/>
          </a:bodyPr>
          <a:lstStyle/>
          <a:p>
            <a:pPr lvl="0"/>
            <a:r>
              <a:rPr lang="en-US" dirty="0" smtClean="0"/>
              <a:t>1. When </a:t>
            </a:r>
            <a:r>
              <a:rPr lang="en-US" dirty="0" smtClean="0"/>
              <a:t>should a person start to get tested for </a:t>
            </a:r>
            <a:r>
              <a:rPr lang="en-US" dirty="0" err="1" smtClean="0"/>
              <a:t>STIs</a:t>
            </a:r>
            <a:r>
              <a:rPr lang="en-US" dirty="0" smtClean="0"/>
              <a:t>? How often should they be tested?</a:t>
            </a:r>
            <a:endParaRPr lang="en-US" dirty="0" smtClean="0"/>
          </a:p>
          <a:p>
            <a:pPr lvl="0"/>
            <a:r>
              <a:rPr lang="en-US" dirty="0" smtClean="0"/>
              <a:t>2. If </a:t>
            </a:r>
            <a:r>
              <a:rPr lang="en-US" dirty="0" smtClean="0"/>
              <a:t>a person tests positively for an STI, what sort of action should they take to treat themselves physically, socially, and mentally? What should they do/say to their current partner and previous partners?</a:t>
            </a:r>
            <a:endParaRPr lang="en-US" dirty="0" smtClean="0"/>
          </a:p>
          <a:p>
            <a:pPr lvl="0"/>
            <a:r>
              <a:rPr lang="en-US" dirty="0" smtClean="0"/>
              <a:t>3. What </a:t>
            </a:r>
            <a:r>
              <a:rPr lang="en-US" dirty="0" smtClean="0"/>
              <a:t>should a person do if a previous sex partner informs them they have tested positive for an STI?</a:t>
            </a:r>
            <a:endParaRPr lang="en-US" dirty="0" smtClean="0"/>
          </a:p>
          <a:p>
            <a:pPr lvl="0"/>
            <a:r>
              <a:rPr lang="en-US" dirty="0" smtClean="0"/>
              <a:t>4. What </a:t>
            </a:r>
            <a:r>
              <a:rPr lang="en-US" dirty="0" smtClean="0"/>
              <a:t>is one way to be sure that your partner does not have an STI?</a:t>
            </a:r>
            <a:endParaRPr lang="en-US" dirty="0" smtClean="0"/>
          </a:p>
          <a:p>
            <a:pPr lvl="0"/>
            <a:r>
              <a:rPr lang="en-US" dirty="0" smtClean="0"/>
              <a:t>5. What </a:t>
            </a:r>
            <a:r>
              <a:rPr lang="en-US" dirty="0" smtClean="0"/>
              <a:t>conversations should sex partners have before engaging in sexual behaviors?</a:t>
            </a:r>
            <a:endParaRPr lang="en-US" dirty="0" smtClean="0"/>
          </a:p>
          <a:p>
            <a:r>
              <a:rPr lang="en-US" dirty="0" smtClean="0"/>
              <a:t>6. How </a:t>
            </a:r>
            <a:r>
              <a:rPr lang="en-US" dirty="0" smtClean="0"/>
              <a:t>might a person feel, psychologically, after testing positive for an STI? What sort of treatment should they seek in a addition to physical treatment</a:t>
            </a:r>
            <a:r>
              <a:rPr lang="en-US" dirty="0" smtClean="0"/>
              <a:t>?</a:t>
            </a:r>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Truth or Myth?</a:t>
            </a:r>
            <a:endParaRPr lang="en-US" b="1" dirty="0"/>
          </a:p>
        </p:txBody>
      </p:sp>
      <p:sp>
        <p:nvSpPr>
          <p:cNvPr id="3" name="Content Placeholder 2"/>
          <p:cNvSpPr>
            <a:spLocks noGrp="1"/>
          </p:cNvSpPr>
          <p:nvPr>
            <p:ph sz="quarter" idx="1"/>
          </p:nvPr>
        </p:nvSpPr>
        <p:spPr/>
        <p:txBody>
          <a:bodyPr/>
          <a:lstStyle/>
          <a:p>
            <a:r>
              <a:rPr lang="en-US" dirty="0" smtClean="0"/>
              <a:t>1. It </a:t>
            </a:r>
            <a:r>
              <a:rPr lang="en-US" dirty="0" smtClean="0"/>
              <a:t>can take only one sexual contact with an infected person to get a STI.</a:t>
            </a:r>
            <a:endParaRPr lang="en-US" sz="3100" dirty="0" smtClean="0"/>
          </a:p>
          <a:p>
            <a:r>
              <a:rPr lang="en-US" dirty="0" smtClean="0"/>
              <a:t>2. If </a:t>
            </a:r>
            <a:r>
              <a:rPr lang="en-US" dirty="0" smtClean="0"/>
              <a:t>you’ve been infected with an STI before, you can’t get the same infection again.</a:t>
            </a:r>
            <a:endParaRPr lang="en-US" sz="3100" dirty="0" smtClean="0"/>
          </a:p>
          <a:p>
            <a:r>
              <a:rPr lang="en-US" dirty="0" smtClean="0"/>
              <a:t>3. You </a:t>
            </a:r>
            <a:r>
              <a:rPr lang="en-US" dirty="0" smtClean="0"/>
              <a:t>can have more than one STI at a time. </a:t>
            </a:r>
            <a:endParaRPr lang="en-US" sz="3100" dirty="0" smtClean="0"/>
          </a:p>
          <a:p>
            <a:r>
              <a:rPr lang="en-US" dirty="0" smtClean="0"/>
              <a:t>4. You </a:t>
            </a:r>
            <a:r>
              <a:rPr lang="en-US" dirty="0" smtClean="0"/>
              <a:t>can get a STI from sharing needles.</a:t>
            </a:r>
            <a:endParaRPr lang="en-US" sz="3100" dirty="0" smtClean="0"/>
          </a:p>
          <a:p>
            <a:r>
              <a:rPr lang="en-US" dirty="0" smtClean="0"/>
              <a:t>5. All </a:t>
            </a:r>
            <a:r>
              <a:rPr lang="en-US" dirty="0" smtClean="0"/>
              <a:t>people infected with </a:t>
            </a:r>
            <a:r>
              <a:rPr lang="en-US" dirty="0" err="1" smtClean="0"/>
              <a:t>STIs</a:t>
            </a:r>
            <a:r>
              <a:rPr lang="en-US" dirty="0" smtClean="0"/>
              <a:t> know they have something. </a:t>
            </a:r>
            <a:endParaRPr lang="en-US" sz="3100"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There are an estimated 19 million new cases of </a:t>
            </a:r>
            <a:r>
              <a:rPr lang="en-US" dirty="0" err="1" smtClean="0"/>
              <a:t>STIs</a:t>
            </a:r>
            <a:r>
              <a:rPr lang="en-US" dirty="0" smtClean="0"/>
              <a:t> every year.  With a partner, brainstorm and  list causes and effects of this problem in the table below.</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990600" y="3621563"/>
            <a:ext cx="5943600" cy="28358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Transmitting </a:t>
            </a:r>
            <a:r>
              <a:rPr lang="en-US" b="1" dirty="0" err="1" smtClean="0"/>
              <a:t>STIs</a:t>
            </a:r>
            <a:r>
              <a:rPr lang="en-US" b="1" dirty="0" smtClean="0"/>
              <a:t>:</a:t>
            </a:r>
            <a:endParaRPr lang="en-US" b="1" dirty="0"/>
          </a:p>
        </p:txBody>
      </p:sp>
      <p:sp>
        <p:nvSpPr>
          <p:cNvPr id="3" name="Content Placeholder 2"/>
          <p:cNvSpPr>
            <a:spLocks noGrp="1"/>
          </p:cNvSpPr>
          <p:nvPr>
            <p:ph sz="quarter" idx="1"/>
          </p:nvPr>
        </p:nvSpPr>
        <p:spPr/>
        <p:txBody>
          <a:bodyPr/>
          <a:lstStyle/>
          <a:p>
            <a:r>
              <a:rPr lang="en-US" sz="3200" dirty="0" smtClean="0"/>
              <a:t> Sexually transmitted infections (</a:t>
            </a:r>
            <a:r>
              <a:rPr lang="en-US" sz="3200" dirty="0" err="1" smtClean="0"/>
              <a:t>STIs</a:t>
            </a:r>
            <a:r>
              <a:rPr lang="en-US" sz="3200" dirty="0" smtClean="0"/>
              <a:t>) can be passed from one person to another in the following ways, which vary based on the STI</a:t>
            </a:r>
            <a:r>
              <a:rPr lang="en-US" sz="3200" dirty="0" smtClean="0"/>
              <a:t>: </a:t>
            </a:r>
            <a:endParaRPr lang="en-US" sz="3600" dirty="0" smtClean="0"/>
          </a:p>
          <a:p>
            <a:pPr lvl="1"/>
            <a:r>
              <a:rPr lang="en-US" dirty="0" smtClean="0"/>
              <a:t>Oral sex, anal sex and vaginal sex</a:t>
            </a:r>
            <a:endParaRPr lang="en-US" sz="2800" dirty="0" smtClean="0"/>
          </a:p>
          <a:p>
            <a:pPr lvl="1"/>
            <a:r>
              <a:rPr lang="en-US" dirty="0" smtClean="0"/>
              <a:t>Contact with blood, semen and vaginal discharge</a:t>
            </a:r>
            <a:endParaRPr lang="en-US" sz="2800" dirty="0" smtClean="0"/>
          </a:p>
          <a:p>
            <a:pPr lvl="1"/>
            <a:r>
              <a:rPr lang="en-US" dirty="0" smtClean="0"/>
              <a:t>Skin-to-skin contact</a:t>
            </a:r>
            <a:endParaRPr lang="en-US" sz="2800" dirty="0" smtClean="0"/>
          </a:p>
          <a:p>
            <a:pPr lvl="1"/>
            <a:r>
              <a:rPr lang="en-US" dirty="0" smtClean="0"/>
              <a:t>Occasionally, contact with breast milk and fecal matter</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Transmitting </a:t>
            </a:r>
            <a:r>
              <a:rPr lang="en-US" b="1" dirty="0" err="1" smtClean="0"/>
              <a:t>STIs</a:t>
            </a:r>
            <a:r>
              <a:rPr lang="en-US" b="1" dirty="0" smtClean="0"/>
              <a:t>:</a:t>
            </a:r>
            <a:endParaRPr lang="en-US" b="1" dirty="0"/>
          </a:p>
        </p:txBody>
      </p:sp>
      <p:pic>
        <p:nvPicPr>
          <p:cNvPr id="7" name="Picture 6"/>
          <p:cNvPicPr>
            <a:picLocks noChangeAspect="1"/>
          </p:cNvPicPr>
          <p:nvPr/>
        </p:nvPicPr>
        <p:blipFill>
          <a:blip r:embed="rId3"/>
          <a:stretch>
            <a:fillRect/>
          </a:stretch>
        </p:blipFill>
        <p:spPr>
          <a:xfrm>
            <a:off x="8138013" y="252992"/>
            <a:ext cx="628035" cy="966208"/>
          </a:xfrm>
          <a:prstGeom prst="rect">
            <a:avLst/>
          </a:prstGeom>
        </p:spPr>
      </p:pic>
      <p:pic>
        <p:nvPicPr>
          <p:cNvPr id="6" name="Picture 5"/>
          <p:cNvPicPr>
            <a:picLocks noChangeAspect="1"/>
          </p:cNvPicPr>
          <p:nvPr/>
        </p:nvPicPr>
        <p:blipFill>
          <a:blip r:embed="rId4"/>
          <a:stretch>
            <a:fillRect/>
          </a:stretch>
        </p:blipFill>
        <p:spPr>
          <a:xfrm>
            <a:off x="0" y="1562100"/>
            <a:ext cx="9105770" cy="4381500"/>
          </a:xfrm>
          <a:prstGeom prst="rect">
            <a:avLst/>
          </a:prstGeom>
        </p:spPr>
      </p:pic>
      <p:sp>
        <p:nvSpPr>
          <p:cNvPr id="8" name="TextBox 7"/>
          <p:cNvSpPr txBox="1"/>
          <p:nvPr/>
        </p:nvSpPr>
        <p:spPr>
          <a:xfrm>
            <a:off x="2819400" y="2101334"/>
            <a:ext cx="6286370" cy="646331"/>
          </a:xfrm>
          <a:prstGeom prst="rect">
            <a:avLst/>
          </a:prstGeom>
          <a:noFill/>
        </p:spPr>
        <p:txBody>
          <a:bodyPr wrap="square" rtlCol="0">
            <a:spAutoFit/>
          </a:bodyPr>
          <a:lstStyle/>
          <a:p>
            <a:r>
              <a:rPr lang="en-US" dirty="0" smtClean="0">
                <a:solidFill>
                  <a:schemeClr val="accent6"/>
                </a:solidFill>
              </a:rPr>
              <a:t>Any pathogen that spreads from one person to another during sexual contact</a:t>
            </a:r>
            <a:endParaRPr lang="en-US" dirty="0">
              <a:solidFill>
                <a:schemeClr val="accent6"/>
              </a:solidFill>
            </a:endParaRPr>
          </a:p>
        </p:txBody>
      </p:sp>
      <p:sp>
        <p:nvSpPr>
          <p:cNvPr id="9" name="TextBox 8"/>
          <p:cNvSpPr txBox="1"/>
          <p:nvPr/>
        </p:nvSpPr>
        <p:spPr>
          <a:xfrm>
            <a:off x="2819400" y="2932331"/>
            <a:ext cx="6286370" cy="369332"/>
          </a:xfrm>
          <a:prstGeom prst="rect">
            <a:avLst/>
          </a:prstGeom>
          <a:noFill/>
        </p:spPr>
        <p:txBody>
          <a:bodyPr wrap="square" rtlCol="0">
            <a:spAutoFit/>
          </a:bodyPr>
          <a:lstStyle/>
          <a:p>
            <a:r>
              <a:rPr lang="en-US" dirty="0" smtClean="0">
                <a:solidFill>
                  <a:srgbClr val="C00000"/>
                </a:solidFill>
              </a:rPr>
              <a:t>experiencing no symptoms (silent STI)</a:t>
            </a:r>
            <a:endParaRPr lang="en-US" dirty="0">
              <a:solidFill>
                <a:srgbClr val="C00000"/>
              </a:solidFill>
            </a:endParaRPr>
          </a:p>
        </p:txBody>
      </p:sp>
      <p:sp>
        <p:nvSpPr>
          <p:cNvPr id="10" name="TextBox 9"/>
          <p:cNvSpPr txBox="1"/>
          <p:nvPr/>
        </p:nvSpPr>
        <p:spPr>
          <a:xfrm>
            <a:off x="2819400" y="3393996"/>
            <a:ext cx="6286370" cy="369332"/>
          </a:xfrm>
          <a:prstGeom prst="rect">
            <a:avLst/>
          </a:prstGeom>
          <a:noFill/>
        </p:spPr>
        <p:txBody>
          <a:bodyPr wrap="square" rtlCol="0">
            <a:spAutoFit/>
          </a:bodyPr>
          <a:lstStyle/>
          <a:p>
            <a:r>
              <a:rPr lang="en-US" dirty="0" smtClean="0">
                <a:solidFill>
                  <a:srgbClr val="C00000"/>
                </a:solidFill>
              </a:rPr>
              <a:t>Not able to reproduce</a:t>
            </a:r>
            <a:endParaRPr lang="en-US" dirty="0">
              <a:solidFill>
                <a:srgbClr val="C00000"/>
              </a:solidFill>
            </a:endParaRPr>
          </a:p>
        </p:txBody>
      </p:sp>
      <p:sp>
        <p:nvSpPr>
          <p:cNvPr id="11" name="TextBox 10"/>
          <p:cNvSpPr txBox="1"/>
          <p:nvPr/>
        </p:nvSpPr>
        <p:spPr>
          <a:xfrm>
            <a:off x="2819400" y="4080423"/>
            <a:ext cx="6286370" cy="369332"/>
          </a:xfrm>
          <a:prstGeom prst="rect">
            <a:avLst/>
          </a:prstGeom>
          <a:noFill/>
        </p:spPr>
        <p:txBody>
          <a:bodyPr wrap="square" rtlCol="0">
            <a:spAutoFit/>
          </a:bodyPr>
          <a:lstStyle/>
          <a:p>
            <a:r>
              <a:rPr lang="en-US" dirty="0" smtClean="0">
                <a:solidFill>
                  <a:srgbClr val="C00000"/>
                </a:solidFill>
              </a:rPr>
              <a:t>any agent that causes </a:t>
            </a:r>
            <a:r>
              <a:rPr lang="en-US" dirty="0" smtClean="0">
                <a:solidFill>
                  <a:srgbClr val="C00000"/>
                </a:solidFill>
              </a:rPr>
              <a:t>disease (ex: bacteria, virus, parasite, etc.)</a:t>
            </a:r>
            <a:endParaRPr lang="en-US" dirty="0">
              <a:solidFill>
                <a:srgbClr val="C00000"/>
              </a:solidFill>
            </a:endParaRPr>
          </a:p>
        </p:txBody>
      </p:sp>
      <p:sp>
        <p:nvSpPr>
          <p:cNvPr id="12" name="TextBox 11"/>
          <p:cNvSpPr txBox="1"/>
          <p:nvPr/>
        </p:nvSpPr>
        <p:spPr>
          <a:xfrm>
            <a:off x="2819400" y="4542088"/>
            <a:ext cx="6286370" cy="646331"/>
          </a:xfrm>
          <a:prstGeom prst="rect">
            <a:avLst/>
          </a:prstGeom>
          <a:noFill/>
        </p:spPr>
        <p:txBody>
          <a:bodyPr wrap="square" rtlCol="0">
            <a:spAutoFit/>
          </a:bodyPr>
          <a:lstStyle/>
          <a:p>
            <a:r>
              <a:rPr lang="en-US" dirty="0" smtClean="0">
                <a:solidFill>
                  <a:srgbClr val="C00000"/>
                </a:solidFill>
              </a:rPr>
              <a:t>an infection &amp; inflammation of the female uterus, fallopian tubes, and ovaries</a:t>
            </a:r>
            <a:endParaRPr lang="en-US" dirty="0">
              <a:solidFill>
                <a:srgbClr val="C00000"/>
              </a:solidFill>
            </a:endParaRPr>
          </a:p>
        </p:txBody>
      </p:sp>
      <p:sp>
        <p:nvSpPr>
          <p:cNvPr id="13" name="TextBox 12"/>
          <p:cNvSpPr txBox="1"/>
          <p:nvPr/>
        </p:nvSpPr>
        <p:spPr>
          <a:xfrm>
            <a:off x="2819400" y="5373085"/>
            <a:ext cx="6286370" cy="369332"/>
          </a:xfrm>
          <a:prstGeom prst="rect">
            <a:avLst/>
          </a:prstGeom>
          <a:noFill/>
        </p:spPr>
        <p:txBody>
          <a:bodyPr wrap="square" rtlCol="0">
            <a:spAutoFit/>
          </a:bodyPr>
          <a:lstStyle/>
          <a:p>
            <a:r>
              <a:rPr lang="en-US" dirty="0" smtClean="0">
                <a:solidFill>
                  <a:srgbClr val="C00000"/>
                </a:solidFill>
              </a:rPr>
              <a:t>Infection/inflammation of the urethra in males and females</a:t>
            </a:r>
            <a:endParaRPr lang="en-US"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228600" y="1524000"/>
            <a:ext cx="8204200" cy="47228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Scenarios:</a:t>
            </a:r>
            <a:endParaRPr lang="en-US" b="1" dirty="0"/>
          </a:p>
        </p:txBody>
      </p:sp>
      <p:sp>
        <p:nvSpPr>
          <p:cNvPr id="3" name="Content Placeholder 2"/>
          <p:cNvSpPr>
            <a:spLocks noGrp="1"/>
          </p:cNvSpPr>
          <p:nvPr>
            <p:ph sz="quarter" idx="1"/>
          </p:nvPr>
        </p:nvSpPr>
        <p:spPr>
          <a:xfrm>
            <a:off x="612648" y="1600200"/>
            <a:ext cx="8153400" cy="5257800"/>
          </a:xfrm>
        </p:spPr>
        <p:txBody>
          <a:bodyPr>
            <a:normAutofit fontScale="85000" lnSpcReduction="20000"/>
          </a:bodyPr>
          <a:lstStyle/>
          <a:p>
            <a:r>
              <a:rPr lang="en-US" dirty="0" smtClean="0"/>
              <a:t>1.  Your patient has been experiencing no physical symptoms other than raised, painless bumps on his penis. His girlfriend is currently undergoing treatment for cervical cancer. What STI does he most likely have?</a:t>
            </a:r>
          </a:p>
          <a:p>
            <a:r>
              <a:rPr lang="en-US" dirty="0" smtClean="0"/>
              <a:t>2.  Your patient has never had sexual intercourse. She has had a few recent outbreaks of painful, raised bumps around her lips and mouth. She has no other visible symptoms. Does she have an STI? If yes, which one?</a:t>
            </a:r>
          </a:p>
          <a:p>
            <a:r>
              <a:rPr lang="en-US" dirty="0" smtClean="0"/>
              <a:t>3.  Your patient has developed a painless open sore on his finger after touching his partner’s genitals, who had a similar sore on his penis. Does your patient have an STI? What STI does your patient most likely have?</a:t>
            </a:r>
          </a:p>
          <a:p>
            <a:r>
              <a:rPr lang="en-US" dirty="0" smtClean="0"/>
              <a:t>4.  Your patient is having frequent yellowish discharge from his penis, and experiences pain when urinating. What </a:t>
            </a:r>
            <a:r>
              <a:rPr lang="en-US" dirty="0" err="1" smtClean="0"/>
              <a:t>STIs</a:t>
            </a:r>
            <a:r>
              <a:rPr lang="en-US" dirty="0" smtClean="0"/>
              <a:t> should you test him for?</a:t>
            </a:r>
            <a:endParaRPr lang="en-US" dirty="0" smtClean="0"/>
          </a:p>
          <a:p>
            <a:endParaRPr lang="en-US" dirty="0"/>
          </a:p>
        </p:txBody>
      </p:sp>
      <p:pic>
        <p:nvPicPr>
          <p:cNvPr id="5" name="Picture 4"/>
          <p:cNvPicPr>
            <a:picLocks noChangeAspect="1"/>
          </p:cNvPicPr>
          <p:nvPr/>
        </p:nvPicPr>
        <p:blipFill>
          <a:blip r:embed="rId3"/>
          <a:stretch>
            <a:fillRect/>
          </a:stretch>
        </p:blipFill>
        <p:spPr>
          <a:xfrm>
            <a:off x="7939699" y="228600"/>
            <a:ext cx="826349" cy="8575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981200"/>
            <a:ext cx="8153400" cy="4495800"/>
          </a:xfrm>
        </p:spPr>
        <p:txBody>
          <a:bodyPr>
            <a:normAutofit/>
          </a:bodyPr>
          <a:lstStyle/>
          <a:p>
            <a:r>
              <a:rPr lang="en-US" dirty="0" smtClean="0"/>
              <a:t>1. After </a:t>
            </a:r>
            <a:r>
              <a:rPr lang="en-US" dirty="0" smtClean="0"/>
              <a:t>reviewing the information, what characteristic of a disease has a direct impact on whether or not the infection is curable?  (</a:t>
            </a:r>
            <a:r>
              <a:rPr lang="en-US" i="1" dirty="0" smtClean="0"/>
              <a:t>Think about which infections can be cured; what do they have in common?</a:t>
            </a:r>
            <a:r>
              <a:rPr lang="en-US" i="1" dirty="0" smtClean="0"/>
              <a:t>) </a:t>
            </a:r>
            <a:endParaRPr lang="en-US" dirty="0" smtClean="0"/>
          </a:p>
          <a:p>
            <a:r>
              <a:rPr lang="en-US" dirty="0" smtClean="0"/>
              <a:t>2.</a:t>
            </a:r>
            <a:r>
              <a:rPr lang="en-US" dirty="0" smtClean="0"/>
              <a:t> Which </a:t>
            </a:r>
            <a:r>
              <a:rPr lang="en-US" dirty="0" err="1" smtClean="0"/>
              <a:t>STIs</a:t>
            </a:r>
            <a:r>
              <a:rPr lang="en-US" dirty="0" smtClean="0"/>
              <a:t> can be asymptomatic?</a:t>
            </a:r>
            <a:r>
              <a:rPr lang="en-US" dirty="0" smtClean="0"/>
              <a:t>  </a:t>
            </a:r>
            <a:endParaRPr lang="en-US" dirty="0" smtClean="0"/>
          </a:p>
          <a:p>
            <a:r>
              <a:rPr lang="en-US" dirty="0" smtClean="0"/>
              <a:t>3. Which </a:t>
            </a:r>
            <a:r>
              <a:rPr lang="en-US" dirty="0" err="1" smtClean="0"/>
              <a:t>STIs</a:t>
            </a:r>
            <a:r>
              <a:rPr lang="en-US" dirty="0" smtClean="0"/>
              <a:t> can be fatal (deadly), if left untreated</a:t>
            </a:r>
            <a:r>
              <a:rPr lang="en-US" dirty="0" smtClean="0"/>
              <a:t>? </a:t>
            </a:r>
          </a:p>
          <a:p>
            <a:r>
              <a:rPr lang="en-US" dirty="0" smtClean="0"/>
              <a:t>4. Which </a:t>
            </a:r>
            <a:r>
              <a:rPr lang="en-US" dirty="0" err="1" smtClean="0"/>
              <a:t>STIs</a:t>
            </a:r>
            <a:r>
              <a:rPr lang="en-US" dirty="0" smtClean="0"/>
              <a:t> can lead to infertility?</a:t>
            </a:r>
          </a:p>
          <a:p>
            <a:pPr lvl="0"/>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304800" y="1676400"/>
            <a:ext cx="8305800" cy="5181600"/>
          </a:xfrm>
        </p:spPr>
        <p:txBody>
          <a:bodyPr>
            <a:normAutofit fontScale="77500" lnSpcReduction="20000"/>
          </a:bodyPr>
          <a:lstStyle/>
          <a:p>
            <a:pPr>
              <a:buNone/>
            </a:pPr>
            <a:r>
              <a:rPr lang="en-US" dirty="0" smtClean="0"/>
              <a:t> 1</a:t>
            </a:r>
            <a:r>
              <a:rPr lang="en-US" dirty="0" smtClean="0"/>
              <a:t>.  Which of the following </a:t>
            </a:r>
            <a:r>
              <a:rPr lang="en-US" dirty="0" err="1" smtClean="0"/>
              <a:t>STIs</a:t>
            </a:r>
            <a:r>
              <a:rPr lang="en-US" dirty="0" smtClean="0"/>
              <a:t> can be totally cured with medicine?</a:t>
            </a:r>
          </a:p>
          <a:p>
            <a:pPr lvl="2">
              <a:buNone/>
            </a:pPr>
            <a:r>
              <a:rPr lang="en-US" dirty="0" smtClean="0"/>
              <a:t>	a. Genital Warts</a:t>
            </a:r>
          </a:p>
          <a:p>
            <a:pPr lvl="2">
              <a:buNone/>
            </a:pPr>
            <a:r>
              <a:rPr lang="en-US" dirty="0" smtClean="0"/>
              <a:t>	</a:t>
            </a:r>
            <a:r>
              <a:rPr lang="en-US" dirty="0" err="1" smtClean="0"/>
              <a:t>b</a:t>
            </a:r>
            <a:r>
              <a:rPr lang="en-US" dirty="0" smtClean="0"/>
              <a:t>. Gonorrhea</a:t>
            </a:r>
          </a:p>
          <a:p>
            <a:pPr lvl="2">
              <a:buNone/>
            </a:pPr>
            <a:r>
              <a:rPr lang="en-US" dirty="0" smtClean="0"/>
              <a:t>	</a:t>
            </a:r>
            <a:r>
              <a:rPr lang="en-US" dirty="0" err="1" smtClean="0"/>
              <a:t>c</a:t>
            </a:r>
            <a:r>
              <a:rPr lang="en-US" dirty="0" smtClean="0"/>
              <a:t>. HIV</a:t>
            </a:r>
          </a:p>
          <a:p>
            <a:pPr lvl="2">
              <a:buNone/>
            </a:pPr>
            <a:r>
              <a:rPr lang="en-US" dirty="0" smtClean="0"/>
              <a:t>	</a:t>
            </a:r>
            <a:r>
              <a:rPr lang="en-US" dirty="0" err="1" smtClean="0"/>
              <a:t>d</a:t>
            </a:r>
            <a:r>
              <a:rPr lang="en-US" dirty="0" smtClean="0"/>
              <a:t>. </a:t>
            </a:r>
            <a:r>
              <a:rPr lang="en-US" dirty="0" smtClean="0"/>
              <a:t>HPV</a:t>
            </a:r>
          </a:p>
          <a:p>
            <a:pPr>
              <a:buNone/>
            </a:pPr>
            <a:r>
              <a:rPr lang="en-US" dirty="0" smtClean="0"/>
              <a:t>2.   Which of the following is untrue about </a:t>
            </a:r>
            <a:r>
              <a:rPr lang="en-US" dirty="0" err="1" smtClean="0"/>
              <a:t>STIs</a:t>
            </a:r>
            <a:r>
              <a:rPr lang="en-US" dirty="0" smtClean="0"/>
              <a:t>?</a:t>
            </a:r>
          </a:p>
          <a:p>
            <a:pPr lvl="2">
              <a:buNone/>
            </a:pPr>
            <a:r>
              <a:rPr lang="en-US" dirty="0" smtClean="0"/>
              <a:t>	a. A person cannot have more than 1 STI</a:t>
            </a:r>
          </a:p>
          <a:p>
            <a:pPr lvl="2">
              <a:buNone/>
            </a:pPr>
            <a:r>
              <a:rPr lang="en-US" dirty="0" smtClean="0"/>
              <a:t>	</a:t>
            </a:r>
            <a:r>
              <a:rPr lang="en-US" dirty="0" err="1" smtClean="0"/>
              <a:t>b</a:t>
            </a:r>
            <a:r>
              <a:rPr lang="en-US" dirty="0" smtClean="0"/>
              <a:t>. Condoms protect a person from getting an STI 100% of the time</a:t>
            </a:r>
          </a:p>
          <a:p>
            <a:pPr lvl="2">
              <a:buNone/>
            </a:pPr>
            <a:r>
              <a:rPr lang="en-US" dirty="0" smtClean="0"/>
              <a:t>	</a:t>
            </a:r>
            <a:r>
              <a:rPr lang="en-US" dirty="0" err="1" smtClean="0"/>
              <a:t>c</a:t>
            </a:r>
            <a:r>
              <a:rPr lang="en-US" dirty="0" smtClean="0"/>
              <a:t>. A person cannot get an STI the first time they have sex</a:t>
            </a:r>
          </a:p>
          <a:p>
            <a:pPr lvl="2">
              <a:buNone/>
            </a:pPr>
            <a:r>
              <a:rPr lang="en-US" dirty="0" smtClean="0"/>
              <a:t>	</a:t>
            </a:r>
            <a:r>
              <a:rPr lang="en-US" dirty="0" err="1" smtClean="0"/>
              <a:t>d</a:t>
            </a:r>
            <a:r>
              <a:rPr lang="en-US" dirty="0" smtClean="0"/>
              <a:t>. All of the above are false statements about </a:t>
            </a:r>
            <a:r>
              <a:rPr lang="en-US" dirty="0" err="1" smtClean="0"/>
              <a:t>STIs</a:t>
            </a:r>
            <a:endParaRPr lang="en-US" dirty="0" smtClean="0"/>
          </a:p>
          <a:p>
            <a:pPr>
              <a:buNone/>
            </a:pPr>
            <a:r>
              <a:rPr lang="en-US" dirty="0" smtClean="0"/>
              <a:t> 3.  Which of the following is </a:t>
            </a:r>
            <a:r>
              <a:rPr lang="en-US" b="1" dirty="0" smtClean="0"/>
              <a:t>not</a:t>
            </a:r>
            <a:r>
              <a:rPr lang="en-US" dirty="0" smtClean="0"/>
              <a:t> a long-term risk of human </a:t>
            </a:r>
            <a:r>
              <a:rPr lang="en-US" dirty="0" err="1" smtClean="0"/>
              <a:t>papilloma</a:t>
            </a:r>
            <a:r>
              <a:rPr lang="en-US" dirty="0" smtClean="0"/>
              <a:t> virus? </a:t>
            </a:r>
          </a:p>
          <a:p>
            <a:pPr lvl="2">
              <a:buNone/>
            </a:pPr>
            <a:r>
              <a:rPr lang="en-US" dirty="0" smtClean="0"/>
              <a:t>	a. Weakened immune system</a:t>
            </a:r>
          </a:p>
          <a:p>
            <a:pPr lvl="2">
              <a:buNone/>
            </a:pPr>
            <a:r>
              <a:rPr lang="en-US" dirty="0" smtClean="0"/>
              <a:t>	</a:t>
            </a:r>
            <a:r>
              <a:rPr lang="en-US" dirty="0" err="1" smtClean="0"/>
              <a:t>b</a:t>
            </a:r>
            <a:r>
              <a:rPr lang="en-US" dirty="0" smtClean="0"/>
              <a:t>. Cervical cancer </a:t>
            </a:r>
          </a:p>
          <a:p>
            <a:pPr lvl="2">
              <a:buNone/>
            </a:pPr>
            <a:r>
              <a:rPr lang="en-US" dirty="0" smtClean="0"/>
              <a:t>	</a:t>
            </a:r>
            <a:r>
              <a:rPr lang="en-US" dirty="0" err="1" smtClean="0"/>
              <a:t>c</a:t>
            </a:r>
            <a:r>
              <a:rPr lang="en-US" dirty="0" smtClean="0"/>
              <a:t>. Genital warts </a:t>
            </a:r>
          </a:p>
          <a:p>
            <a:pPr lvl="2">
              <a:buNone/>
            </a:pPr>
            <a:r>
              <a:rPr lang="en-US" dirty="0" smtClean="0"/>
              <a:t>	</a:t>
            </a:r>
            <a:r>
              <a:rPr lang="en-US" dirty="0" err="1" smtClean="0"/>
              <a:t>d</a:t>
            </a:r>
            <a:r>
              <a:rPr lang="en-US" dirty="0" smtClean="0"/>
              <a:t>. Urethral </a:t>
            </a:r>
            <a:r>
              <a:rPr lang="en-US" dirty="0" smtClean="0"/>
              <a:t>cancer</a:t>
            </a:r>
            <a:endParaRPr lang="en-US" dirty="0" smtClean="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3220</TotalTime>
  <Words>1306</Words>
  <Application>Microsoft Macintosh PowerPoint</Application>
  <PresentationFormat>On-screen Show (4:3)</PresentationFormat>
  <Paragraphs>104</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Median</vt:lpstr>
      <vt:lpstr>Lesson 4.7: Sexually transmitted infections (Stis)</vt:lpstr>
      <vt:lpstr>Truth or Myth?</vt:lpstr>
      <vt:lpstr>Discuss</vt:lpstr>
      <vt:lpstr>Transmitting STIs:</vt:lpstr>
      <vt:lpstr>Transmitting STIs:</vt:lpstr>
      <vt:lpstr>Think:</vt:lpstr>
      <vt:lpstr>Clinical Scenarios:</vt:lpstr>
      <vt:lpstr>Think:</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64</cp:revision>
  <dcterms:created xsi:type="dcterms:W3CDTF">2014-01-25T03:48:26Z</dcterms:created>
  <dcterms:modified xsi:type="dcterms:W3CDTF">2014-01-27T00:04:12Z</dcterms:modified>
</cp:coreProperties>
</file>