
<file path=[Content_Types].xml><?xml version="1.0" encoding="utf-8"?>
<Types xmlns="http://schemas.openxmlformats.org/package/2006/content-types">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5"/>
  </p:notesMasterIdLst>
  <p:sldIdLst>
    <p:sldId id="256" r:id="rId2"/>
    <p:sldId id="257" r:id="rId3"/>
    <p:sldId id="268" r:id="rId4"/>
    <p:sldId id="258" r:id="rId5"/>
    <p:sldId id="259" r:id="rId6"/>
    <p:sldId id="261" r:id="rId7"/>
    <p:sldId id="269" r:id="rId8"/>
    <p:sldId id="271" r:id="rId9"/>
    <p:sldId id="262" r:id="rId10"/>
    <p:sldId id="272" r:id="rId11"/>
    <p:sldId id="273"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79" d="100"/>
          <a:sy n="79" d="100"/>
        </p:scale>
        <p:origin x="-14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 will prepare students with</a:t>
            </a:r>
            <a:r>
              <a:rPr lang="en-US" baseline="0" dirty="0" smtClean="0"/>
              <a:t> some basic background on the initial stages of pregnancy, some key events in the three trimesters, common pregnancy complications, and support structures for the growing fetus. Students will engage in readings and discussion questions, along with data analysis during the Do Now and Homework portions of the lesson. </a:t>
            </a:r>
            <a:endParaRPr lang="en-US" dirty="0" smtClean="0"/>
          </a:p>
          <a:p>
            <a:endParaRPr lang="en-US" dirty="0" smtClean="0"/>
          </a:p>
          <a:p>
            <a:endParaRPr lang="en-US" dirty="0" smtClean="0"/>
          </a:p>
          <a:p>
            <a:endParaRPr lang="en-US" dirty="0" smtClean="0"/>
          </a:p>
          <a:p>
            <a:r>
              <a:rPr lang="en-US" dirty="0" smtClean="0"/>
              <a:t>Image source: http://</a:t>
            </a:r>
            <a:r>
              <a:rPr lang="en-US" dirty="0" err="1" smtClean="0"/>
              <a:t>en.wikipedia.org/wiki/HCG_pregnancy_strip_test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if they have heard of any problems relating to these support structures? (Examples: Placenta </a:t>
            </a:r>
            <a:r>
              <a:rPr lang="en-US" baseline="0" dirty="0" err="1" smtClean="0"/>
              <a:t>previa</a:t>
            </a:r>
            <a:r>
              <a:rPr lang="en-US" baseline="0" dirty="0" smtClean="0"/>
              <a:t>, premature rupture of the amniotic sac, umbilical cord </a:t>
            </a:r>
            <a:r>
              <a:rPr lang="en-US" baseline="0" dirty="0" err="1" smtClean="0"/>
              <a:t>prolapse</a:t>
            </a:r>
            <a:r>
              <a:rPr lang="en-US" baseline="0" dirty="0" smtClean="0"/>
              <a:t>, umbilical cord being wrapped around babies neck, </a:t>
            </a:r>
            <a:r>
              <a:rPr lang="en-US" baseline="0" dirty="0" err="1" smtClean="0"/>
              <a:t>meconium</a:t>
            </a:r>
            <a:r>
              <a:rPr lang="en-US" baseline="0" dirty="0" smtClean="0"/>
              <a:t> aspiration syndrome,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if they know of other complications.  There are many more than can be added to this</a:t>
            </a:r>
            <a:r>
              <a:rPr lang="en-US" baseline="0" dirty="0" smtClean="0"/>
              <a:t> list (some common, others not so common) :  (Molar pregnancy, </a:t>
            </a:r>
            <a:r>
              <a:rPr lang="en-US" baseline="0" dirty="0" err="1" smtClean="0"/>
              <a:t>Rh</a:t>
            </a:r>
            <a:r>
              <a:rPr lang="en-US" baseline="0" dirty="0" smtClean="0"/>
              <a:t> Negative disease, Group B strep, Low birth weight, etc.)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a:t>
            </a:r>
            <a:r>
              <a:rPr lang="en-US" baseline="0" dirty="0" smtClean="0"/>
              <a:t> of this homework is to provide students with a useful data set (this may be helpful data to draw from in their upcoming case study) to use in more data analysis practice. It may also surprise and shock students to learn how many pregnancies are actually unintended, even among older women.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r>
              <a:rPr lang="en-US" dirty="0" smtClean="0"/>
              <a:t>1.14,988</a:t>
            </a:r>
          </a:p>
          <a:p>
            <a:r>
              <a:rPr lang="en-US" dirty="0" smtClean="0"/>
              <a:t>2. 190</a:t>
            </a:r>
          </a:p>
          <a:p>
            <a:r>
              <a:rPr lang="en-US" dirty="0" smtClean="0"/>
              <a:t>3. 5457, 4532</a:t>
            </a:r>
          </a:p>
          <a:p>
            <a:r>
              <a:rPr lang="en-US" dirty="0" smtClean="0"/>
              <a:t>4. 97</a:t>
            </a:r>
          </a:p>
          <a:p>
            <a:r>
              <a:rPr lang="en-US" dirty="0" smtClean="0"/>
              <a:t>5. Under 15, 15-19</a:t>
            </a:r>
          </a:p>
          <a:p>
            <a:r>
              <a:rPr lang="en-US" dirty="0" smtClean="0"/>
              <a:t>6. Approx. 4%</a:t>
            </a:r>
          </a:p>
          <a:p>
            <a:r>
              <a:rPr lang="en-US" dirty="0" smtClean="0"/>
              <a:t>7. Non-Hispanic</a:t>
            </a:r>
            <a:r>
              <a:rPr lang="en-US" baseline="0" dirty="0" smtClean="0"/>
              <a:t> black, Non-Hispanic white, Answers will vary.</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possible strength: showing totals gives a sense of the extent of the problem; One possible weakness: we don’t know the total populations at each age and race/ethnicity, so showing whole numbers may be misleading if we don’t know what percentage of the whole those make up</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 background on this process, numerous websites can be visited. Here are a few </a:t>
            </a:r>
            <a:r>
              <a:rPr lang="en-US" baseline="0" dirty="0" smtClean="0"/>
              <a:t>good ones:</a:t>
            </a:r>
          </a:p>
          <a:p>
            <a:r>
              <a:rPr lang="en-US" baseline="0" dirty="0" smtClean="0"/>
              <a:t>Complex: http://</a:t>
            </a:r>
            <a:r>
              <a:rPr lang="en-US" baseline="0" dirty="0" err="1" smtClean="0"/>
              <a:t>php.med.unsw.edu.au/embryology/index.php?title</a:t>
            </a:r>
            <a:r>
              <a:rPr lang="en-US" baseline="0" dirty="0" smtClean="0"/>
              <a:t>=</a:t>
            </a:r>
            <a:r>
              <a:rPr lang="en-US" baseline="0" dirty="0" err="1" smtClean="0"/>
              <a:t>Embryonic_Development</a:t>
            </a:r>
            <a:endParaRPr lang="en-US" baseline="0" dirty="0" smtClean="0"/>
          </a:p>
          <a:p>
            <a:r>
              <a:rPr lang="en-US" baseline="0" dirty="0" smtClean="0"/>
              <a:t>Simple:  http://www.mayoclinic.org/prenatal-care/art-20045302</a:t>
            </a:r>
          </a:p>
          <a:p>
            <a:r>
              <a:rPr lang="en-US" baseline="0" dirty="0" smtClean="0"/>
              <a:t>Video: http://www.babycenter.com/2_inside-pregnancy-early-fetal-development_10354436.bc</a:t>
            </a:r>
          </a:p>
          <a:p>
            <a:r>
              <a:rPr lang="en-US" baseline="0" dirty="0" smtClean="0"/>
              <a:t>Visual: http://</a:t>
            </a:r>
            <a:r>
              <a:rPr lang="en-US" baseline="0" dirty="0" err="1" smtClean="0"/>
              <a:t>www.visembryo.com</a:t>
            </a:r>
            <a:r>
              <a:rPr lang="en-US" baseline="0" dirty="0" smtClean="0"/>
              <a:t>/baby/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question obviously hints</a:t>
            </a:r>
            <a:r>
              <a:rPr lang="en-US" baseline="0" dirty="0" smtClean="0"/>
              <a:t> at the abortion debate. While that debate is an important one, it would take much more time than this lesson will allow. It is also a very sensitive issue and should be approached with caution in the classroom. A takeaway of this question for students should be that we can form opinions based on evidence and our own beliefs, but that often there is a lot of “gray area” imbedded in these complex questions.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interesting visual on the growing baby inside the mother’s womb can be found here: </a:t>
            </a:r>
            <a:r>
              <a:rPr lang="en-US" dirty="0" err="1" smtClean="0"/>
              <a:t>http://www.msichicago.org/whats-here/exhibits/you/the-exhibit/your-beginning/make-room-for-baby/interactive/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http://americanpregnancy.org/duringpregnancy/fetallifesupportsystem.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5.png"/><Relationship Id="rId5" Type="http://schemas.openxmlformats.org/officeDocument/2006/relationships/oleObject" Target="???" TargetMode="External"/><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http://www.nlm.nih.gov/medlineplus/ency/article/002398.htm"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smtClean="0"/>
              <a:t>4.4:</a:t>
            </a:r>
            <a:br>
              <a:rPr lang="en-US" dirty="0" smtClean="0"/>
            </a:br>
            <a:r>
              <a:rPr lang="en-US" dirty="0" smtClean="0"/>
              <a:t>Pregnancy</a:t>
            </a:r>
            <a:endParaRPr lang="en-US" dirty="0"/>
          </a:p>
        </p:txBody>
      </p:sp>
      <p:sp>
        <p:nvSpPr>
          <p:cNvPr id="3" name="Subtitle 2"/>
          <p:cNvSpPr>
            <a:spLocks noGrp="1"/>
          </p:cNvSpPr>
          <p:nvPr>
            <p:ph type="subTitle" idx="1"/>
          </p:nvPr>
        </p:nvSpPr>
        <p:spPr/>
        <p:txBody>
          <a:bodyPr/>
          <a:lstStyle/>
          <a:p>
            <a:r>
              <a:rPr lang="en-US" dirty="0" smtClean="0"/>
              <a:t>Module 4: Sexual Health</a:t>
            </a:r>
            <a:endParaRPr lang="en-US" dirty="0"/>
          </a:p>
        </p:txBody>
      </p:sp>
      <p:sp>
        <p:nvSpPr>
          <p:cNvPr id="4" name="Rectangle 3"/>
          <p:cNvSpPr/>
          <p:nvPr/>
        </p:nvSpPr>
        <p:spPr>
          <a:xfrm>
            <a:off x="304800" y="228600"/>
            <a:ext cx="3505200" cy="646331"/>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dirty="0" smtClean="0"/>
              <a:t>Obj. </a:t>
            </a:r>
            <a:r>
              <a:rPr lang="en-US" dirty="0" smtClean="0"/>
              <a:t>4.4:  Describe the events of pregnancy.</a:t>
            </a:r>
            <a:endParaRPr lang="en-US" dirty="0"/>
          </a:p>
        </p:txBody>
      </p:sp>
      <p:pic>
        <p:nvPicPr>
          <p:cNvPr id="14338" name="Picture 2"/>
          <p:cNvPicPr>
            <a:picLocks noChangeAspect="1" noChangeArrowheads="1"/>
          </p:cNvPicPr>
          <p:nvPr/>
        </p:nvPicPr>
        <p:blipFill>
          <a:blip r:embed="rId3"/>
          <a:srcRect/>
          <a:stretch>
            <a:fillRect/>
          </a:stretch>
        </p:blipFill>
        <p:spPr bwMode="auto">
          <a:xfrm>
            <a:off x="3429000" y="1524000"/>
            <a:ext cx="4572000" cy="21859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Support Structures for the Fetus</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77500" lnSpcReduction="20000"/>
          </a:bodyPr>
          <a:lstStyle/>
          <a:p>
            <a:r>
              <a:rPr lang="en-US" b="1" dirty="0" smtClean="0"/>
              <a:t>PLACENTA:  </a:t>
            </a:r>
            <a:endParaRPr lang="en-US" dirty="0" smtClean="0"/>
          </a:p>
          <a:p>
            <a:pPr lvl="1"/>
            <a:r>
              <a:rPr lang="en-US" dirty="0" smtClean="0"/>
              <a:t>pancake</a:t>
            </a:r>
            <a:r>
              <a:rPr lang="en-US" dirty="0" smtClean="0"/>
              <a:t>-shaped organ that attaches to the inside of the uterus and is connected to the fetus by the umbilical cord</a:t>
            </a:r>
            <a:endParaRPr lang="en-US" dirty="0" smtClean="0"/>
          </a:p>
          <a:p>
            <a:pPr lvl="1"/>
            <a:r>
              <a:rPr lang="en-US" dirty="0" smtClean="0"/>
              <a:t>works </a:t>
            </a:r>
            <a:r>
              <a:rPr lang="en-US" dirty="0" smtClean="0"/>
              <a:t>as a trading post between the mother’s and the baby’s blood supply.</a:t>
            </a:r>
          </a:p>
          <a:p>
            <a:r>
              <a:rPr lang="en-US" b="1" dirty="0" smtClean="0"/>
              <a:t>UMBILICAL CORD:  </a:t>
            </a:r>
            <a:endParaRPr lang="en-US" dirty="0" smtClean="0"/>
          </a:p>
          <a:p>
            <a:pPr lvl="1"/>
            <a:r>
              <a:rPr lang="en-US" dirty="0" smtClean="0"/>
              <a:t>life</a:t>
            </a:r>
            <a:r>
              <a:rPr lang="en-US" dirty="0" smtClean="0"/>
              <a:t>-line that attaches the placenta to the fetus.</a:t>
            </a:r>
          </a:p>
          <a:p>
            <a:pPr lvl="1"/>
            <a:r>
              <a:rPr lang="en-US" dirty="0" smtClean="0"/>
              <a:t>made up of three blood vessels: two smaller arteries which carry blood to the placenta and a larger vein which returns blood to the fetus. </a:t>
            </a:r>
          </a:p>
          <a:p>
            <a:r>
              <a:rPr lang="en-US" b="1" dirty="0" smtClean="0"/>
              <a:t>AMNIOTIC SAC: </a:t>
            </a:r>
            <a:endParaRPr lang="en-US" dirty="0" smtClean="0"/>
          </a:p>
          <a:p>
            <a:pPr lvl="1"/>
            <a:r>
              <a:rPr lang="en-US" dirty="0" smtClean="0"/>
              <a:t>baby’s home, gymnasium, and protection from outside knocks, bumps, and other external pressures. </a:t>
            </a:r>
          </a:p>
          <a:p>
            <a:pPr lvl="1"/>
            <a:r>
              <a:rPr lang="en-US" dirty="0" smtClean="0"/>
              <a:t>allows the fetus ample room to swim and move around which helps build muscle tone</a:t>
            </a:r>
          </a:p>
          <a:p>
            <a:endParaRPr lang="en-US" dirty="0"/>
          </a:p>
        </p:txBody>
      </p:sp>
      <p:sp>
        <p:nvSpPr>
          <p:cNvPr id="6" name="Rectangle 5"/>
          <p:cNvSpPr/>
          <p:nvPr/>
        </p:nvSpPr>
        <p:spPr>
          <a:xfrm>
            <a:off x="2895600" y="6211669"/>
            <a:ext cx="4572000" cy="646331"/>
          </a:xfrm>
          <a:prstGeom prst="rect">
            <a:avLst/>
          </a:prstGeom>
        </p:spPr>
        <p:txBody>
          <a:bodyPr>
            <a:spAutoFit/>
          </a:bodyPr>
          <a:lstStyle/>
          <a:p>
            <a:r>
              <a:rPr lang="en-US" b="1" dirty="0" smtClean="0"/>
              <a:t>Source: </a:t>
            </a:r>
            <a:r>
              <a:rPr lang="en-US" dirty="0" smtClean="0">
                <a:hlinkClick r:id="rId4"/>
              </a:rPr>
              <a:t>http://americanpregnancy.org/duringpregnancy/fetallifesupportsystem.html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Common Pregnancy Complications:</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85000" lnSpcReduction="10000"/>
          </a:bodyPr>
          <a:lstStyle/>
          <a:p>
            <a:r>
              <a:rPr lang="en-US" sz="3200" b="1" dirty="0" smtClean="0"/>
              <a:t>Miscarriage:</a:t>
            </a:r>
            <a:endParaRPr lang="en-US" sz="3600" dirty="0" smtClean="0"/>
          </a:p>
          <a:p>
            <a:pPr lvl="1"/>
            <a:r>
              <a:rPr lang="en-US" dirty="0" smtClean="0"/>
              <a:t>Spontaneous </a:t>
            </a:r>
            <a:r>
              <a:rPr lang="en-US" dirty="0" smtClean="0"/>
              <a:t>loss of a fetus before the 20th week of </a:t>
            </a:r>
            <a:r>
              <a:rPr lang="en-US" dirty="0" err="1" smtClean="0"/>
              <a:t>pregnanc</a:t>
            </a:r>
            <a:endParaRPr lang="en-US" sz="3000" dirty="0" smtClean="0"/>
          </a:p>
          <a:p>
            <a:r>
              <a:rPr lang="en-US" b="1" dirty="0" smtClean="0"/>
              <a:t>Ectopic Pregnancy:</a:t>
            </a:r>
            <a:endParaRPr lang="en-US" sz="3300" dirty="0" smtClean="0"/>
          </a:p>
          <a:p>
            <a:pPr lvl="1"/>
            <a:r>
              <a:rPr lang="en-US" dirty="0" smtClean="0"/>
              <a:t>The </a:t>
            </a:r>
            <a:r>
              <a:rPr lang="en-US" dirty="0" smtClean="0"/>
              <a:t>embryo implants outside the uterus, causing heavy bleeding, severe pelvic pain, dizziness and may result in death, if untreated</a:t>
            </a:r>
            <a:endParaRPr lang="en-US" sz="3300" dirty="0" smtClean="0"/>
          </a:p>
          <a:p>
            <a:r>
              <a:rPr lang="en-US" sz="3200" b="1" dirty="0" smtClean="0"/>
              <a:t>Preterm Labor:</a:t>
            </a:r>
            <a:endParaRPr lang="en-US" sz="3600" dirty="0" smtClean="0"/>
          </a:p>
          <a:p>
            <a:pPr lvl="1"/>
            <a:r>
              <a:rPr lang="en-US" dirty="0" smtClean="0"/>
              <a:t>When the mother’s body is trying to deliver the baby before she has reached full-term (37 weeks).</a:t>
            </a:r>
            <a:endParaRPr lang="en-US" sz="3300" dirty="0" smtClean="0"/>
          </a:p>
          <a:p>
            <a:r>
              <a:rPr lang="en-US" sz="3200" b="1" dirty="0" smtClean="0"/>
              <a:t>Gestational Diabetes:</a:t>
            </a:r>
            <a:endParaRPr lang="en-US" sz="3600" dirty="0" smtClean="0"/>
          </a:p>
          <a:p>
            <a:pPr lvl="1"/>
            <a:r>
              <a:rPr lang="en-US" dirty="0" smtClean="0"/>
              <a:t>Develops during pregnancy (usually 2nd trimester), when a woman’s body is not making enough insulin.</a:t>
            </a:r>
            <a:endParaRPr lang="en-US" sz="33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a:bodyPr>
          <a:lstStyle/>
          <a:p>
            <a:r>
              <a:rPr lang="en-US" dirty="0" smtClean="0"/>
              <a:t>Describe the following terms in three sentences of less:  </a:t>
            </a:r>
          </a:p>
          <a:p>
            <a:pPr lvl="1"/>
            <a:r>
              <a:rPr lang="en-US" b="1" dirty="0" smtClean="0"/>
              <a:t>zygote,</a:t>
            </a:r>
          </a:p>
          <a:p>
            <a:pPr lvl="1"/>
            <a:r>
              <a:rPr lang="en-US" b="1" dirty="0" smtClean="0"/>
              <a:t>second trimester</a:t>
            </a:r>
          </a:p>
          <a:p>
            <a:pPr lvl="1"/>
            <a:r>
              <a:rPr lang="en-US" b="1" dirty="0" smtClean="0"/>
              <a:t>amniotic sac</a:t>
            </a:r>
          </a:p>
          <a:p>
            <a:pPr lvl="1"/>
            <a:r>
              <a:rPr lang="en-US" b="1" dirty="0" smtClean="0"/>
              <a:t>ectopic pregnancy</a:t>
            </a:r>
            <a:endParaRPr lang="en-US" dirty="0" smtClean="0"/>
          </a:p>
          <a:p>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pic>
        <p:nvPicPr>
          <p:cNvPr id="6" name="Picture 5"/>
          <p:cNvPicPr>
            <a:picLocks noChangeAspect="1"/>
          </p:cNvPicPr>
          <p:nvPr/>
        </p:nvPicPr>
        <p:blipFill>
          <a:blip r:embed="rId3"/>
          <a:stretch>
            <a:fillRect/>
          </a:stretch>
        </p:blipFill>
        <p:spPr>
          <a:xfrm>
            <a:off x="230124" y="5905563"/>
            <a:ext cx="765048" cy="780987"/>
          </a:xfrm>
          <a:prstGeom prst="rect">
            <a:avLst/>
          </a:prstGeom>
        </p:spPr>
      </p:pic>
      <p:pic>
        <p:nvPicPr>
          <p:cNvPr id="7" name="Picture 6"/>
          <p:cNvPicPr>
            <a:picLocks noChangeAspect="1"/>
          </p:cNvPicPr>
          <p:nvPr/>
        </p:nvPicPr>
        <p:blipFill>
          <a:blip r:embed="rId4"/>
          <a:stretch>
            <a:fillRect/>
          </a:stretch>
        </p:blipFill>
        <p:spPr>
          <a:xfrm>
            <a:off x="3683980" y="457200"/>
            <a:ext cx="5082068" cy="6000750"/>
          </a:xfrm>
          <a:prstGeom prst="rect">
            <a:avLst/>
          </a:prstGeom>
        </p:spPr>
      </p:pic>
      <p:sp>
        <p:nvSpPr>
          <p:cNvPr id="8" name="TextBox 7"/>
          <p:cNvSpPr txBox="1"/>
          <p:nvPr/>
        </p:nvSpPr>
        <p:spPr>
          <a:xfrm>
            <a:off x="230124" y="1935245"/>
            <a:ext cx="3198876" cy="3108544"/>
          </a:xfrm>
          <a:prstGeom prst="rect">
            <a:avLst/>
          </a:prstGeom>
          <a:noFill/>
        </p:spPr>
        <p:txBody>
          <a:bodyPr wrap="square" rtlCol="0">
            <a:spAutoFit/>
          </a:bodyPr>
          <a:lstStyle/>
          <a:p>
            <a:r>
              <a:rPr lang="en-US" sz="2800" i="1" dirty="0" smtClean="0">
                <a:solidFill>
                  <a:schemeClr val="tx1">
                    <a:lumMod val="50000"/>
                    <a:lumOff val="50000"/>
                  </a:schemeClr>
                </a:solidFill>
              </a:rPr>
              <a:t>Answer the homework questions as you analyze the data in this graph on intended pregnancies among different groups.</a:t>
            </a:r>
            <a:endParaRPr lang="en-US" sz="2800" i="1" dirty="0">
              <a:solidFill>
                <a:schemeClr val="tx1">
                  <a:lumMod val="50000"/>
                  <a:lumOff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graphicFrame>
        <p:nvGraphicFramePr>
          <p:cNvPr id="16386" name="Object 2"/>
          <p:cNvGraphicFramePr>
            <a:graphicFrameLocks noChangeAspect="1"/>
          </p:cNvGraphicFramePr>
          <p:nvPr/>
        </p:nvGraphicFramePr>
        <p:xfrm>
          <a:off x="212280" y="1676400"/>
          <a:ext cx="8830734" cy="4267200"/>
        </p:xfrm>
        <a:graphic>
          <a:graphicData uri="http://schemas.openxmlformats.org/presentationml/2006/ole">
            <p:oleObj spid="_x0000_s16386" name="Document" r:id="rId4" imgW="5676900" imgH="2743200" progId="Word.Document.12">
              <p:link updateAutomatic="1"/>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228600" y="3048000"/>
            <a:ext cx="8153400" cy="3785931"/>
          </a:xfrm>
        </p:spPr>
        <p:txBody>
          <a:bodyPr>
            <a:normAutofit fontScale="62500" lnSpcReduction="20000"/>
          </a:bodyPr>
          <a:lstStyle/>
          <a:p>
            <a:r>
              <a:rPr lang="en-US" dirty="0" smtClean="0"/>
              <a:t>1. How </a:t>
            </a:r>
            <a:r>
              <a:rPr lang="en-US" dirty="0" smtClean="0"/>
              <a:t>many babies were born to teens in Illinois in 2010</a:t>
            </a:r>
            <a:r>
              <a:rPr lang="en-US" dirty="0" smtClean="0"/>
              <a:t>?</a:t>
            </a:r>
          </a:p>
          <a:p>
            <a:r>
              <a:rPr lang="en-US" dirty="0" smtClean="0"/>
              <a:t>2. How </a:t>
            </a:r>
            <a:r>
              <a:rPr lang="en-US" dirty="0" smtClean="0"/>
              <a:t>many babies were born to girls under 15 years old in the US in 2010</a:t>
            </a:r>
            <a:r>
              <a:rPr lang="en-US" dirty="0" smtClean="0"/>
              <a:t>?</a:t>
            </a:r>
          </a:p>
          <a:p>
            <a:r>
              <a:rPr lang="en-US" dirty="0" smtClean="0"/>
              <a:t>3. How </a:t>
            </a:r>
            <a:r>
              <a:rPr lang="en-US" dirty="0" smtClean="0"/>
              <a:t>many babies were born to Black and Hispanic teens in Illinois during 2010, respectively</a:t>
            </a:r>
            <a:r>
              <a:rPr lang="en-US" dirty="0" smtClean="0"/>
              <a:t>?</a:t>
            </a:r>
          </a:p>
          <a:p>
            <a:r>
              <a:rPr lang="en-US" dirty="0" smtClean="0"/>
              <a:t>4. How </a:t>
            </a:r>
            <a:r>
              <a:rPr lang="en-US" dirty="0" smtClean="0"/>
              <a:t>many babies were born to Asian and American Indian teens in Illinois is 2010, combined</a:t>
            </a:r>
            <a:r>
              <a:rPr lang="en-US" dirty="0" smtClean="0"/>
              <a:t>?</a:t>
            </a:r>
          </a:p>
          <a:p>
            <a:r>
              <a:rPr lang="en-US" dirty="0" smtClean="0"/>
              <a:t>5. What </a:t>
            </a:r>
            <a:r>
              <a:rPr lang="en-US" dirty="0" smtClean="0"/>
              <a:t>age group produced the fewest babies in 2010? What age group produced the most babies</a:t>
            </a:r>
            <a:r>
              <a:rPr lang="en-US" dirty="0" smtClean="0"/>
              <a:t>?</a:t>
            </a:r>
          </a:p>
          <a:p>
            <a:r>
              <a:rPr lang="en-US" dirty="0" smtClean="0"/>
              <a:t>6. Approximately </a:t>
            </a:r>
            <a:r>
              <a:rPr lang="en-US" dirty="0" smtClean="0"/>
              <a:t>what percentage of teen births occurred in Illinois in 2010 (yes, you may use a calculator if you have one, or make a great estimate</a:t>
            </a:r>
            <a:r>
              <a:rPr lang="en-US" dirty="0" smtClean="0"/>
              <a:t>)</a:t>
            </a:r>
          </a:p>
          <a:p>
            <a:r>
              <a:rPr lang="en-US" dirty="0" smtClean="0"/>
              <a:t>7. Which </a:t>
            </a:r>
            <a:r>
              <a:rPr lang="en-US" dirty="0" smtClean="0"/>
              <a:t>race/ethnicity produced the highest number of babies in Illinois and the United States in 2010, respectively?</a:t>
            </a:r>
            <a:r>
              <a:rPr lang="en-US" dirty="0" smtClean="0"/>
              <a:t> Why </a:t>
            </a:r>
            <a:r>
              <a:rPr lang="en-US" dirty="0" smtClean="0"/>
              <a:t>do you think there is this difference between our state and the nation?</a:t>
            </a:r>
            <a:endParaRPr lang="en-US" dirty="0"/>
          </a:p>
        </p:txBody>
      </p:sp>
      <p:pic>
        <p:nvPicPr>
          <p:cNvPr id="4" name="Picture 3"/>
          <p:cNvPicPr>
            <a:picLocks noChangeAspect="1"/>
          </p:cNvPicPr>
          <p:nvPr/>
        </p:nvPicPr>
        <p:blipFill>
          <a:blip r:embed="rId4"/>
          <a:stretch>
            <a:fillRect/>
          </a:stretch>
        </p:blipFill>
        <p:spPr>
          <a:xfrm>
            <a:off x="7889363" y="5670133"/>
            <a:ext cx="993648" cy="935198"/>
          </a:xfrm>
          <a:prstGeom prst="rect">
            <a:avLst/>
          </a:prstGeom>
        </p:spPr>
      </p:pic>
      <p:graphicFrame>
        <p:nvGraphicFramePr>
          <p:cNvPr id="16386" name="Object 2"/>
          <p:cNvGraphicFramePr>
            <a:graphicFrameLocks noChangeAspect="1"/>
          </p:cNvGraphicFramePr>
          <p:nvPr/>
        </p:nvGraphicFramePr>
        <p:xfrm>
          <a:off x="3048421" y="228601"/>
          <a:ext cx="5834590" cy="2819399"/>
        </p:xfrm>
        <a:graphic>
          <a:graphicData uri="http://schemas.openxmlformats.org/presentationml/2006/ole">
            <p:oleObj spid="_x0000_s31746" name="Document" r:id="rId5" imgW="5676900" imgH="2743200" progId="Word.Document.12">
              <p:link updateAutomatic="1"/>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What do you think is impacting the pregnancy numbers?  </a:t>
            </a:r>
            <a:r>
              <a:rPr lang="en-US" dirty="0" smtClean="0"/>
              <a:t> </a:t>
            </a:r>
          </a:p>
          <a:p>
            <a:r>
              <a:rPr lang="en-US" dirty="0" smtClean="0"/>
              <a:t>What </a:t>
            </a:r>
            <a:r>
              <a:rPr lang="en-US" dirty="0" smtClean="0"/>
              <a:t>is one strength and one limitation with the way the data is presented in the table?</a:t>
            </a: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Fertilization, Cell Division, &amp; Implantation</a:t>
            </a:r>
            <a:endParaRPr lang="en-US" sz="3200" b="1" dirty="0"/>
          </a:p>
        </p:txBody>
      </p:sp>
      <p:pic>
        <p:nvPicPr>
          <p:cNvPr id="7" name="Picture 6"/>
          <p:cNvPicPr>
            <a:picLocks noChangeAspect="1"/>
          </p:cNvPicPr>
          <p:nvPr/>
        </p:nvPicPr>
        <p:blipFill>
          <a:blip r:embed="rId3"/>
          <a:stretch>
            <a:fillRect/>
          </a:stretch>
        </p:blipFill>
        <p:spPr>
          <a:xfrm>
            <a:off x="8138013" y="228600"/>
            <a:ext cx="628035" cy="966208"/>
          </a:xfrm>
          <a:prstGeom prst="rect">
            <a:avLst/>
          </a:prstGeom>
        </p:spPr>
      </p:pic>
      <p:pic>
        <p:nvPicPr>
          <p:cNvPr id="5" name="Picture 4"/>
          <p:cNvPicPr>
            <a:picLocks noChangeAspect="1"/>
          </p:cNvPicPr>
          <p:nvPr/>
        </p:nvPicPr>
        <p:blipFill>
          <a:blip r:embed="rId4"/>
          <a:stretch>
            <a:fillRect/>
          </a:stretch>
        </p:blipFill>
        <p:spPr>
          <a:xfrm>
            <a:off x="1371600" y="1028700"/>
            <a:ext cx="7772400" cy="58293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Terms for the Stages of Development</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85000" lnSpcReduction="20000"/>
          </a:bodyPr>
          <a:lstStyle/>
          <a:p>
            <a:r>
              <a:rPr lang="en-US" b="1" dirty="0" smtClean="0"/>
              <a:t>ZYGOTE:  </a:t>
            </a:r>
            <a:r>
              <a:rPr lang="en-US" dirty="0" smtClean="0"/>
              <a:t>When a single sperm enters the mother's egg cell, the resulting cell is called a zygote</a:t>
            </a:r>
            <a:r>
              <a:rPr lang="en-US" dirty="0" smtClean="0"/>
              <a:t>.</a:t>
            </a:r>
            <a:r>
              <a:rPr lang="en-US" b="1" dirty="0" smtClean="0"/>
              <a:t> </a:t>
            </a:r>
            <a:endParaRPr lang="en-US" dirty="0" smtClean="0"/>
          </a:p>
          <a:p>
            <a:r>
              <a:rPr lang="en-US" b="1" dirty="0" smtClean="0"/>
              <a:t>BLASTOCYST:  </a:t>
            </a:r>
            <a:r>
              <a:rPr lang="en-US" dirty="0" smtClean="0"/>
              <a:t>The zygote continues to divide, creating an inner group of cells with an outer shell. This stage is called a </a:t>
            </a:r>
            <a:r>
              <a:rPr lang="en-US" dirty="0" err="1" smtClean="0"/>
              <a:t>blastocyst</a:t>
            </a:r>
            <a:r>
              <a:rPr lang="en-US" dirty="0" smtClean="0"/>
              <a:t>. The inner group of cells will become the embryo, while the outer group of cells will become the membranes that nourish and protect </a:t>
            </a:r>
            <a:r>
              <a:rPr lang="en-US" dirty="0" smtClean="0"/>
              <a:t>it</a:t>
            </a:r>
            <a:r>
              <a:rPr lang="en-US" b="1" dirty="0" smtClean="0"/>
              <a:t> </a:t>
            </a:r>
            <a:endParaRPr lang="en-US" dirty="0" smtClean="0"/>
          </a:p>
          <a:p>
            <a:r>
              <a:rPr lang="en-US" b="1" dirty="0" smtClean="0"/>
              <a:t>EMBRYO: </a:t>
            </a:r>
            <a:r>
              <a:rPr lang="en-US" dirty="0" smtClean="0"/>
              <a:t>The cells of the embryo now multiply and begin to take on specific functions. This process is called </a:t>
            </a:r>
            <a:r>
              <a:rPr lang="en-US" dirty="0" smtClean="0"/>
              <a:t>differentiation</a:t>
            </a:r>
            <a:r>
              <a:rPr lang="en-US" b="1" dirty="0" smtClean="0"/>
              <a:t> </a:t>
            </a:r>
            <a:endParaRPr lang="en-US" dirty="0" smtClean="0"/>
          </a:p>
          <a:p>
            <a:r>
              <a:rPr lang="en-US" b="1" dirty="0" smtClean="0"/>
              <a:t>FETUS: </a:t>
            </a:r>
            <a:r>
              <a:rPr lang="en-US" dirty="0" smtClean="0"/>
              <a:t>Term for the developing life form, beginning at the 11th week in gestational age, which is the 9th week after fertilization.</a:t>
            </a:r>
          </a:p>
          <a:p>
            <a:endParaRPr lang="en-US" dirty="0"/>
          </a:p>
        </p:txBody>
      </p:sp>
      <p:sp>
        <p:nvSpPr>
          <p:cNvPr id="6" name="Rectangle 5"/>
          <p:cNvSpPr/>
          <p:nvPr/>
        </p:nvSpPr>
        <p:spPr>
          <a:xfrm>
            <a:off x="3131117" y="6211669"/>
            <a:ext cx="4572000" cy="646331"/>
          </a:xfrm>
          <a:prstGeom prst="rect">
            <a:avLst/>
          </a:prstGeom>
        </p:spPr>
        <p:txBody>
          <a:bodyPr>
            <a:spAutoFit/>
          </a:bodyPr>
          <a:lstStyle/>
          <a:p>
            <a:r>
              <a:rPr lang="en-US" b="1" dirty="0" smtClean="0"/>
              <a:t>Source: </a:t>
            </a:r>
            <a:r>
              <a:rPr lang="en-US" b="1" u="sng" dirty="0" smtClean="0">
                <a:hlinkClick r:id="rId4"/>
              </a:rPr>
              <a:t>http://www.nlm.nih.gov/medlineplus/ency/article/002398.htm</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At what stage would you consider the developing life form an actual life?</a:t>
            </a:r>
            <a:r>
              <a:rPr lang="en-US" dirty="0" smtClean="0"/>
              <a:t> </a:t>
            </a:r>
          </a:p>
          <a:p>
            <a:r>
              <a:rPr lang="en-US" dirty="0" smtClean="0"/>
              <a:t>Do </a:t>
            </a:r>
            <a:r>
              <a:rPr lang="en-US" dirty="0" smtClean="0"/>
              <a:t>you base your answer on scientific evidence or personal beliefs?</a:t>
            </a:r>
            <a:r>
              <a:rPr lang="en-US" dirty="0" smtClean="0"/>
              <a:t> </a:t>
            </a:r>
          </a:p>
          <a:p>
            <a:r>
              <a:rPr lang="en-US" dirty="0" smtClean="0"/>
              <a:t>Why </a:t>
            </a:r>
            <a:r>
              <a:rPr lang="en-US" dirty="0" smtClean="0"/>
              <a:t>is this such a controversial question?</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The Trimesters of Pregnancy</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b="1" dirty="0" smtClean="0">
                <a:solidFill>
                  <a:srgbClr val="900000"/>
                </a:solidFill>
              </a:rPr>
              <a:t>Pregnancy: 40 </a:t>
            </a:r>
            <a:r>
              <a:rPr lang="en-US" b="1" dirty="0" smtClean="0">
                <a:solidFill>
                  <a:srgbClr val="900000"/>
                </a:solidFill>
              </a:rPr>
              <a:t>weeks</a:t>
            </a:r>
            <a:endParaRPr lang="en-US" dirty="0" smtClean="0">
              <a:solidFill>
                <a:srgbClr val="900000"/>
              </a:solidFill>
            </a:endParaRPr>
          </a:p>
          <a:p>
            <a:r>
              <a:rPr lang="en-US" b="1" dirty="0" smtClean="0"/>
              <a:t>First Trimester (Week 1 to Week 12)</a:t>
            </a:r>
            <a:endParaRPr lang="en-US" dirty="0" smtClean="0"/>
          </a:p>
          <a:p>
            <a:r>
              <a:rPr lang="en-US" b="1" dirty="0" smtClean="0"/>
              <a:t>Second Trimester (Week 13 to Week 28)</a:t>
            </a:r>
            <a:endParaRPr lang="en-US" dirty="0" smtClean="0"/>
          </a:p>
          <a:p>
            <a:pPr lvl="1"/>
            <a:r>
              <a:rPr lang="en-US" dirty="0" smtClean="0"/>
              <a:t>16 weeks: find </a:t>
            </a:r>
            <a:r>
              <a:rPr lang="en-US" dirty="0" smtClean="0"/>
              <a:t>out the </a:t>
            </a:r>
            <a:r>
              <a:rPr lang="en-US" dirty="0" smtClean="0"/>
              <a:t>sex</a:t>
            </a:r>
          </a:p>
          <a:p>
            <a:pPr lvl="1"/>
            <a:r>
              <a:rPr lang="en-US" dirty="0" smtClean="0"/>
              <a:t>20 weeks: </a:t>
            </a:r>
            <a:r>
              <a:rPr lang="en-US" dirty="0" smtClean="0"/>
              <a:t>begin to feel movement.</a:t>
            </a:r>
            <a:endParaRPr lang="en-US" dirty="0" smtClean="0"/>
          </a:p>
          <a:p>
            <a:pPr lvl="1"/>
            <a:r>
              <a:rPr lang="en-US" dirty="0" smtClean="0"/>
              <a:t>24 weeks: fetus </a:t>
            </a:r>
            <a:r>
              <a:rPr lang="en-US" dirty="0" smtClean="0"/>
              <a:t>sleeps and wakes regularly.</a:t>
            </a:r>
            <a:endParaRPr lang="en-US" dirty="0" smtClean="0"/>
          </a:p>
          <a:p>
            <a:pPr lvl="1"/>
            <a:r>
              <a:rPr lang="en-US" dirty="0" smtClean="0"/>
              <a:t>Survival </a:t>
            </a:r>
            <a:r>
              <a:rPr lang="en-US" dirty="0" smtClean="0"/>
              <a:t>rate for babies born at 28 weeks was 92</a:t>
            </a:r>
            <a:r>
              <a:rPr lang="en-US" dirty="0" smtClean="0"/>
              <a:t>% (</a:t>
            </a:r>
            <a:r>
              <a:rPr lang="en-US" dirty="0" smtClean="0"/>
              <a:t>NICHD Neonatal Research </a:t>
            </a:r>
            <a:r>
              <a:rPr lang="en-US" dirty="0" smtClean="0"/>
              <a:t>Network)</a:t>
            </a:r>
          </a:p>
          <a:p>
            <a:r>
              <a:rPr lang="en-US" b="1" dirty="0" smtClean="0"/>
              <a:t>Third Trimester (Week 29 to Week 40)</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dirty="0"/>
          </a:p>
        </p:txBody>
      </p:sp>
      <p:sp>
        <p:nvSpPr>
          <p:cNvPr id="3" name="Content Placeholder 2"/>
          <p:cNvSpPr>
            <a:spLocks noGrp="1"/>
          </p:cNvSpPr>
          <p:nvPr>
            <p:ph sz="quarter" idx="1"/>
          </p:nvPr>
        </p:nvSpPr>
        <p:spPr>
          <a:xfrm>
            <a:off x="381000" y="1828800"/>
            <a:ext cx="8153400" cy="4495800"/>
          </a:xfrm>
        </p:spPr>
        <p:txBody>
          <a:bodyPr/>
          <a:lstStyle/>
          <a:p>
            <a:r>
              <a:rPr lang="en-US" dirty="0" smtClean="0"/>
              <a:t>Could a baby develop</a:t>
            </a:r>
            <a:r>
              <a:rPr lang="en-US" dirty="0" smtClean="0"/>
              <a:t> outside of a human? </a:t>
            </a:r>
            <a:r>
              <a:rPr lang="en-US" dirty="0" smtClean="0"/>
              <a:t>Why or why not?</a:t>
            </a:r>
          </a:p>
          <a:p>
            <a:pPr>
              <a:buNone/>
            </a:pPr>
            <a:endParaRPr lang="en-US" dirty="0"/>
          </a:p>
        </p:txBody>
      </p:sp>
      <p:pic>
        <p:nvPicPr>
          <p:cNvPr id="5" name="Picture 4"/>
          <p:cNvPicPr>
            <a:picLocks noChangeAspect="1"/>
          </p:cNvPicPr>
          <p:nvPr/>
        </p:nvPicPr>
        <p:blipFill>
          <a:blip r:embed="rId3"/>
          <a:stretch>
            <a:fillRect/>
          </a:stretch>
        </p:blipFill>
        <p:spPr>
          <a:xfrm>
            <a:off x="7810998" y="5900821"/>
            <a:ext cx="977900" cy="7227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1181</TotalTime>
  <Words>1306</Words>
  <Application>Microsoft Macintosh PowerPoint</Application>
  <PresentationFormat>On-screen Show (4:3)</PresentationFormat>
  <Paragraphs>102</Paragraphs>
  <Slides>13</Slides>
  <Notes>13</Notes>
  <HiddenSlides>0</HiddenSlides>
  <MMClips>0</MMClips>
  <ScaleCrop>false</ScaleCrop>
  <HeadingPairs>
    <vt:vector size="6" baseType="variant">
      <vt:variant>
        <vt:lpstr>Design Template</vt:lpstr>
      </vt:variant>
      <vt:variant>
        <vt:i4>1</vt:i4>
      </vt:variant>
      <vt:variant>
        <vt:lpstr>Links</vt:lpstr>
      </vt:variant>
      <vt:variant>
        <vt:i4>2</vt:i4>
      </vt:variant>
      <vt:variant>
        <vt:lpstr>Slide Titles</vt:lpstr>
      </vt:variant>
      <vt:variant>
        <vt:i4>13</vt:i4>
      </vt:variant>
    </vt:vector>
  </HeadingPairs>
  <TitlesOfParts>
    <vt:vector size="16" baseType="lpstr">
      <vt:lpstr>Median</vt:lpstr>
      <vt:lpstr>???</vt:lpstr>
      <vt:lpstr>???</vt:lpstr>
      <vt:lpstr>Lesson 4.4: Pregnancy</vt:lpstr>
      <vt:lpstr>Do Now</vt:lpstr>
      <vt:lpstr>Do Now</vt:lpstr>
      <vt:lpstr>Discuss</vt:lpstr>
      <vt:lpstr>Fertilization, Cell Division, &amp; Implantation</vt:lpstr>
      <vt:lpstr>Terms for the Stages of Development</vt:lpstr>
      <vt:lpstr>Discuss</vt:lpstr>
      <vt:lpstr>The Trimesters of Pregnancy</vt:lpstr>
      <vt:lpstr>Discuss:</vt:lpstr>
      <vt:lpstr>Support Structures for the Fetus</vt:lpstr>
      <vt:lpstr>Common Pregnancy Complications:</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56</cp:revision>
  <dcterms:created xsi:type="dcterms:W3CDTF">2014-01-21T17:02:26Z</dcterms:created>
  <dcterms:modified xsi:type="dcterms:W3CDTF">2014-01-22T03:19:39Z</dcterms:modified>
</cp:coreProperties>
</file>