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4"/>
  </p:notesMasterIdLst>
  <p:sldIdLst>
    <p:sldId id="256" r:id="rId2"/>
    <p:sldId id="257" r:id="rId3"/>
    <p:sldId id="269" r:id="rId4"/>
    <p:sldId id="259" r:id="rId5"/>
    <p:sldId id="261" r:id="rId6"/>
    <p:sldId id="264" r:id="rId7"/>
    <p:sldId id="258" r:id="rId8"/>
    <p:sldId id="268" r:id="rId9"/>
    <p:sldId id="270" r:id="rId10"/>
    <p:sldId id="262"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81" d="100"/>
          <a:sy n="81" d="100"/>
        </p:scale>
        <p:origin x="-73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1/21/14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lesson will provide a basic backgroun</a:t>
            </a:r>
            <a:r>
              <a:rPr lang="en-US" baseline="0" dirty="0" smtClean="0"/>
              <a:t>d of the male reproductive system, focusing on the structures and functions of the main reproductive organs. Students will complete a labeling exercise, a short reading, note-taking, and discussion.    </a:t>
            </a:r>
            <a:endParaRPr lang="en-US" dirty="0" smtClean="0"/>
          </a:p>
          <a:p>
            <a:endParaRPr lang="en-US" dirty="0" smtClean="0"/>
          </a:p>
          <a:p>
            <a:endParaRPr lang="en-US" dirty="0" smtClean="0"/>
          </a:p>
          <a:p>
            <a:r>
              <a:rPr lang="en-US" dirty="0" smtClean="0"/>
              <a:t>Image source: http://commons.wikimedia.org/wiki/File:2Silhouette_Female.svg</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a:t>
            </a:r>
            <a:r>
              <a:rPr lang="en-US" baseline="0" dirty="0" smtClean="0"/>
              <a:t> assignment is for students to spend more time internalizing the events of menstruation, a fairly complex process. They will also practice the skill of analyzing a diagram/graph as they answer the questions.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a:t>
            </a:r>
            <a:r>
              <a:rPr lang="en-US" baseline="0" dirty="0" smtClean="0"/>
              <a:t> students a frontal image on the next slide to help them understand how the reproductive system is organized from both angles.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what diseases, illnesses, or problem they have heard about pertaining</a:t>
            </a:r>
            <a:r>
              <a:rPr lang="en-US" baseline="0" dirty="0" smtClean="0"/>
              <a:t> to parts of the female reproductive system? (Ex: ectopic pregnancy in fallopian tubes, female genital mutilation of the clitoris in some cultures, ovarian cancer or ovarian cysts, endometriosis, cervical cancer, etc.)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students of the importance</a:t>
            </a:r>
            <a:r>
              <a:rPr lang="en-US" baseline="0" dirty="0" smtClean="0"/>
              <a:t> of using the appropriate medical/scientific terms, not common nicknames.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Provide students an opportunity to write</a:t>
            </a:r>
            <a:r>
              <a:rPr lang="en-US" baseline="0" dirty="0" smtClean="0"/>
              <a:t> questions anonymously on </a:t>
            </a:r>
            <a:r>
              <a:rPr lang="en-US" baseline="0" dirty="0" err="1" smtClean="0"/>
              <a:t>notecards</a:t>
            </a:r>
            <a:r>
              <a:rPr lang="en-US" baseline="0" dirty="0" smtClean="0"/>
              <a:t>. Explain that the instructor will read these outside of class to ensure the answers provided are medically accurate, however remind them that some questions dealing with personal health issues should be addressed with their health care practitioner. This can be a norm that is carried out throughout the entire module.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a:t>
            </a:r>
            <a:r>
              <a:rPr lang="en-US" baseline="0" dirty="0" smtClean="0"/>
              <a:t> draw a timeline of the menstrual cycle to better understand these phases. The next slide contains a useful diagram.  Also, remind students that these timeframes are only averages and that it can take much longer or shorter for phases to happen, especially among adolescent females whose menstrual cycles may not be regulated yet.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Image source: http://</a:t>
            </a:r>
            <a:r>
              <a:rPr lang="en-US" dirty="0" err="1" smtClean="0"/>
              <a:t>commons.wikimedia.org/wiki/File:MenstrualCycle.png</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Twins</a:t>
            </a:r>
            <a:r>
              <a:rPr lang="en-US" sz="1200" kern="1200" dirty="0" smtClean="0">
                <a:solidFill>
                  <a:schemeClr val="tx1"/>
                </a:solidFill>
                <a:latin typeface="+mn-lt"/>
                <a:ea typeface="+mn-ea"/>
                <a:cs typeface="+mn-cs"/>
              </a:rPr>
              <a:t> can either be monozygotic ("identical"), meaning that they develop from one zygote that splits and forms two embryos, or </a:t>
            </a:r>
            <a:r>
              <a:rPr lang="en-US" sz="1200" kern="1200" dirty="0" err="1" smtClean="0">
                <a:solidFill>
                  <a:schemeClr val="tx1"/>
                </a:solidFill>
                <a:latin typeface="+mn-lt"/>
                <a:ea typeface="+mn-ea"/>
                <a:cs typeface="+mn-cs"/>
              </a:rPr>
              <a:t>dizygotic</a:t>
            </a:r>
            <a:r>
              <a:rPr lang="en-US" sz="1200" kern="1200" dirty="0" smtClean="0">
                <a:solidFill>
                  <a:schemeClr val="tx1"/>
                </a:solidFill>
                <a:latin typeface="+mn-lt"/>
                <a:ea typeface="+mn-ea"/>
                <a:cs typeface="+mn-cs"/>
              </a:rPr>
              <a:t> ("fraternal"), meaning that they develop from two eggs, each fertilized by separate sperm cells.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kidshealth.org/teen/your_body/health_basics/genes_genetic_disorders.html"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Lesson </a:t>
            </a:r>
            <a:r>
              <a:rPr lang="en-US" dirty="0" smtClean="0"/>
              <a:t>4.3:</a:t>
            </a:r>
            <a:br>
              <a:rPr lang="en-US" dirty="0" smtClean="0"/>
            </a:br>
            <a:r>
              <a:rPr lang="en-US" dirty="0" smtClean="0"/>
              <a:t>Female </a:t>
            </a:r>
            <a:br>
              <a:rPr lang="en-US" dirty="0" smtClean="0"/>
            </a:br>
            <a:r>
              <a:rPr lang="en-US" dirty="0" smtClean="0"/>
              <a:t>Reproductive </a:t>
            </a:r>
            <a:br>
              <a:rPr lang="en-US" dirty="0" smtClean="0"/>
            </a:br>
            <a:r>
              <a:rPr lang="en-US" dirty="0" smtClean="0"/>
              <a:t>System</a:t>
            </a:r>
            <a:endParaRPr lang="en-US" dirty="0"/>
          </a:p>
        </p:txBody>
      </p:sp>
      <p:sp>
        <p:nvSpPr>
          <p:cNvPr id="3" name="Subtitle 2"/>
          <p:cNvSpPr>
            <a:spLocks noGrp="1"/>
          </p:cNvSpPr>
          <p:nvPr>
            <p:ph type="subTitle" idx="1"/>
          </p:nvPr>
        </p:nvSpPr>
        <p:spPr/>
        <p:txBody>
          <a:bodyPr/>
          <a:lstStyle/>
          <a:p>
            <a:r>
              <a:rPr lang="en-US" dirty="0" smtClean="0"/>
              <a:t>Module 4: Sexual Health</a:t>
            </a:r>
            <a:endParaRPr lang="en-US" dirty="0"/>
          </a:p>
        </p:txBody>
      </p:sp>
      <p:sp>
        <p:nvSpPr>
          <p:cNvPr id="4" name="Rectangle 3"/>
          <p:cNvSpPr/>
          <p:nvPr/>
        </p:nvSpPr>
        <p:spPr>
          <a:xfrm>
            <a:off x="304800" y="228600"/>
            <a:ext cx="3505200" cy="92333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dirty="0" smtClean="0"/>
              <a:t>Obj. </a:t>
            </a:r>
            <a:r>
              <a:rPr lang="en-US" dirty="0" smtClean="0"/>
              <a:t>4.3:  Explain the anatomy and physiology of the </a:t>
            </a:r>
            <a:r>
              <a:rPr lang="en-US" dirty="0" smtClean="0"/>
              <a:t>female reproductive system.</a:t>
            </a:r>
            <a:endParaRPr lang="en-US" dirty="0"/>
          </a:p>
        </p:txBody>
      </p:sp>
      <p:pic>
        <p:nvPicPr>
          <p:cNvPr id="6" name="Picture 5"/>
          <p:cNvPicPr>
            <a:picLocks noChangeAspect="1"/>
          </p:cNvPicPr>
          <p:nvPr/>
        </p:nvPicPr>
        <p:blipFill>
          <a:blip r:embed="rId3"/>
          <a:stretch>
            <a:fillRect/>
          </a:stretch>
        </p:blipFill>
        <p:spPr>
          <a:xfrm>
            <a:off x="6324600" y="228600"/>
            <a:ext cx="1828800" cy="538189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dirty="0"/>
          </a:p>
        </p:txBody>
      </p:sp>
      <p:sp>
        <p:nvSpPr>
          <p:cNvPr id="3" name="Content Placeholder 2"/>
          <p:cNvSpPr>
            <a:spLocks noGrp="1"/>
          </p:cNvSpPr>
          <p:nvPr>
            <p:ph sz="quarter" idx="1"/>
          </p:nvPr>
        </p:nvSpPr>
        <p:spPr>
          <a:xfrm>
            <a:off x="381000" y="1828800"/>
            <a:ext cx="8153400" cy="4495800"/>
          </a:xfrm>
        </p:spPr>
        <p:txBody>
          <a:bodyPr/>
          <a:lstStyle/>
          <a:p>
            <a:r>
              <a:rPr lang="en-US" dirty="0" smtClean="0"/>
              <a:t>What might happen if the egg is fertilized (meets a sperm)?</a:t>
            </a:r>
            <a:r>
              <a:rPr lang="en-US" dirty="0" smtClean="0"/>
              <a:t> </a:t>
            </a:r>
            <a:endParaRPr lang="en-US" dirty="0" smtClean="0"/>
          </a:p>
          <a:p>
            <a:pPr lvl="1"/>
            <a:r>
              <a:rPr lang="en-US" dirty="0" smtClean="0"/>
              <a:t>How </a:t>
            </a:r>
            <a:r>
              <a:rPr lang="en-US" dirty="0" smtClean="0"/>
              <a:t>would this interrupt the menstrual cycle? </a:t>
            </a:r>
            <a:r>
              <a:rPr lang="en-US" dirty="0" smtClean="0"/>
              <a:t> </a:t>
            </a:r>
          </a:p>
          <a:p>
            <a:r>
              <a:rPr lang="en-US" dirty="0" smtClean="0"/>
              <a:t>How </a:t>
            </a:r>
            <a:r>
              <a:rPr lang="en-US" dirty="0" smtClean="0"/>
              <a:t>might twins be formed?</a:t>
            </a:r>
            <a:r>
              <a:rPr lang="en-US" dirty="0" smtClean="0"/>
              <a:t> </a:t>
            </a:r>
          </a:p>
          <a:p>
            <a:pPr lvl="1"/>
            <a:r>
              <a:rPr lang="en-US" dirty="0" smtClean="0"/>
              <a:t>What </a:t>
            </a:r>
            <a:r>
              <a:rPr lang="en-US" dirty="0" smtClean="0"/>
              <a:t>may cause this?</a:t>
            </a:r>
          </a:p>
          <a:p>
            <a:endParaRPr lang="en-US" dirty="0"/>
          </a:p>
        </p:txBody>
      </p:sp>
      <p:pic>
        <p:nvPicPr>
          <p:cNvPr id="5" name="Picture 4"/>
          <p:cNvPicPr>
            <a:picLocks noChangeAspect="1"/>
          </p:cNvPicPr>
          <p:nvPr/>
        </p:nvPicPr>
        <p:blipFill>
          <a:blip r:embed="rId3"/>
          <a:stretch>
            <a:fillRect/>
          </a:stretch>
        </p:blipFill>
        <p:spPr>
          <a:xfrm>
            <a:off x="7810998" y="5900821"/>
            <a:ext cx="977900" cy="72279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sp>
        <p:nvSpPr>
          <p:cNvPr id="3" name="Content Placeholder 2"/>
          <p:cNvSpPr>
            <a:spLocks noGrp="1"/>
          </p:cNvSpPr>
          <p:nvPr>
            <p:ph sz="quarter" idx="1"/>
          </p:nvPr>
        </p:nvSpPr>
        <p:spPr>
          <a:xfrm>
            <a:off x="612648" y="1981200"/>
            <a:ext cx="7004338" cy="4495800"/>
          </a:xfrm>
        </p:spPr>
        <p:txBody>
          <a:bodyPr>
            <a:normAutofit/>
          </a:bodyPr>
          <a:lstStyle/>
          <a:p>
            <a:r>
              <a:rPr lang="en-US" dirty="0" smtClean="0"/>
              <a:t>Describe how the female reproductive system accomplishes it’s function of providing a nourishing environment for a growing egg. Use at least 4 new reproductive system terms in your description.</a:t>
            </a:r>
          </a:p>
          <a:p>
            <a:pPr>
              <a:buNone/>
            </a:pPr>
            <a:endParaRPr lang="en-US"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a:xfrm>
            <a:off x="304800" y="1600200"/>
            <a:ext cx="4191000" cy="5257800"/>
          </a:xfrm>
        </p:spPr>
        <p:txBody>
          <a:bodyPr>
            <a:normAutofit fontScale="70000" lnSpcReduction="20000"/>
          </a:bodyPr>
          <a:lstStyle/>
          <a:p>
            <a:r>
              <a:rPr lang="en-US" dirty="0" smtClean="0"/>
              <a:t>1. During approximately which days of the cycle might a woman have her </a:t>
            </a:r>
            <a:r>
              <a:rPr lang="en-US" u="sng" dirty="0" smtClean="0"/>
              <a:t>menses</a:t>
            </a:r>
            <a:r>
              <a:rPr lang="en-US" dirty="0" smtClean="0"/>
              <a:t> (bleeding)?</a:t>
            </a:r>
          </a:p>
          <a:p>
            <a:r>
              <a:rPr lang="en-US" dirty="0" smtClean="0"/>
              <a:t>2. At approximately what day (#) during the cycle is there a surge (big increase) in LH?</a:t>
            </a:r>
          </a:p>
          <a:p>
            <a:r>
              <a:rPr lang="en-US" dirty="0" smtClean="0"/>
              <a:t>3. According to Figure 1, on what approximate day (#) does ovulation occur? </a:t>
            </a:r>
          </a:p>
          <a:p>
            <a:r>
              <a:rPr lang="en-US" dirty="0" smtClean="0"/>
              <a:t>7. Describe what is happening on Day 14 of the menstrual cycle.</a:t>
            </a:r>
          </a:p>
          <a:p>
            <a:r>
              <a:rPr lang="en-US" dirty="0" smtClean="0"/>
              <a:t>8. At what range of days is the lining of the uterus the thickest?</a:t>
            </a:r>
          </a:p>
          <a:p>
            <a:r>
              <a:rPr lang="en-US" dirty="0" smtClean="0"/>
              <a:t>9. When do the follicular phase and </a:t>
            </a:r>
            <a:r>
              <a:rPr lang="en-US" dirty="0" err="1" smtClean="0"/>
              <a:t>luteal</a:t>
            </a:r>
            <a:r>
              <a:rPr lang="en-US" dirty="0" smtClean="0"/>
              <a:t> phase take place, respectively?</a:t>
            </a:r>
          </a:p>
          <a:p>
            <a:r>
              <a:rPr lang="en-US" dirty="0" smtClean="0"/>
              <a:t>10. Describe the journey of an unfertilized ovum</a:t>
            </a:r>
            <a:r>
              <a:rPr lang="en-US" dirty="0" smtClean="0"/>
              <a:t>.</a:t>
            </a:r>
            <a:endParaRPr lang="en-US" dirty="0" smtClean="0"/>
          </a:p>
        </p:txBody>
      </p:sp>
      <p:pic>
        <p:nvPicPr>
          <p:cNvPr id="6" name="Picture 5"/>
          <p:cNvPicPr>
            <a:picLocks noChangeAspect="1"/>
          </p:cNvPicPr>
          <p:nvPr/>
        </p:nvPicPr>
        <p:blipFill>
          <a:blip r:embed="rId3"/>
          <a:stretch>
            <a:fillRect/>
          </a:stretch>
        </p:blipFill>
        <p:spPr>
          <a:xfrm>
            <a:off x="3730752" y="228600"/>
            <a:ext cx="765048" cy="780987"/>
          </a:xfrm>
          <a:prstGeom prst="rect">
            <a:avLst/>
          </a:prstGeom>
        </p:spPr>
      </p:pic>
      <p:pic>
        <p:nvPicPr>
          <p:cNvPr id="5" name="Picture 4"/>
          <p:cNvPicPr>
            <a:picLocks noChangeAspect="1"/>
          </p:cNvPicPr>
          <p:nvPr/>
        </p:nvPicPr>
        <p:blipFill>
          <a:blip r:embed="rId4"/>
          <a:stretch>
            <a:fillRect/>
          </a:stretch>
        </p:blipFill>
        <p:spPr>
          <a:xfrm>
            <a:off x="4495800" y="0"/>
            <a:ext cx="4648200" cy="5592956"/>
          </a:xfrm>
          <a:prstGeom prst="rect">
            <a:avLst/>
          </a:prstGeom>
        </p:spPr>
      </p:pic>
      <p:sp>
        <p:nvSpPr>
          <p:cNvPr id="7" name="Rectangle 6"/>
          <p:cNvSpPr/>
          <p:nvPr/>
        </p:nvSpPr>
        <p:spPr>
          <a:xfrm>
            <a:off x="4572000" y="5592956"/>
            <a:ext cx="4572000" cy="646331"/>
          </a:xfrm>
          <a:prstGeom prst="rect">
            <a:avLst/>
          </a:prstGeom>
        </p:spPr>
        <p:txBody>
          <a:bodyPr>
            <a:spAutoFit/>
          </a:bodyPr>
          <a:lstStyle/>
          <a:p>
            <a:r>
              <a:rPr lang="en-US" i="1" dirty="0" smtClean="0"/>
              <a:t>Figure 1: Changes of hormone concentrations in the blood during a 28-day menstrual cycle.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231263" y="1905000"/>
            <a:ext cx="7658100" cy="4381500"/>
          </a:xfrm>
          <a:prstGeom prst="rect">
            <a:avLst/>
          </a:prstGeom>
        </p:spPr>
      </p:pic>
      <p:sp>
        <p:nvSpPr>
          <p:cNvPr id="6" name="TextBox 5"/>
          <p:cNvSpPr txBox="1"/>
          <p:nvPr/>
        </p:nvSpPr>
        <p:spPr>
          <a:xfrm>
            <a:off x="419421" y="2885103"/>
            <a:ext cx="1504063" cy="369332"/>
          </a:xfrm>
          <a:prstGeom prst="rect">
            <a:avLst/>
          </a:prstGeom>
          <a:noFill/>
        </p:spPr>
        <p:txBody>
          <a:bodyPr wrap="none" rtlCol="0">
            <a:spAutoFit/>
          </a:bodyPr>
          <a:lstStyle/>
          <a:p>
            <a:r>
              <a:rPr lang="en-US" dirty="0" smtClean="0">
                <a:solidFill>
                  <a:srgbClr val="900000"/>
                </a:solidFill>
              </a:rPr>
              <a:t>Fallopian tube</a:t>
            </a:r>
            <a:endParaRPr lang="en-US" dirty="0">
              <a:solidFill>
                <a:srgbClr val="900000"/>
              </a:solidFill>
            </a:endParaRPr>
          </a:p>
        </p:txBody>
      </p:sp>
      <p:sp>
        <p:nvSpPr>
          <p:cNvPr id="7" name="TextBox 6"/>
          <p:cNvSpPr txBox="1"/>
          <p:nvPr/>
        </p:nvSpPr>
        <p:spPr>
          <a:xfrm>
            <a:off x="838592" y="3998377"/>
            <a:ext cx="941283" cy="369332"/>
          </a:xfrm>
          <a:prstGeom prst="rect">
            <a:avLst/>
          </a:prstGeom>
          <a:noFill/>
        </p:spPr>
        <p:txBody>
          <a:bodyPr wrap="none" rtlCol="0">
            <a:spAutoFit/>
          </a:bodyPr>
          <a:lstStyle/>
          <a:p>
            <a:r>
              <a:rPr lang="en-US" dirty="0" smtClean="0">
                <a:solidFill>
                  <a:srgbClr val="900000"/>
                </a:solidFill>
              </a:rPr>
              <a:t>bladder</a:t>
            </a:r>
            <a:endParaRPr lang="en-US" dirty="0">
              <a:solidFill>
                <a:srgbClr val="900000"/>
              </a:solidFill>
            </a:endParaRPr>
          </a:p>
        </p:txBody>
      </p:sp>
      <p:sp>
        <p:nvSpPr>
          <p:cNvPr id="8" name="TextBox 7"/>
          <p:cNvSpPr txBox="1"/>
          <p:nvPr/>
        </p:nvSpPr>
        <p:spPr>
          <a:xfrm>
            <a:off x="775163" y="4899117"/>
            <a:ext cx="757013" cy="369332"/>
          </a:xfrm>
          <a:prstGeom prst="rect">
            <a:avLst/>
          </a:prstGeom>
          <a:noFill/>
        </p:spPr>
        <p:txBody>
          <a:bodyPr wrap="none" rtlCol="0">
            <a:spAutoFit/>
          </a:bodyPr>
          <a:lstStyle/>
          <a:p>
            <a:r>
              <a:rPr lang="en-US" dirty="0" smtClean="0">
                <a:solidFill>
                  <a:srgbClr val="900000"/>
                </a:solidFill>
              </a:rPr>
              <a:t>clitoris</a:t>
            </a:r>
            <a:endParaRPr lang="en-US" dirty="0">
              <a:solidFill>
                <a:srgbClr val="900000"/>
              </a:solidFill>
            </a:endParaRPr>
          </a:p>
        </p:txBody>
      </p:sp>
      <p:sp>
        <p:nvSpPr>
          <p:cNvPr id="9" name="TextBox 8"/>
          <p:cNvSpPr txBox="1"/>
          <p:nvPr/>
        </p:nvSpPr>
        <p:spPr>
          <a:xfrm>
            <a:off x="810239" y="5494954"/>
            <a:ext cx="843688" cy="369332"/>
          </a:xfrm>
          <a:prstGeom prst="rect">
            <a:avLst/>
          </a:prstGeom>
          <a:noFill/>
        </p:spPr>
        <p:txBody>
          <a:bodyPr wrap="none" rtlCol="0">
            <a:spAutoFit/>
          </a:bodyPr>
          <a:lstStyle/>
          <a:p>
            <a:r>
              <a:rPr lang="en-US" dirty="0" smtClean="0">
                <a:solidFill>
                  <a:srgbClr val="900000"/>
                </a:solidFill>
              </a:rPr>
              <a:t>urethra</a:t>
            </a:r>
            <a:endParaRPr lang="en-US" dirty="0">
              <a:solidFill>
                <a:srgbClr val="900000"/>
              </a:solidFill>
            </a:endParaRPr>
          </a:p>
        </p:txBody>
      </p:sp>
      <p:sp>
        <p:nvSpPr>
          <p:cNvPr id="10" name="TextBox 9"/>
          <p:cNvSpPr txBox="1"/>
          <p:nvPr/>
        </p:nvSpPr>
        <p:spPr>
          <a:xfrm>
            <a:off x="775163" y="5864286"/>
            <a:ext cx="827771" cy="369332"/>
          </a:xfrm>
          <a:prstGeom prst="rect">
            <a:avLst/>
          </a:prstGeom>
          <a:noFill/>
        </p:spPr>
        <p:txBody>
          <a:bodyPr wrap="none" rtlCol="0">
            <a:spAutoFit/>
          </a:bodyPr>
          <a:lstStyle/>
          <a:p>
            <a:r>
              <a:rPr lang="en-US" dirty="0" smtClean="0">
                <a:solidFill>
                  <a:srgbClr val="900000"/>
                </a:solidFill>
              </a:rPr>
              <a:t>vagina</a:t>
            </a:r>
            <a:endParaRPr lang="en-US" dirty="0">
              <a:solidFill>
                <a:srgbClr val="900000"/>
              </a:solidFill>
            </a:endParaRPr>
          </a:p>
        </p:txBody>
      </p:sp>
      <p:sp>
        <p:nvSpPr>
          <p:cNvPr id="11" name="TextBox 10"/>
          <p:cNvSpPr txBox="1"/>
          <p:nvPr/>
        </p:nvSpPr>
        <p:spPr>
          <a:xfrm>
            <a:off x="6673687" y="2762251"/>
            <a:ext cx="716212" cy="369332"/>
          </a:xfrm>
          <a:prstGeom prst="rect">
            <a:avLst/>
          </a:prstGeom>
          <a:noFill/>
        </p:spPr>
        <p:txBody>
          <a:bodyPr wrap="none" rtlCol="0">
            <a:spAutoFit/>
          </a:bodyPr>
          <a:lstStyle/>
          <a:p>
            <a:r>
              <a:rPr lang="en-US" dirty="0" smtClean="0">
                <a:solidFill>
                  <a:srgbClr val="900000"/>
                </a:solidFill>
              </a:rPr>
              <a:t>ovary</a:t>
            </a:r>
            <a:endParaRPr lang="en-US" dirty="0">
              <a:solidFill>
                <a:srgbClr val="900000"/>
              </a:solidFill>
            </a:endParaRPr>
          </a:p>
        </p:txBody>
      </p:sp>
      <p:sp>
        <p:nvSpPr>
          <p:cNvPr id="12" name="TextBox 11"/>
          <p:cNvSpPr txBox="1"/>
          <p:nvPr/>
        </p:nvSpPr>
        <p:spPr>
          <a:xfrm>
            <a:off x="6689891" y="3519285"/>
            <a:ext cx="723200" cy="369332"/>
          </a:xfrm>
          <a:prstGeom prst="rect">
            <a:avLst/>
          </a:prstGeom>
          <a:noFill/>
        </p:spPr>
        <p:txBody>
          <a:bodyPr wrap="none" rtlCol="0">
            <a:spAutoFit/>
          </a:bodyPr>
          <a:lstStyle/>
          <a:p>
            <a:r>
              <a:rPr lang="en-US" dirty="0" smtClean="0">
                <a:solidFill>
                  <a:srgbClr val="900000"/>
                </a:solidFill>
              </a:rPr>
              <a:t>uterus</a:t>
            </a:r>
            <a:endParaRPr lang="en-US" dirty="0">
              <a:solidFill>
                <a:srgbClr val="900000"/>
              </a:solidFill>
            </a:endParaRPr>
          </a:p>
        </p:txBody>
      </p:sp>
      <p:sp>
        <p:nvSpPr>
          <p:cNvPr id="13" name="TextBox 12"/>
          <p:cNvSpPr txBox="1"/>
          <p:nvPr/>
        </p:nvSpPr>
        <p:spPr>
          <a:xfrm>
            <a:off x="6646818" y="4224881"/>
            <a:ext cx="742135" cy="369332"/>
          </a:xfrm>
          <a:prstGeom prst="rect">
            <a:avLst/>
          </a:prstGeom>
          <a:noFill/>
        </p:spPr>
        <p:txBody>
          <a:bodyPr wrap="none" rtlCol="0">
            <a:spAutoFit/>
          </a:bodyPr>
          <a:lstStyle/>
          <a:p>
            <a:r>
              <a:rPr lang="en-US" dirty="0" smtClean="0">
                <a:solidFill>
                  <a:srgbClr val="900000"/>
                </a:solidFill>
              </a:rPr>
              <a:t>cervix</a:t>
            </a:r>
            <a:endParaRPr lang="en-US" dirty="0">
              <a:solidFill>
                <a:srgbClr val="900000"/>
              </a:solidFill>
            </a:endParaRPr>
          </a:p>
        </p:txBody>
      </p:sp>
      <p:sp>
        <p:nvSpPr>
          <p:cNvPr id="14" name="TextBox 13"/>
          <p:cNvSpPr txBox="1"/>
          <p:nvPr/>
        </p:nvSpPr>
        <p:spPr>
          <a:xfrm>
            <a:off x="6701321" y="4569839"/>
            <a:ext cx="783388" cy="369332"/>
          </a:xfrm>
          <a:prstGeom prst="rect">
            <a:avLst/>
          </a:prstGeom>
          <a:noFill/>
        </p:spPr>
        <p:txBody>
          <a:bodyPr wrap="none" rtlCol="0">
            <a:spAutoFit/>
          </a:bodyPr>
          <a:lstStyle/>
          <a:p>
            <a:r>
              <a:rPr lang="en-US" dirty="0" smtClean="0">
                <a:solidFill>
                  <a:srgbClr val="900000"/>
                </a:solidFill>
              </a:rPr>
              <a:t>rectum</a:t>
            </a:r>
            <a:endParaRPr lang="en-US" dirty="0">
              <a:solidFill>
                <a:srgbClr val="900000"/>
              </a:solidFill>
            </a:endParaRPr>
          </a:p>
        </p:txBody>
      </p:sp>
      <p:sp>
        <p:nvSpPr>
          <p:cNvPr id="15" name="TextBox 14"/>
          <p:cNvSpPr txBox="1"/>
          <p:nvPr/>
        </p:nvSpPr>
        <p:spPr>
          <a:xfrm>
            <a:off x="6721247" y="5087276"/>
            <a:ext cx="591102" cy="369332"/>
          </a:xfrm>
          <a:prstGeom prst="rect">
            <a:avLst/>
          </a:prstGeom>
          <a:noFill/>
        </p:spPr>
        <p:txBody>
          <a:bodyPr wrap="none" rtlCol="0">
            <a:spAutoFit/>
          </a:bodyPr>
          <a:lstStyle/>
          <a:p>
            <a:r>
              <a:rPr lang="en-US" dirty="0" smtClean="0">
                <a:solidFill>
                  <a:srgbClr val="900000"/>
                </a:solidFill>
              </a:rPr>
              <a:t>anus</a:t>
            </a:r>
            <a:endParaRPr lang="en-US" dirty="0">
              <a:solidFill>
                <a:srgbClr val="9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Frontal view of the reproductive system</a:t>
            </a:r>
            <a:endParaRPr lang="en-US" dirty="0"/>
          </a:p>
        </p:txBody>
      </p:sp>
      <p:pic>
        <p:nvPicPr>
          <p:cNvPr id="33794" name="Picture 2"/>
          <p:cNvPicPr>
            <a:picLocks noChangeAspect="1" noChangeArrowheads="1"/>
          </p:cNvPicPr>
          <p:nvPr/>
        </p:nvPicPr>
        <p:blipFill>
          <a:blip r:embed="rId2"/>
          <a:srcRect/>
          <a:stretch>
            <a:fillRect/>
          </a:stretch>
        </p:blipFill>
        <p:spPr bwMode="auto">
          <a:xfrm>
            <a:off x="2209800" y="1752600"/>
            <a:ext cx="5168900" cy="479177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Female System Parts</a:t>
            </a:r>
            <a:endParaRPr lang="en-US" b="1" dirty="0"/>
          </a:p>
        </p:txBody>
      </p:sp>
      <p:pic>
        <p:nvPicPr>
          <p:cNvPr id="7" name="Picture 6"/>
          <p:cNvPicPr>
            <a:picLocks noChangeAspect="1"/>
          </p:cNvPicPr>
          <p:nvPr/>
        </p:nvPicPr>
        <p:blipFill>
          <a:blip r:embed="rId3"/>
          <a:stretch>
            <a:fillRect/>
          </a:stretch>
        </p:blipFill>
        <p:spPr>
          <a:xfrm>
            <a:off x="8138012" y="228600"/>
            <a:ext cx="628035" cy="966208"/>
          </a:xfrm>
          <a:prstGeom prst="rect">
            <a:avLst/>
          </a:prstGeom>
        </p:spPr>
      </p:pic>
      <p:graphicFrame>
        <p:nvGraphicFramePr>
          <p:cNvPr id="5" name="Table 4"/>
          <p:cNvGraphicFramePr>
            <a:graphicFrameLocks noGrp="1"/>
          </p:cNvGraphicFramePr>
          <p:nvPr/>
        </p:nvGraphicFramePr>
        <p:xfrm>
          <a:off x="140060" y="1600200"/>
          <a:ext cx="8843244" cy="5323128"/>
        </p:xfrm>
        <a:graphic>
          <a:graphicData uri="http://schemas.openxmlformats.org/drawingml/2006/table">
            <a:tbl>
              <a:tblPr firstRow="1" bandRow="1">
                <a:tableStyleId>{5C22544A-7EE6-4342-B048-85BDC9FD1C3A}</a:tableStyleId>
              </a:tblPr>
              <a:tblGrid>
                <a:gridCol w="1993540"/>
                <a:gridCol w="6849704"/>
              </a:tblGrid>
              <a:tr h="500186">
                <a:tc>
                  <a:txBody>
                    <a:bodyPr/>
                    <a:lstStyle/>
                    <a:p>
                      <a:r>
                        <a:rPr lang="en-US" dirty="0" smtClean="0"/>
                        <a:t>Part</a:t>
                      </a:r>
                      <a:endParaRPr lang="en-US" dirty="0"/>
                    </a:p>
                  </a:txBody>
                  <a:tcPr/>
                </a:tc>
                <a:tc>
                  <a:txBody>
                    <a:bodyPr/>
                    <a:lstStyle/>
                    <a:p>
                      <a:r>
                        <a:rPr lang="en-US" dirty="0" smtClean="0"/>
                        <a:t>Description</a:t>
                      </a:r>
                      <a:endParaRPr lang="en-US" dirty="0"/>
                    </a:p>
                  </a:txBody>
                  <a:tcPr/>
                </a:tc>
              </a:tr>
              <a:tr h="464198">
                <a:tc>
                  <a:txBody>
                    <a:bodyPr/>
                    <a:lstStyle/>
                    <a:p>
                      <a:r>
                        <a:rPr lang="en-US" dirty="0" smtClean="0"/>
                        <a:t>1. Fallopian tube</a:t>
                      </a:r>
                      <a:endParaRPr lang="en-US" dirty="0"/>
                    </a:p>
                  </a:txBody>
                  <a:tcPr/>
                </a:tc>
                <a:tc>
                  <a:txBody>
                    <a:bodyPr/>
                    <a:lstStyle/>
                    <a:p>
                      <a:r>
                        <a:rPr lang="en-US" dirty="0" smtClean="0">
                          <a:solidFill>
                            <a:srgbClr val="900000"/>
                          </a:solidFill>
                        </a:rPr>
                        <a:t>Carry eggs to the uterus, fertilization</a:t>
                      </a:r>
                      <a:r>
                        <a:rPr lang="en-US" baseline="0" dirty="0" smtClean="0">
                          <a:solidFill>
                            <a:srgbClr val="900000"/>
                          </a:solidFill>
                        </a:rPr>
                        <a:t> happens here</a:t>
                      </a:r>
                      <a:endParaRPr lang="en-US" dirty="0">
                        <a:solidFill>
                          <a:srgbClr val="900000"/>
                        </a:solidFill>
                      </a:endParaRPr>
                    </a:p>
                  </a:txBody>
                  <a:tcPr/>
                </a:tc>
              </a:tr>
              <a:tr h="464198">
                <a:tc>
                  <a:txBody>
                    <a:bodyPr/>
                    <a:lstStyle/>
                    <a:p>
                      <a:r>
                        <a:rPr lang="en-US" dirty="0" smtClean="0"/>
                        <a:t>2. Pubic</a:t>
                      </a:r>
                      <a:r>
                        <a:rPr lang="en-US" baseline="0" dirty="0" smtClean="0"/>
                        <a:t> bone</a:t>
                      </a:r>
                      <a:endParaRPr lang="en-US" dirty="0"/>
                    </a:p>
                  </a:txBody>
                  <a:tcPr/>
                </a:tc>
                <a:tc>
                  <a:txBody>
                    <a:bodyPr/>
                    <a:lstStyle/>
                    <a:p>
                      <a:r>
                        <a:rPr lang="en-US" dirty="0" smtClean="0">
                          <a:solidFill>
                            <a:srgbClr val="900000"/>
                          </a:solidFill>
                        </a:rPr>
                        <a:t>Front bony portion of pelvis</a:t>
                      </a:r>
                      <a:endParaRPr lang="en-US" dirty="0">
                        <a:solidFill>
                          <a:srgbClr val="900000"/>
                        </a:solidFill>
                      </a:endParaRPr>
                    </a:p>
                  </a:txBody>
                  <a:tcPr/>
                </a:tc>
              </a:tr>
              <a:tr h="464198">
                <a:tc>
                  <a:txBody>
                    <a:bodyPr/>
                    <a:lstStyle/>
                    <a:p>
                      <a:r>
                        <a:rPr lang="en-US" dirty="0" smtClean="0"/>
                        <a:t>3. clitoris</a:t>
                      </a:r>
                      <a:endParaRPr lang="en-US" dirty="0"/>
                    </a:p>
                  </a:txBody>
                  <a:tcPr/>
                </a:tc>
                <a:tc>
                  <a:txBody>
                    <a:bodyPr/>
                    <a:lstStyle/>
                    <a:p>
                      <a:r>
                        <a:rPr lang="en-US" dirty="0" smtClean="0">
                          <a:solidFill>
                            <a:srgbClr val="900000"/>
                          </a:solidFill>
                        </a:rPr>
                        <a:t>Nerve</a:t>
                      </a:r>
                      <a:r>
                        <a:rPr lang="en-US" baseline="0" dirty="0" smtClean="0">
                          <a:solidFill>
                            <a:srgbClr val="900000"/>
                          </a:solidFill>
                        </a:rPr>
                        <a:t> center for female genitals, can produce pleasure during sex</a:t>
                      </a:r>
                      <a:endParaRPr lang="en-US" dirty="0">
                        <a:solidFill>
                          <a:srgbClr val="900000"/>
                        </a:solidFill>
                      </a:endParaRPr>
                    </a:p>
                  </a:txBody>
                  <a:tcPr/>
                </a:tc>
              </a:tr>
              <a:tr h="464198">
                <a:tc>
                  <a:txBody>
                    <a:bodyPr/>
                    <a:lstStyle/>
                    <a:p>
                      <a:r>
                        <a:rPr lang="en-US" dirty="0" smtClean="0"/>
                        <a:t>4. urethra</a:t>
                      </a:r>
                      <a:endParaRPr lang="en-US" dirty="0"/>
                    </a:p>
                  </a:txBody>
                  <a:tcPr/>
                </a:tc>
                <a:tc>
                  <a:txBody>
                    <a:bodyPr/>
                    <a:lstStyle/>
                    <a:p>
                      <a:r>
                        <a:rPr lang="en-US" dirty="0" smtClean="0">
                          <a:solidFill>
                            <a:srgbClr val="900000"/>
                          </a:solidFill>
                        </a:rPr>
                        <a:t>Tube carrying urine from bladder to outside (separate from vagina)</a:t>
                      </a:r>
                      <a:endParaRPr lang="en-US" dirty="0">
                        <a:solidFill>
                          <a:srgbClr val="900000"/>
                        </a:solidFill>
                      </a:endParaRPr>
                    </a:p>
                  </a:txBody>
                  <a:tcPr/>
                </a:tc>
              </a:tr>
              <a:tr h="464198">
                <a:tc>
                  <a:txBody>
                    <a:bodyPr/>
                    <a:lstStyle/>
                    <a:p>
                      <a:r>
                        <a:rPr lang="en-US" dirty="0" smtClean="0"/>
                        <a:t>5. vagina</a:t>
                      </a:r>
                      <a:endParaRPr lang="en-US" dirty="0"/>
                    </a:p>
                  </a:txBody>
                  <a:tcPr/>
                </a:tc>
                <a:tc>
                  <a:txBody>
                    <a:bodyPr/>
                    <a:lstStyle/>
                    <a:p>
                      <a:r>
                        <a:rPr lang="en-US" dirty="0" smtClean="0">
                          <a:solidFill>
                            <a:srgbClr val="900000"/>
                          </a:solidFill>
                        </a:rPr>
                        <a:t>1. birth canal;</a:t>
                      </a:r>
                      <a:r>
                        <a:rPr lang="en-US" baseline="0" dirty="0" smtClean="0">
                          <a:solidFill>
                            <a:srgbClr val="900000"/>
                          </a:solidFill>
                        </a:rPr>
                        <a:t>  2. route for menstruation; 3. route for sexual intercourse</a:t>
                      </a:r>
                      <a:endParaRPr lang="en-US" dirty="0">
                        <a:solidFill>
                          <a:srgbClr val="900000"/>
                        </a:solidFill>
                      </a:endParaRPr>
                    </a:p>
                  </a:txBody>
                  <a:tcPr/>
                </a:tc>
              </a:tr>
              <a:tr h="464198">
                <a:tc>
                  <a:txBody>
                    <a:bodyPr/>
                    <a:lstStyle/>
                    <a:p>
                      <a:r>
                        <a:rPr lang="en-US" dirty="0" smtClean="0"/>
                        <a:t>6. ovary</a:t>
                      </a:r>
                      <a:endParaRPr lang="en-US" dirty="0"/>
                    </a:p>
                  </a:txBody>
                  <a:tcPr/>
                </a:tc>
                <a:tc>
                  <a:txBody>
                    <a:bodyPr/>
                    <a:lstStyle/>
                    <a:p>
                      <a:r>
                        <a:rPr lang="en-US" dirty="0" smtClean="0">
                          <a:solidFill>
                            <a:srgbClr val="900000"/>
                          </a:solidFill>
                        </a:rPr>
                        <a:t>Two walnut-sized</a:t>
                      </a:r>
                      <a:r>
                        <a:rPr lang="en-US" baseline="0" dirty="0" smtClean="0">
                          <a:solidFill>
                            <a:srgbClr val="900000"/>
                          </a:solidFill>
                        </a:rPr>
                        <a:t> structures, store eggs and nurture them prior to ovulation</a:t>
                      </a:r>
                      <a:endParaRPr lang="en-US" dirty="0">
                        <a:solidFill>
                          <a:srgbClr val="900000"/>
                        </a:solidFill>
                      </a:endParaRPr>
                    </a:p>
                  </a:txBody>
                  <a:tcPr/>
                </a:tc>
              </a:tr>
              <a:tr h="464198">
                <a:tc>
                  <a:txBody>
                    <a:bodyPr/>
                    <a:lstStyle/>
                    <a:p>
                      <a:r>
                        <a:rPr lang="en-US" dirty="0" smtClean="0"/>
                        <a:t>7. uterus</a:t>
                      </a:r>
                      <a:endParaRPr lang="en-US" dirty="0"/>
                    </a:p>
                  </a:txBody>
                  <a:tcPr/>
                </a:tc>
                <a:tc>
                  <a:txBody>
                    <a:bodyPr/>
                    <a:lstStyle/>
                    <a:p>
                      <a:r>
                        <a:rPr lang="en-US" dirty="0" smtClean="0">
                          <a:solidFill>
                            <a:srgbClr val="900000"/>
                          </a:solidFill>
                        </a:rPr>
                        <a:t>Pear-shaped (upside down) structure;</a:t>
                      </a:r>
                      <a:r>
                        <a:rPr lang="en-US" baseline="0" dirty="0" smtClean="0">
                          <a:solidFill>
                            <a:srgbClr val="900000"/>
                          </a:solidFill>
                        </a:rPr>
                        <a:t> </a:t>
                      </a:r>
                      <a:r>
                        <a:rPr lang="en-US" dirty="0" smtClean="0">
                          <a:solidFill>
                            <a:srgbClr val="900000"/>
                          </a:solidFill>
                        </a:rPr>
                        <a:t>home for developin</a:t>
                      </a:r>
                      <a:r>
                        <a:rPr lang="en-US" baseline="0" dirty="0" smtClean="0">
                          <a:solidFill>
                            <a:srgbClr val="900000"/>
                          </a:solidFill>
                        </a:rPr>
                        <a:t>g embryo/fetus</a:t>
                      </a:r>
                      <a:endParaRPr lang="en-US" dirty="0">
                        <a:solidFill>
                          <a:srgbClr val="900000"/>
                        </a:solidFill>
                      </a:endParaRPr>
                    </a:p>
                  </a:txBody>
                  <a:tcPr/>
                </a:tc>
              </a:tr>
              <a:tr h="464198">
                <a:tc>
                  <a:txBody>
                    <a:bodyPr/>
                    <a:lstStyle/>
                    <a:p>
                      <a:r>
                        <a:rPr lang="en-US" dirty="0" smtClean="0"/>
                        <a:t>8. cervix</a:t>
                      </a:r>
                      <a:endParaRPr lang="en-US" dirty="0"/>
                    </a:p>
                  </a:txBody>
                  <a:tcPr/>
                </a:tc>
                <a:tc>
                  <a:txBody>
                    <a:bodyPr/>
                    <a:lstStyle/>
                    <a:p>
                      <a:r>
                        <a:rPr lang="en-US" dirty="0" smtClean="0">
                          <a:solidFill>
                            <a:srgbClr val="900000"/>
                          </a:solidFill>
                        </a:rPr>
                        <a:t>Opening</a:t>
                      </a:r>
                      <a:r>
                        <a:rPr lang="en-US" baseline="0" dirty="0" smtClean="0">
                          <a:solidFill>
                            <a:srgbClr val="900000"/>
                          </a:solidFill>
                        </a:rPr>
                        <a:t> of the mouth of the uterus into the vagina</a:t>
                      </a:r>
                      <a:endParaRPr lang="en-US" dirty="0">
                        <a:solidFill>
                          <a:srgbClr val="900000"/>
                        </a:solidFill>
                      </a:endParaRPr>
                    </a:p>
                  </a:txBody>
                  <a:tcPr/>
                </a:tc>
              </a:tr>
              <a:tr h="464198">
                <a:tc>
                  <a:txBody>
                    <a:bodyPr/>
                    <a:lstStyle/>
                    <a:p>
                      <a:r>
                        <a:rPr lang="en-US" dirty="0" smtClean="0"/>
                        <a:t>9. rectum</a:t>
                      </a:r>
                      <a:endParaRPr lang="en-US" dirty="0"/>
                    </a:p>
                  </a:txBody>
                  <a:tcPr/>
                </a:tc>
                <a:tc>
                  <a:txBody>
                    <a:bodyPr/>
                    <a:lstStyle/>
                    <a:p>
                      <a:r>
                        <a:rPr lang="en-US" dirty="0" smtClean="0">
                          <a:solidFill>
                            <a:srgbClr val="900000"/>
                          </a:solidFill>
                        </a:rPr>
                        <a:t>Last segment of large intestine (colon)</a:t>
                      </a:r>
                      <a:endParaRPr lang="en-US" dirty="0">
                        <a:solidFill>
                          <a:srgbClr val="900000"/>
                        </a:solidFill>
                      </a:endParaRPr>
                    </a:p>
                  </a:txBody>
                  <a:tcPr/>
                </a:tc>
              </a:tr>
              <a:tr h="464198">
                <a:tc>
                  <a:txBody>
                    <a:bodyPr/>
                    <a:lstStyle/>
                    <a:p>
                      <a:r>
                        <a:rPr lang="en-US" dirty="0" smtClean="0"/>
                        <a:t>10. anus</a:t>
                      </a:r>
                      <a:endParaRPr lang="en-US" dirty="0"/>
                    </a:p>
                  </a:txBody>
                  <a:tcPr/>
                </a:tc>
                <a:tc>
                  <a:txBody>
                    <a:bodyPr/>
                    <a:lstStyle/>
                    <a:p>
                      <a:r>
                        <a:rPr lang="en-US" dirty="0" smtClean="0">
                          <a:solidFill>
                            <a:srgbClr val="900000"/>
                          </a:solidFill>
                        </a:rPr>
                        <a:t>Opening of colon;</a:t>
                      </a:r>
                      <a:r>
                        <a:rPr lang="en-US" baseline="0" dirty="0" smtClean="0">
                          <a:solidFill>
                            <a:srgbClr val="900000"/>
                          </a:solidFill>
                        </a:rPr>
                        <a:t> closed by anal sphincter</a:t>
                      </a:r>
                      <a:endParaRPr lang="en-US" dirty="0">
                        <a:solidFill>
                          <a:srgbClr val="900000"/>
                        </a:solidFill>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Read</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a:bodyPr>
          <a:lstStyle/>
          <a:p>
            <a:r>
              <a:rPr lang="en-US" b="1" dirty="0" smtClean="0"/>
              <a:t>Sex cells =</a:t>
            </a:r>
            <a:r>
              <a:rPr lang="en-US" dirty="0" smtClean="0"/>
              <a:t> </a:t>
            </a:r>
            <a:r>
              <a:rPr lang="en-US" b="1" dirty="0" smtClean="0"/>
              <a:t>gametes</a:t>
            </a:r>
            <a:r>
              <a:rPr lang="en-US" dirty="0" smtClean="0"/>
              <a:t> </a:t>
            </a:r>
            <a:endParaRPr lang="en-US" dirty="0" smtClean="0"/>
          </a:p>
          <a:p>
            <a:pPr lvl="1"/>
            <a:r>
              <a:rPr lang="en-US" dirty="0" smtClean="0"/>
              <a:t>male gamete = </a:t>
            </a:r>
            <a:r>
              <a:rPr lang="en-US" b="1" dirty="0" smtClean="0"/>
              <a:t>sperm</a:t>
            </a:r>
            <a:endParaRPr lang="en-US" b="1" dirty="0" smtClean="0"/>
          </a:p>
          <a:p>
            <a:pPr lvl="1"/>
            <a:r>
              <a:rPr lang="en-US" dirty="0" smtClean="0"/>
              <a:t>female gamete = </a:t>
            </a:r>
            <a:r>
              <a:rPr lang="en-US" b="1" dirty="0" smtClean="0"/>
              <a:t>egg</a:t>
            </a:r>
            <a:r>
              <a:rPr lang="en-US" dirty="0" smtClean="0"/>
              <a:t> </a:t>
            </a:r>
            <a:r>
              <a:rPr lang="en-US" dirty="0" smtClean="0"/>
              <a:t>or </a:t>
            </a:r>
            <a:r>
              <a:rPr lang="en-US" b="1" dirty="0" smtClean="0"/>
              <a:t>ovum</a:t>
            </a:r>
            <a:r>
              <a:rPr lang="en-US" dirty="0" smtClean="0"/>
              <a:t> </a:t>
            </a:r>
          </a:p>
          <a:p>
            <a:r>
              <a:rPr lang="en-US" b="1" dirty="0" smtClean="0">
                <a:hlinkClick r:id="rId4"/>
              </a:rPr>
              <a:t>Genes</a:t>
            </a:r>
            <a:r>
              <a:rPr lang="en-US" dirty="0" smtClean="0"/>
              <a:t>: </a:t>
            </a:r>
            <a:r>
              <a:rPr lang="en-US" dirty="0" smtClean="0"/>
              <a:t>the special carriers of human </a:t>
            </a:r>
            <a:r>
              <a:rPr lang="en-US" dirty="0" smtClean="0"/>
              <a:t>traits </a:t>
            </a:r>
          </a:p>
          <a:p>
            <a:r>
              <a:rPr lang="en-US" dirty="0" smtClean="0"/>
              <a:t>Female reproductive </a:t>
            </a:r>
            <a:r>
              <a:rPr lang="en-US" dirty="0" smtClean="0"/>
              <a:t>system</a:t>
            </a:r>
            <a:r>
              <a:rPr lang="en-US" dirty="0" smtClean="0"/>
              <a:t> is entirely </a:t>
            </a:r>
            <a:r>
              <a:rPr lang="en-US" dirty="0" smtClean="0"/>
              <a:t>in</a:t>
            </a:r>
            <a:r>
              <a:rPr lang="en-US" dirty="0" smtClean="0"/>
              <a:t> pelvis </a:t>
            </a:r>
          </a:p>
          <a:p>
            <a:r>
              <a:rPr lang="en-US" dirty="0" smtClean="0"/>
              <a:t>External: </a:t>
            </a:r>
            <a:r>
              <a:rPr lang="en-US" b="1" dirty="0" smtClean="0"/>
              <a:t>vulva</a:t>
            </a:r>
          </a:p>
          <a:p>
            <a:r>
              <a:rPr lang="en-US" dirty="0" smtClean="0"/>
              <a:t>Internal: </a:t>
            </a:r>
            <a:r>
              <a:rPr lang="en-US" b="1" dirty="0" smtClean="0"/>
              <a:t>vagina</a:t>
            </a:r>
            <a:r>
              <a:rPr lang="en-US" b="1" dirty="0" smtClean="0"/>
              <a:t>, uterus, fallopian tubes,</a:t>
            </a:r>
            <a:r>
              <a:rPr lang="en-US" b="1" dirty="0" smtClean="0"/>
              <a:t> </a:t>
            </a:r>
            <a:r>
              <a:rPr lang="en-US" b="1" dirty="0" smtClean="0"/>
              <a:t>&amp;</a:t>
            </a:r>
            <a:r>
              <a:rPr lang="en-US" b="1" dirty="0" smtClean="0"/>
              <a:t> ovaries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1. What is the function of the human reproductive systems?</a:t>
            </a:r>
          </a:p>
          <a:p>
            <a:r>
              <a:rPr lang="en-US" dirty="0" smtClean="0"/>
              <a:t>2. What are the major differences between the female and male reproductive system?</a:t>
            </a:r>
          </a:p>
          <a:p>
            <a:r>
              <a:rPr lang="en-US" dirty="0" smtClean="0"/>
              <a:t>3</a:t>
            </a:r>
            <a:r>
              <a:rPr lang="en-US" dirty="0" smtClean="0"/>
              <a:t>. </a:t>
            </a:r>
            <a:r>
              <a:rPr lang="en-US" dirty="0" smtClean="0"/>
              <a:t>What questions do you have about the female reproductive system? (List at least </a:t>
            </a:r>
            <a:r>
              <a:rPr lang="en-US" dirty="0" smtClean="0"/>
              <a:t>one).</a:t>
            </a:r>
          </a:p>
          <a:p>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Sex Cells, Puberty…</a:t>
            </a:r>
            <a:endParaRPr lang="en-US" b="1" dirty="0"/>
          </a:p>
        </p:txBody>
      </p:sp>
      <p:sp>
        <p:nvSpPr>
          <p:cNvPr id="3" name="Content Placeholder 2"/>
          <p:cNvSpPr>
            <a:spLocks noGrp="1"/>
          </p:cNvSpPr>
          <p:nvPr>
            <p:ph sz="quarter" idx="1"/>
          </p:nvPr>
        </p:nvSpPr>
        <p:spPr>
          <a:xfrm>
            <a:off x="381000" y="1600200"/>
            <a:ext cx="8385048" cy="5257800"/>
          </a:xfrm>
        </p:spPr>
        <p:txBody>
          <a:bodyPr>
            <a:normAutofit fontScale="77500" lnSpcReduction="20000"/>
          </a:bodyPr>
          <a:lstStyle/>
          <a:p>
            <a:r>
              <a:rPr lang="en-US" b="1" dirty="0" smtClean="0"/>
              <a:t>1.  FUNCTIONS:  </a:t>
            </a:r>
            <a:r>
              <a:rPr lang="en-US" dirty="0" smtClean="0"/>
              <a:t>What are the 3 main functions of the female reproductive system?</a:t>
            </a:r>
            <a:endParaRPr lang="en-US" dirty="0" smtClean="0"/>
          </a:p>
          <a:p>
            <a:pPr lvl="1"/>
            <a:r>
              <a:rPr lang="en-US" b="1" dirty="0" smtClean="0"/>
              <a:t>1. </a:t>
            </a:r>
            <a:r>
              <a:rPr lang="en-US" b="1" dirty="0" smtClean="0">
                <a:solidFill>
                  <a:srgbClr val="900000"/>
                </a:solidFill>
              </a:rPr>
              <a:t>Produce sex hormones (estrogen, progesterone)</a:t>
            </a:r>
            <a:endParaRPr lang="en-US" b="1" dirty="0" smtClean="0"/>
          </a:p>
          <a:p>
            <a:pPr lvl="1"/>
            <a:r>
              <a:rPr lang="en-US" b="1" dirty="0" smtClean="0"/>
              <a:t>2.</a:t>
            </a:r>
            <a:r>
              <a:rPr lang="en-US" b="1" dirty="0" smtClean="0">
                <a:solidFill>
                  <a:srgbClr val="900000"/>
                </a:solidFill>
              </a:rPr>
              <a:t> Produce</a:t>
            </a:r>
            <a:r>
              <a:rPr lang="en-US" b="1" dirty="0" smtClean="0">
                <a:solidFill>
                  <a:srgbClr val="900000"/>
                </a:solidFill>
              </a:rPr>
              <a:t> eggs</a:t>
            </a:r>
            <a:r>
              <a:rPr lang="en-US" b="1" dirty="0" smtClean="0"/>
              <a:t> </a:t>
            </a:r>
          </a:p>
          <a:p>
            <a:pPr lvl="1"/>
            <a:r>
              <a:rPr lang="en-US" b="1" dirty="0" smtClean="0"/>
              <a:t>3.</a:t>
            </a:r>
            <a:r>
              <a:rPr lang="en-US" b="1" dirty="0" smtClean="0">
                <a:solidFill>
                  <a:srgbClr val="900000"/>
                </a:solidFill>
              </a:rPr>
              <a:t> </a:t>
            </a:r>
            <a:r>
              <a:rPr lang="en-US" b="1" dirty="0" smtClean="0">
                <a:solidFill>
                  <a:srgbClr val="900000"/>
                </a:solidFill>
              </a:rPr>
              <a:t>Provide a nourishing environment for a fertilized egg</a:t>
            </a:r>
            <a:r>
              <a:rPr lang="en-US" b="1" dirty="0" smtClean="0"/>
              <a:t> </a:t>
            </a:r>
            <a:endParaRPr lang="en-US" dirty="0" smtClean="0"/>
          </a:p>
          <a:p>
            <a:r>
              <a:rPr lang="en-US" b="1" dirty="0" smtClean="0"/>
              <a:t>2. SEX CELLS:  </a:t>
            </a:r>
            <a:r>
              <a:rPr lang="en-US" dirty="0" smtClean="0"/>
              <a:t>What are the female sex cells and how are they protected and nurtured</a:t>
            </a:r>
            <a:r>
              <a:rPr lang="en-US" dirty="0" smtClean="0"/>
              <a:t>? </a:t>
            </a:r>
            <a:endParaRPr lang="en-US" dirty="0" smtClean="0"/>
          </a:p>
          <a:p>
            <a:pPr lvl="1"/>
            <a:r>
              <a:rPr lang="en-US" dirty="0" smtClean="0"/>
              <a:t>ovum: </a:t>
            </a:r>
            <a:r>
              <a:rPr lang="en-US" b="1" dirty="0" smtClean="0">
                <a:solidFill>
                  <a:srgbClr val="900000"/>
                </a:solidFill>
              </a:rPr>
              <a:t>Carry female genetic material; typically one released per month</a:t>
            </a:r>
            <a:r>
              <a:rPr lang="en-US" dirty="0" smtClean="0"/>
              <a:t> </a:t>
            </a:r>
            <a:endParaRPr lang="en-US" dirty="0" smtClean="0"/>
          </a:p>
          <a:p>
            <a:pPr lvl="1"/>
            <a:r>
              <a:rPr lang="en-US" dirty="0" smtClean="0"/>
              <a:t>ovaries</a:t>
            </a:r>
            <a:r>
              <a:rPr lang="en-US" dirty="0" smtClean="0"/>
              <a:t>:</a:t>
            </a:r>
            <a:r>
              <a:rPr lang="en-US" dirty="0" smtClean="0">
                <a:solidFill>
                  <a:srgbClr val="900000"/>
                </a:solidFill>
              </a:rPr>
              <a:t> Select and nurture ova each month in a follicle, which ruptures release ovum into fallopian tube at ovulation</a:t>
            </a:r>
            <a:r>
              <a:rPr lang="en-US" dirty="0" smtClean="0"/>
              <a:t> </a:t>
            </a:r>
          </a:p>
          <a:p>
            <a:pPr lvl="1"/>
            <a:r>
              <a:rPr lang="en-US" dirty="0" smtClean="0"/>
              <a:t>Uterus: </a:t>
            </a:r>
            <a:r>
              <a:rPr lang="en-US" dirty="0" smtClean="0">
                <a:solidFill>
                  <a:srgbClr val="900000"/>
                </a:solidFill>
              </a:rPr>
              <a:t>Develops a blood-rich, nutrient-rich lining to help grow a fertilized egg</a:t>
            </a:r>
            <a:r>
              <a:rPr lang="en-US" dirty="0" smtClean="0"/>
              <a:t>  </a:t>
            </a:r>
            <a:endParaRPr lang="en-US" dirty="0" smtClean="0"/>
          </a:p>
          <a:p>
            <a:r>
              <a:rPr lang="en-US" b="1" dirty="0" smtClean="0"/>
              <a:t>PUBERTY: </a:t>
            </a:r>
            <a:r>
              <a:rPr lang="en-US" dirty="0" smtClean="0"/>
              <a:t> What are some changes females undergo during puberty</a:t>
            </a:r>
            <a:r>
              <a:rPr lang="en-US" dirty="0" smtClean="0"/>
              <a:t>?</a:t>
            </a:r>
            <a:r>
              <a:rPr lang="en-US" dirty="0" smtClean="0">
                <a:solidFill>
                  <a:srgbClr val="900000"/>
                </a:solidFill>
              </a:rPr>
              <a:t> Breasts grow, increase of body/pubic hair, increased body oils, menstruation begins, hips widen, voice deepens, weight gain</a:t>
            </a:r>
            <a:r>
              <a:rPr lang="en-US" b="1" dirty="0" smtClean="0">
                <a:solidFill>
                  <a:srgbClr val="900000"/>
                </a:solidFill>
              </a:rPr>
              <a:t> </a:t>
            </a:r>
            <a:endParaRPr lang="en-US" dirty="0" smtClean="0"/>
          </a:p>
          <a:p>
            <a:endParaRPr lang="en-US" dirty="0"/>
          </a:p>
        </p:txBody>
      </p:sp>
      <p:pic>
        <p:nvPicPr>
          <p:cNvPr id="5" name="Picture 4"/>
          <p:cNvPicPr>
            <a:picLocks noChangeAspect="1"/>
          </p:cNvPicPr>
          <p:nvPr/>
        </p:nvPicPr>
        <p:blipFill>
          <a:blip r:embed="rId3"/>
          <a:stretch>
            <a:fillRect/>
          </a:stretch>
        </p:blipFill>
        <p:spPr>
          <a:xfrm>
            <a:off x="8138012" y="228600"/>
            <a:ext cx="628035" cy="96620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Phases of Menstrual Cycle:</a:t>
            </a:r>
            <a:endParaRPr lang="en-US" b="1" dirty="0"/>
          </a:p>
        </p:txBody>
      </p:sp>
      <p:sp>
        <p:nvSpPr>
          <p:cNvPr id="3" name="Content Placeholder 2"/>
          <p:cNvSpPr>
            <a:spLocks noGrp="1"/>
          </p:cNvSpPr>
          <p:nvPr>
            <p:ph sz="quarter" idx="1"/>
          </p:nvPr>
        </p:nvSpPr>
        <p:spPr/>
        <p:txBody>
          <a:bodyPr>
            <a:normAutofit fontScale="92500"/>
          </a:bodyPr>
          <a:lstStyle/>
          <a:p>
            <a:pPr lvl="0"/>
            <a:r>
              <a:rPr lang="en-US" b="1" dirty="0" smtClean="0"/>
              <a:t>Menstruation </a:t>
            </a:r>
            <a:r>
              <a:rPr lang="en-US" i="1" dirty="0" smtClean="0"/>
              <a:t>(having a period): </a:t>
            </a:r>
            <a:r>
              <a:rPr lang="en-US" dirty="0" smtClean="0"/>
              <a:t>The uterine lining and blood sheds, usually lasts 4-7 </a:t>
            </a:r>
            <a:r>
              <a:rPr lang="en-US" dirty="0" smtClean="0"/>
              <a:t>days </a:t>
            </a:r>
            <a:endParaRPr lang="en-US" dirty="0" smtClean="0"/>
          </a:p>
          <a:p>
            <a:pPr lvl="0"/>
            <a:r>
              <a:rPr lang="en-US" b="1" dirty="0" smtClean="0"/>
              <a:t>Follicular Phase:</a:t>
            </a:r>
            <a:r>
              <a:rPr lang="en-US" dirty="0" smtClean="0"/>
              <a:t> ovaries are being stimulated to produce a mature egg, uterine lining is growing, preparing for possible egg implantation if pregnancy would occur</a:t>
            </a:r>
          </a:p>
          <a:p>
            <a:pPr lvl="0"/>
            <a:r>
              <a:rPr lang="en-US" b="1" dirty="0" smtClean="0"/>
              <a:t>Ovulation: </a:t>
            </a:r>
            <a:r>
              <a:rPr lang="en-US" dirty="0" smtClean="0"/>
              <a:t>ovaries release a mature egg, triggered by a surge of hormones </a:t>
            </a:r>
            <a:endParaRPr lang="en-US" dirty="0" smtClean="0"/>
          </a:p>
          <a:p>
            <a:r>
              <a:rPr lang="en-US" b="1" dirty="0" err="1" smtClean="0"/>
              <a:t>Luteal</a:t>
            </a:r>
            <a:r>
              <a:rPr lang="en-US" b="1" dirty="0" smtClean="0"/>
              <a:t> </a:t>
            </a:r>
            <a:r>
              <a:rPr lang="en-US" b="1" dirty="0" smtClean="0"/>
              <a:t>Phase:</a:t>
            </a:r>
            <a:r>
              <a:rPr lang="en-US" dirty="0" smtClean="0"/>
              <a:t> (</a:t>
            </a:r>
            <a:r>
              <a:rPr lang="en-US" dirty="0" smtClean="0"/>
              <a:t>average</a:t>
            </a:r>
            <a:r>
              <a:rPr lang="en-US" dirty="0" smtClean="0"/>
              <a:t>:</a:t>
            </a:r>
            <a:r>
              <a:rPr lang="en-US" dirty="0" smtClean="0"/>
              <a:t> </a:t>
            </a:r>
            <a:r>
              <a:rPr lang="en-US" dirty="0" smtClean="0"/>
              <a:t>14 days). uterine lining continues to grow, preparing for embryo </a:t>
            </a:r>
            <a:r>
              <a:rPr lang="en-US" dirty="0" smtClean="0"/>
              <a:t>implantation</a:t>
            </a:r>
          </a:p>
          <a:p>
            <a:endParaRPr lang="en-US" dirty="0"/>
          </a:p>
        </p:txBody>
      </p:sp>
      <p:pic>
        <p:nvPicPr>
          <p:cNvPr id="5" name="Picture 4"/>
          <p:cNvPicPr>
            <a:picLocks noChangeAspect="1"/>
          </p:cNvPicPr>
          <p:nvPr/>
        </p:nvPicPr>
        <p:blipFill>
          <a:blip r:embed="rId3"/>
          <a:stretch>
            <a:fillRect/>
          </a:stretch>
        </p:blipFill>
        <p:spPr>
          <a:xfrm>
            <a:off x="8138012" y="228600"/>
            <a:ext cx="628035" cy="96620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09800"/>
            <a:ext cx="3425952" cy="990600"/>
          </a:xfrm>
        </p:spPr>
        <p:txBody>
          <a:bodyPr>
            <a:normAutofit fontScale="90000"/>
          </a:bodyPr>
          <a:lstStyle/>
          <a:p>
            <a:r>
              <a:rPr lang="en-US" b="1" dirty="0" smtClean="0"/>
              <a:t>Phases of Menstrual Cycle:</a:t>
            </a:r>
            <a:endParaRPr lang="en-US" b="1" dirty="0"/>
          </a:p>
        </p:txBody>
      </p:sp>
      <p:pic>
        <p:nvPicPr>
          <p:cNvPr id="34818" name="Picture 2"/>
          <p:cNvPicPr>
            <a:picLocks noChangeAspect="1" noChangeArrowheads="1"/>
          </p:cNvPicPr>
          <p:nvPr/>
        </p:nvPicPr>
        <p:blipFill>
          <a:blip r:embed="rId3"/>
          <a:srcRect/>
          <a:stretch>
            <a:fillRect/>
          </a:stretch>
        </p:blipFill>
        <p:spPr bwMode="auto">
          <a:xfrm>
            <a:off x="3505199" y="0"/>
            <a:ext cx="5452805" cy="68580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716</TotalTime>
  <Words>1129</Words>
  <Application>Microsoft Macintosh PowerPoint</Application>
  <PresentationFormat>On-screen Show (4:3)</PresentationFormat>
  <Paragraphs>107</Paragraphs>
  <Slides>12</Slides>
  <Notes>11</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Median</vt:lpstr>
      <vt:lpstr>Lesson 4.3: Female  Reproductive  System</vt:lpstr>
      <vt:lpstr>Do Now</vt:lpstr>
      <vt:lpstr>Frontal view of the reproductive system</vt:lpstr>
      <vt:lpstr>Female System Parts</vt:lpstr>
      <vt:lpstr>Read</vt:lpstr>
      <vt:lpstr>Think:</vt:lpstr>
      <vt:lpstr>Functions, Sex Cells, Puberty…</vt:lpstr>
      <vt:lpstr>Phases of Menstrual Cycle:</vt:lpstr>
      <vt:lpstr>Phases of Menstrual Cycle:</vt:lpstr>
      <vt:lpstr>Discuss:</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50</cp:revision>
  <dcterms:created xsi:type="dcterms:W3CDTF">2014-01-21T13:31:09Z</dcterms:created>
  <dcterms:modified xsi:type="dcterms:W3CDTF">2014-01-21T16:03:39Z</dcterms:modified>
</cp:coreProperties>
</file>