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57" r:id="rId3"/>
    <p:sldId id="258" r:id="rId4"/>
    <p:sldId id="259" r:id="rId5"/>
    <p:sldId id="268" r:id="rId6"/>
    <p:sldId id="269" r:id="rId7"/>
    <p:sldId id="271" r:id="rId8"/>
    <p:sldId id="264" r:id="rId9"/>
    <p:sldId id="270"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8" d="100"/>
          <a:sy n="98" d="100"/>
        </p:scale>
        <p:origin x="-68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 will provide an introduction to sexual</a:t>
            </a:r>
            <a:r>
              <a:rPr lang="en-US" baseline="0" dirty="0" smtClean="0"/>
              <a:t> health for students, by focusing on terminology of the paradigm of sexuality. Students will engage in exercises in note-taking, discussion, and brainstorming to begin the module with a clear understanding of sex, gender, sexuality, sexual orientation, sexual behaviors and much more.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consider the possible effects of being sexually intimate. By framing it around the three components of health (mental, social, &amp; physical) students will likely think of possible outcomes that they had not thought of before.</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Additionally, a separate</a:t>
            </a:r>
            <a:r>
              <a:rPr lang="en-US" baseline="0" dirty="0" smtClean="0"/>
              <a:t> questionnaire could be anonymously distributed with questions similar to the following:  (this would provide the instructor with more data)</a:t>
            </a:r>
          </a:p>
          <a:p>
            <a:pPr lvl="0"/>
            <a:r>
              <a:rPr lang="en-US" sz="1200" kern="1200" dirty="0" smtClean="0">
                <a:solidFill>
                  <a:schemeClr val="tx1"/>
                </a:solidFill>
                <a:latin typeface="+mn-lt"/>
                <a:ea typeface="+mn-ea"/>
                <a:cs typeface="+mn-cs"/>
              </a:rPr>
              <a:t>How are you feeling about beginning our sexual health module? Why?</a:t>
            </a:r>
          </a:p>
          <a:p>
            <a:pPr lvl="0"/>
            <a:r>
              <a:rPr lang="en-US" sz="1200" kern="1200" dirty="0" smtClean="0">
                <a:solidFill>
                  <a:schemeClr val="tx1"/>
                </a:solidFill>
                <a:latin typeface="+mn-lt"/>
                <a:ea typeface="+mn-ea"/>
                <a:cs typeface="+mn-cs"/>
              </a:rPr>
              <a:t>What sexual health topics do you feel you already know a lot about?</a:t>
            </a:r>
          </a:p>
          <a:p>
            <a:pPr lvl="0"/>
            <a:r>
              <a:rPr lang="en-US" sz="1200" kern="1200" dirty="0" smtClean="0">
                <a:solidFill>
                  <a:schemeClr val="tx1"/>
                </a:solidFill>
                <a:latin typeface="+mn-lt"/>
                <a:ea typeface="+mn-ea"/>
                <a:cs typeface="+mn-cs"/>
              </a:rPr>
              <a:t>Which sexual health topics do you know the least about?</a:t>
            </a:r>
          </a:p>
          <a:p>
            <a:pPr lvl="0"/>
            <a:r>
              <a:rPr lang="en-US" sz="1200" kern="1200" dirty="0" smtClean="0">
                <a:solidFill>
                  <a:schemeClr val="tx1"/>
                </a:solidFill>
                <a:latin typeface="+mn-lt"/>
                <a:ea typeface="+mn-ea"/>
                <a:cs typeface="+mn-cs"/>
              </a:rPr>
              <a:t>What are you most interested in learning about?</a:t>
            </a:r>
          </a:p>
          <a:p>
            <a:pPr lvl="0"/>
            <a:r>
              <a:rPr lang="en-US" sz="1200" kern="1200" dirty="0" smtClean="0">
                <a:solidFill>
                  <a:schemeClr val="tx1"/>
                </a:solidFill>
                <a:latin typeface="+mn-lt"/>
                <a:ea typeface="+mn-ea"/>
                <a:cs typeface="+mn-cs"/>
              </a:rPr>
              <a:t>What type of sexual health education have you had in the past? Was it informative? Why/why not? When did it occur?</a:t>
            </a:r>
          </a:p>
          <a:p>
            <a:pPr lvl="0"/>
            <a:r>
              <a:rPr lang="en-US" sz="1200" kern="1200" dirty="0" smtClean="0">
                <a:solidFill>
                  <a:schemeClr val="tx1"/>
                </a:solidFill>
                <a:latin typeface="+mn-lt"/>
                <a:ea typeface="+mn-ea"/>
                <a:cs typeface="+mn-cs"/>
              </a:rPr>
              <a:t>What questions do you have that you hope are answered during this unit? Think of as many questions as possible.</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Norming</a:t>
            </a:r>
            <a:r>
              <a:rPr lang="en-US" sz="1200" kern="1200" dirty="0" smtClean="0">
                <a:solidFill>
                  <a:schemeClr val="tx1"/>
                </a:solidFill>
                <a:latin typeface="+mn-lt"/>
                <a:ea typeface="+mn-ea"/>
                <a:cs typeface="+mn-cs"/>
              </a:rPr>
              <a:t> is VERY important in this module.  Allow students to brainstorm in groups to determine whether any other norms should be added.</a:t>
            </a:r>
          </a:p>
          <a:p>
            <a:r>
              <a:rPr lang="en-US" sz="1200" kern="1200" dirty="0" smtClean="0">
                <a:solidFill>
                  <a:schemeClr val="tx1"/>
                </a:solidFill>
                <a:latin typeface="+mn-lt"/>
                <a:ea typeface="+mn-ea"/>
                <a:cs typeface="+mn-cs"/>
              </a:rPr>
              <a:t>It may also be useful to have a “repeat-after-me” session to get students accustomed to the normalcy of using the appropriate terms (ex: penis, vagina, etc.). Explain that it is natural reaction to want to giggle (and perhaps give them one opportunity to “get it out of their system”), but that the tendency to do so occurs because we feel uncomfortable, and we want to strive to create an environment where we feel as comfortable as possible so we will try to refrain from giggling/laughing.</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Sex = </a:t>
            </a:r>
            <a:r>
              <a:rPr lang="en-US" sz="1200" kern="1200" dirty="0" smtClean="0">
                <a:solidFill>
                  <a:schemeClr val="tx1"/>
                </a:solidFill>
                <a:latin typeface="+mn-lt"/>
                <a:ea typeface="+mn-ea"/>
                <a:cs typeface="+mn-cs"/>
              </a:rPr>
              <a:t>(1) Biologically male or female, determined by chromosomes. XX = female, XY = male.  (2)  Sexual Intercourse</a:t>
            </a:r>
          </a:p>
          <a:p>
            <a:r>
              <a:rPr lang="en-US" sz="1200" b="1" kern="1200" dirty="0" smtClean="0">
                <a:solidFill>
                  <a:schemeClr val="tx1"/>
                </a:solidFill>
                <a:latin typeface="+mn-lt"/>
                <a:ea typeface="+mn-ea"/>
                <a:cs typeface="+mn-cs"/>
              </a:rPr>
              <a:t>Gender</a:t>
            </a:r>
            <a:r>
              <a:rPr lang="en-US" sz="1200" kern="1200" dirty="0" smtClean="0">
                <a:solidFill>
                  <a:schemeClr val="tx1"/>
                </a:solidFill>
                <a:latin typeface="+mn-lt"/>
                <a:ea typeface="+mn-ea"/>
                <a:cs typeface="+mn-cs"/>
              </a:rPr>
              <a:t> = Expression of masculinity or femininity. Most people identify as man, woman, or transgender.  </a:t>
            </a:r>
          </a:p>
          <a:p>
            <a:r>
              <a:rPr lang="en-US" sz="1200" b="1" kern="1200" dirty="0" smtClean="0">
                <a:solidFill>
                  <a:schemeClr val="tx1"/>
                </a:solidFill>
                <a:latin typeface="+mn-lt"/>
                <a:ea typeface="+mn-ea"/>
                <a:cs typeface="+mn-cs"/>
              </a:rPr>
              <a:t>Sexuality </a:t>
            </a:r>
            <a:r>
              <a:rPr lang="en-US" sz="1200" kern="1200" dirty="0" smtClean="0">
                <a:solidFill>
                  <a:schemeClr val="tx1"/>
                </a:solidFill>
                <a:latin typeface="+mn-lt"/>
                <a:ea typeface="+mn-ea"/>
                <a:cs typeface="+mn-cs"/>
              </a:rPr>
              <a:t>= Total capacity for sexual feelings.</a:t>
            </a:r>
          </a:p>
          <a:p>
            <a:r>
              <a:rPr lang="en-US" sz="1200" kern="1200" dirty="0" smtClean="0">
                <a:solidFill>
                  <a:schemeClr val="tx1"/>
                </a:solidFill>
                <a:latin typeface="+mn-lt"/>
                <a:ea typeface="+mn-ea"/>
                <a:cs typeface="+mn-cs"/>
              </a:rPr>
              <a:t>Influenced by: biological sex, gender roles, sexual orientation, behaviors relationships, society, body image, etc.</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numerous studies on how knowledge and </a:t>
            </a:r>
            <a:r>
              <a:rPr lang="en-US" baseline="0" dirty="0" smtClean="0"/>
              <a:t>awareness influence teen </a:t>
            </a:r>
            <a:r>
              <a:rPr lang="en-US" dirty="0" smtClean="0"/>
              <a:t>sexual</a:t>
            </a:r>
            <a:r>
              <a:rPr lang="en-US" baseline="0" dirty="0" smtClean="0"/>
              <a:t> health outcomes. A supplementary journal source or data set could be used if time permits.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4.1:</a:t>
            </a:r>
            <a:br>
              <a:rPr lang="en-US" dirty="0" smtClean="0"/>
            </a:br>
            <a:r>
              <a:rPr lang="en-US" dirty="0" smtClean="0"/>
              <a:t>Sex, Gender, </a:t>
            </a:r>
            <a:r>
              <a:rPr lang="en-US" smtClean="0"/>
              <a:t>&amp; Sexuality</a:t>
            </a:r>
            <a:endParaRPr lang="en-US" dirty="0"/>
          </a:p>
        </p:txBody>
      </p:sp>
      <p:sp>
        <p:nvSpPr>
          <p:cNvPr id="3" name="Subtitle 2"/>
          <p:cNvSpPr>
            <a:spLocks noGrp="1"/>
          </p:cNvSpPr>
          <p:nvPr>
            <p:ph type="subTitle" idx="1"/>
          </p:nvPr>
        </p:nvSpPr>
        <p:spPr/>
        <p:txBody>
          <a:bodyPr/>
          <a:lstStyle/>
          <a:p>
            <a:r>
              <a:rPr lang="en-US" dirty="0" smtClean="0"/>
              <a:t>Module 4: Sexual Health</a:t>
            </a:r>
            <a:endParaRPr lang="en-US" dirty="0"/>
          </a:p>
        </p:txBody>
      </p:sp>
      <p:sp>
        <p:nvSpPr>
          <p:cNvPr id="4" name="Rectangle 3"/>
          <p:cNvSpPr/>
          <p:nvPr/>
        </p:nvSpPr>
        <p:spPr>
          <a:xfrm>
            <a:off x="304800" y="228600"/>
            <a:ext cx="3505200" cy="646331"/>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 4.1:  Distinguish between the terms sex, gender, and sexuality</a:t>
            </a:r>
            <a:endParaRPr lang="en-US" dirty="0"/>
          </a:p>
        </p:txBody>
      </p:sp>
      <p:pic>
        <p:nvPicPr>
          <p:cNvPr id="14338" name="Picture 2"/>
          <p:cNvPicPr>
            <a:picLocks noChangeAspect="1" noChangeArrowheads="1"/>
          </p:cNvPicPr>
          <p:nvPr/>
        </p:nvPicPr>
        <p:blipFill>
          <a:blip r:embed="rId3"/>
          <a:srcRect/>
          <a:stretch>
            <a:fillRect/>
          </a:stretch>
        </p:blipFill>
        <p:spPr bwMode="auto">
          <a:xfrm>
            <a:off x="5334000" y="874931"/>
            <a:ext cx="2682277" cy="33108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dirty="0" smtClean="0"/>
              <a:t>In your own words, explain the difference between gender, sex, and sexuality (without referring back to your notes).</a:t>
            </a:r>
          </a:p>
          <a:p>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152400" y="4800663"/>
            <a:ext cx="7848600" cy="2209800"/>
          </a:xfrm>
        </p:spPr>
        <p:txBody>
          <a:bodyPr>
            <a:normAutofit fontScale="77500" lnSpcReduction="20000"/>
          </a:bodyPr>
          <a:lstStyle/>
          <a:p>
            <a:r>
              <a:rPr lang="en-US" dirty="0" smtClean="0"/>
              <a:t>Which of the effects (mental, physical, social) of engagement in sexual activity would you consider to be most lasting? Why?</a:t>
            </a:r>
          </a:p>
          <a:p>
            <a:r>
              <a:rPr lang="en-US" dirty="0" smtClean="0"/>
              <a:t>When should a person decide to become sexually active? What factors should he/she consider? </a:t>
            </a:r>
          </a:p>
          <a:p>
            <a:r>
              <a:rPr lang="en-US" dirty="0" smtClean="0"/>
              <a:t>How does the media influence teens’ choices regarding sex?</a:t>
            </a:r>
            <a:r>
              <a:rPr lang="en-US" dirty="0" smtClean="0"/>
              <a:t> </a:t>
            </a:r>
            <a:endParaRPr lang="en-US" dirty="0" smtClean="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612648" y="1700884"/>
            <a:ext cx="7848600" cy="30997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lstStyle/>
          <a:p>
            <a:r>
              <a:rPr lang="en-US" dirty="0" smtClean="0"/>
              <a:t>What type of sexual health education have you had in the past? </a:t>
            </a:r>
          </a:p>
          <a:p>
            <a:pPr lvl="1"/>
            <a:r>
              <a:rPr lang="en-US" dirty="0" smtClean="0"/>
              <a:t>Was it informative? </a:t>
            </a:r>
          </a:p>
          <a:p>
            <a:pPr lvl="2"/>
            <a:r>
              <a:rPr lang="en-US" dirty="0" smtClean="0"/>
              <a:t>Why/why not? </a:t>
            </a:r>
          </a:p>
          <a:p>
            <a:pPr lvl="1"/>
            <a:r>
              <a:rPr lang="en-US" dirty="0" smtClean="0"/>
              <a:t>When did it occur?</a:t>
            </a:r>
          </a:p>
          <a:p>
            <a:pPr lvl="1"/>
            <a:r>
              <a:rPr lang="en-US" dirty="0" smtClean="0"/>
              <a:t>What would you have changed or improved about it?</a:t>
            </a:r>
          </a:p>
          <a:p>
            <a:pPr>
              <a:buNone/>
            </a:pPr>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 NORMS?</a:t>
            </a:r>
            <a:endParaRPr lang="en-US" b="1" dirty="0"/>
          </a:p>
        </p:txBody>
      </p:sp>
      <p:sp>
        <p:nvSpPr>
          <p:cNvPr id="3" name="Content Placeholder 2"/>
          <p:cNvSpPr>
            <a:spLocks noGrp="1"/>
          </p:cNvSpPr>
          <p:nvPr>
            <p:ph sz="quarter" idx="1"/>
          </p:nvPr>
        </p:nvSpPr>
        <p:spPr/>
        <p:txBody>
          <a:bodyPr/>
          <a:lstStyle/>
          <a:p>
            <a:r>
              <a:rPr lang="en-US" dirty="0" smtClean="0"/>
              <a:t>Ask questions.</a:t>
            </a:r>
          </a:p>
          <a:p>
            <a:r>
              <a:rPr lang="en-US" dirty="0" smtClean="0"/>
              <a:t>Listen.</a:t>
            </a:r>
          </a:p>
          <a:p>
            <a:r>
              <a:rPr lang="en-US" dirty="0" smtClean="0"/>
              <a:t>Avoid Judging Comments.</a:t>
            </a:r>
          </a:p>
          <a:p>
            <a:r>
              <a:rPr lang="en-US" dirty="0" smtClean="0"/>
              <a:t>Keep comments/stories general; no names.</a:t>
            </a:r>
          </a:p>
          <a:p>
            <a:r>
              <a:rPr lang="en-US" dirty="0" smtClean="0"/>
              <a:t>Avoid personal questions in a group setting.</a:t>
            </a:r>
          </a:p>
          <a:p>
            <a:r>
              <a:rPr lang="en-US" dirty="0" smtClean="0"/>
              <a:t>Use appropriate, medical language.</a:t>
            </a:r>
          </a:p>
          <a:p>
            <a:r>
              <a:rPr lang="en-US" dirty="0" smtClean="0"/>
              <a:t>Respectfully disagree and question.</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Sex, Gender &amp; Sexuality:</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187811" y="1676400"/>
            <a:ext cx="8929289" cy="2895600"/>
          </a:xfrm>
          <a:prstGeom prst="rect">
            <a:avLst/>
          </a:prstGeom>
        </p:spPr>
      </p:pic>
      <p:sp>
        <p:nvSpPr>
          <p:cNvPr id="6" name="TextBox 5"/>
          <p:cNvSpPr txBox="1"/>
          <p:nvPr/>
        </p:nvSpPr>
        <p:spPr>
          <a:xfrm>
            <a:off x="1371600" y="2209800"/>
            <a:ext cx="6129193" cy="646331"/>
          </a:xfrm>
          <a:prstGeom prst="rect">
            <a:avLst/>
          </a:prstGeom>
          <a:noFill/>
        </p:spPr>
        <p:txBody>
          <a:bodyPr wrap="square" rtlCol="0">
            <a:spAutoFit/>
          </a:bodyPr>
          <a:lstStyle/>
          <a:p>
            <a:r>
              <a:rPr lang="en-US" dirty="0" smtClean="0">
                <a:solidFill>
                  <a:srgbClr val="FF0000"/>
                </a:solidFill>
              </a:rPr>
              <a:t>(</a:t>
            </a:r>
            <a:r>
              <a:rPr lang="en-US" dirty="0" smtClean="0">
                <a:solidFill>
                  <a:srgbClr val="FF0000"/>
                </a:solidFill>
              </a:rPr>
              <a:t>1) Biologically male or female, determined by chromosomes. XX = female, XY = male.  (2)  Sexual Intercourse</a:t>
            </a:r>
            <a:endParaRPr lang="en-US" dirty="0">
              <a:solidFill>
                <a:srgbClr val="FF0000"/>
              </a:solidFill>
            </a:endParaRPr>
          </a:p>
        </p:txBody>
      </p:sp>
      <p:sp>
        <p:nvSpPr>
          <p:cNvPr id="8" name="TextBox 7"/>
          <p:cNvSpPr txBox="1"/>
          <p:nvPr/>
        </p:nvSpPr>
        <p:spPr>
          <a:xfrm>
            <a:off x="1371600" y="3008531"/>
            <a:ext cx="6129193" cy="646331"/>
          </a:xfrm>
          <a:prstGeom prst="rect">
            <a:avLst/>
          </a:prstGeom>
          <a:noFill/>
        </p:spPr>
        <p:txBody>
          <a:bodyPr wrap="square" rtlCol="0">
            <a:spAutoFit/>
          </a:bodyPr>
          <a:lstStyle/>
          <a:p>
            <a:r>
              <a:rPr lang="en-US" dirty="0" smtClean="0">
                <a:solidFill>
                  <a:srgbClr val="FF0000"/>
                </a:solidFill>
              </a:rPr>
              <a:t>Expression of masculinity or femininity. Most people identify as man, woman, or transgender.</a:t>
            </a:r>
            <a:endParaRPr lang="en-US" dirty="0">
              <a:solidFill>
                <a:srgbClr val="FF0000"/>
              </a:solidFill>
            </a:endParaRPr>
          </a:p>
        </p:txBody>
      </p:sp>
      <p:sp>
        <p:nvSpPr>
          <p:cNvPr id="9" name="TextBox 8"/>
          <p:cNvSpPr txBox="1"/>
          <p:nvPr/>
        </p:nvSpPr>
        <p:spPr>
          <a:xfrm>
            <a:off x="1524000" y="3807262"/>
            <a:ext cx="7593100" cy="646331"/>
          </a:xfrm>
          <a:prstGeom prst="rect">
            <a:avLst/>
          </a:prstGeom>
          <a:noFill/>
        </p:spPr>
        <p:txBody>
          <a:bodyPr wrap="square" rtlCol="0">
            <a:spAutoFit/>
          </a:bodyPr>
          <a:lstStyle/>
          <a:p>
            <a:r>
              <a:rPr lang="en-US" dirty="0" smtClean="0">
                <a:solidFill>
                  <a:srgbClr val="FF0000"/>
                </a:solidFill>
              </a:rPr>
              <a:t>Total </a:t>
            </a:r>
            <a:r>
              <a:rPr lang="en-US" dirty="0" smtClean="0">
                <a:solidFill>
                  <a:srgbClr val="FF0000"/>
                </a:solidFill>
              </a:rPr>
              <a:t>capacity for sexual </a:t>
            </a:r>
            <a:r>
              <a:rPr lang="en-US" dirty="0" smtClean="0">
                <a:solidFill>
                  <a:srgbClr val="FF0000"/>
                </a:solidFill>
              </a:rPr>
              <a:t>feelings;  Influenced </a:t>
            </a:r>
            <a:r>
              <a:rPr lang="en-US" dirty="0" smtClean="0">
                <a:solidFill>
                  <a:srgbClr val="FF0000"/>
                </a:solidFill>
              </a:rPr>
              <a:t>by: biological sex, gender roles, sexual orientation, behaviors relationships, society, body image, </a:t>
            </a:r>
            <a:r>
              <a:rPr lang="en-US" dirty="0" smtClean="0">
                <a:solidFill>
                  <a:srgbClr val="FF0000"/>
                </a:solidFill>
              </a:rPr>
              <a:t>etc.</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Paradigm of Sexuality:</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6" name="Picture 5"/>
          <p:cNvPicPr>
            <a:picLocks noChangeAspect="1"/>
          </p:cNvPicPr>
          <p:nvPr/>
        </p:nvPicPr>
        <p:blipFill>
          <a:blip r:embed="rId4"/>
          <a:stretch>
            <a:fillRect/>
          </a:stretch>
        </p:blipFill>
        <p:spPr>
          <a:xfrm>
            <a:off x="1371600" y="2101533"/>
            <a:ext cx="5895488" cy="4756467"/>
          </a:xfrm>
          <a:prstGeom prst="rect">
            <a:avLst/>
          </a:prstGeom>
        </p:spPr>
      </p:pic>
      <p:sp>
        <p:nvSpPr>
          <p:cNvPr id="8" name="TextBox 7"/>
          <p:cNvSpPr txBox="1"/>
          <p:nvPr/>
        </p:nvSpPr>
        <p:spPr>
          <a:xfrm>
            <a:off x="612649" y="1535668"/>
            <a:ext cx="8153399" cy="738664"/>
          </a:xfrm>
          <a:prstGeom prst="rect">
            <a:avLst/>
          </a:prstGeom>
          <a:noFill/>
        </p:spPr>
        <p:txBody>
          <a:bodyPr wrap="square" rtlCol="0">
            <a:spAutoFit/>
          </a:bodyPr>
          <a:lstStyle/>
          <a:p>
            <a:r>
              <a:rPr lang="en-US" sz="2400" b="1" dirty="0" smtClean="0"/>
              <a:t>Paradigm:  </a:t>
            </a:r>
            <a:r>
              <a:rPr lang="en-US" sz="2400" dirty="0" smtClean="0"/>
              <a:t>a typical example or pattern of something; a model.</a:t>
            </a:r>
          </a:p>
          <a:p>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Paradigm of Sexuality:</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graphicFrame>
        <p:nvGraphicFramePr>
          <p:cNvPr id="9" name="Table 8"/>
          <p:cNvGraphicFramePr>
            <a:graphicFrameLocks noGrp="1"/>
          </p:cNvGraphicFramePr>
          <p:nvPr/>
        </p:nvGraphicFramePr>
        <p:xfrm>
          <a:off x="377952" y="1676400"/>
          <a:ext cx="8388095" cy="4130040"/>
        </p:xfrm>
        <a:graphic>
          <a:graphicData uri="http://schemas.openxmlformats.org/drawingml/2006/table">
            <a:tbl>
              <a:tblPr firstRow="1" bandRow="1">
                <a:tableStyleId>{5C22544A-7EE6-4342-B048-85BDC9FD1C3A}</a:tableStyleId>
              </a:tblPr>
              <a:tblGrid>
                <a:gridCol w="2831650"/>
                <a:gridCol w="5556445"/>
              </a:tblGrid>
              <a:tr h="370840">
                <a:tc>
                  <a:txBody>
                    <a:bodyPr/>
                    <a:lstStyle/>
                    <a:p>
                      <a:r>
                        <a:rPr lang="en-US" dirty="0" smtClean="0"/>
                        <a:t>Term:</a:t>
                      </a:r>
                      <a:endParaRPr lang="en-US" dirty="0"/>
                    </a:p>
                  </a:txBody>
                  <a:tcPr/>
                </a:tc>
                <a:tc>
                  <a:txBody>
                    <a:bodyPr/>
                    <a:lstStyle/>
                    <a:p>
                      <a:r>
                        <a:rPr lang="en-US" dirty="0" smtClean="0"/>
                        <a:t>Description:</a:t>
                      </a:r>
                      <a:endParaRPr lang="en-US" dirty="0"/>
                    </a:p>
                  </a:txBody>
                  <a:tcPr/>
                </a:tc>
              </a:tr>
              <a:tr h="370840">
                <a:tc>
                  <a:txBody>
                    <a:bodyPr/>
                    <a:lstStyle/>
                    <a:p>
                      <a:r>
                        <a:rPr lang="en-US" b="1" dirty="0" smtClean="0"/>
                        <a:t>Sexual</a:t>
                      </a:r>
                      <a:r>
                        <a:rPr lang="en-US" b="1" baseline="0" dirty="0" smtClean="0"/>
                        <a:t> Attraction</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Romantic or physical interest in another. (Looks;  Personality;  What else?)</a:t>
                      </a:r>
                    </a:p>
                    <a:p>
                      <a:endParaRPr lang="en-US" dirty="0"/>
                    </a:p>
                  </a:txBody>
                  <a:tcPr/>
                </a:tc>
              </a:tr>
              <a:tr h="370840">
                <a:tc>
                  <a:txBody>
                    <a:bodyPr/>
                    <a:lstStyle/>
                    <a:p>
                      <a:r>
                        <a:rPr lang="en-US" b="1" dirty="0" smtClean="0"/>
                        <a:t>Sexual Orientation</a:t>
                      </a:r>
                      <a:endParaRPr lang="en-US" b="1" dirty="0"/>
                    </a:p>
                  </a:txBody>
                  <a:tcPr/>
                </a:tc>
                <a:tc>
                  <a:txBody>
                    <a:bodyPr/>
                    <a:lstStyle/>
                    <a:p>
                      <a:r>
                        <a:rPr lang="en-US" sz="1800" kern="1200" dirty="0" smtClean="0">
                          <a:solidFill>
                            <a:schemeClr val="tx1"/>
                          </a:solidFill>
                          <a:latin typeface="+mn-lt"/>
                          <a:ea typeface="+mn-ea"/>
                          <a:cs typeface="+mn-cs"/>
                        </a:rPr>
                        <a:t>people’s physical and romantic attractions (LGBTQQIA)</a:t>
                      </a:r>
                    </a:p>
                    <a:p>
                      <a:r>
                        <a:rPr lang="en-US" sz="1800" b="1" kern="1200" dirty="0" smtClean="0">
                          <a:solidFill>
                            <a:schemeClr val="tx1"/>
                          </a:solidFill>
                          <a:latin typeface="+mn-lt"/>
                          <a:ea typeface="+mn-ea"/>
                          <a:cs typeface="+mn-cs"/>
                        </a:rPr>
                        <a:t>Lesbian</a:t>
                      </a:r>
                      <a:r>
                        <a:rPr lang="en-US" sz="1800" kern="1200" dirty="0" smtClean="0">
                          <a:solidFill>
                            <a:schemeClr val="tx1"/>
                          </a:solidFill>
                          <a:latin typeface="+mn-lt"/>
                          <a:ea typeface="+mn-ea"/>
                          <a:cs typeface="+mn-cs"/>
                        </a:rPr>
                        <a:t>: Woman attracted to women</a:t>
                      </a:r>
                    </a:p>
                    <a:p>
                      <a:r>
                        <a:rPr lang="en-US" sz="1800" b="1" kern="1200" dirty="0" smtClean="0">
                          <a:solidFill>
                            <a:schemeClr val="tx1"/>
                          </a:solidFill>
                          <a:latin typeface="+mn-lt"/>
                          <a:ea typeface="+mn-ea"/>
                          <a:cs typeface="+mn-cs"/>
                        </a:rPr>
                        <a:t>Gay</a:t>
                      </a:r>
                      <a:r>
                        <a:rPr lang="en-US" sz="1800" kern="1200" dirty="0" smtClean="0">
                          <a:solidFill>
                            <a:schemeClr val="tx1"/>
                          </a:solidFill>
                          <a:latin typeface="+mn-lt"/>
                          <a:ea typeface="+mn-ea"/>
                          <a:cs typeface="+mn-cs"/>
                        </a:rPr>
                        <a:t>: Man attracted to men</a:t>
                      </a:r>
                    </a:p>
                    <a:p>
                      <a:r>
                        <a:rPr lang="en-US" sz="1800" b="1" kern="1200" dirty="0" smtClean="0">
                          <a:solidFill>
                            <a:schemeClr val="tx1"/>
                          </a:solidFill>
                          <a:latin typeface="+mn-lt"/>
                          <a:ea typeface="+mn-ea"/>
                          <a:cs typeface="+mn-cs"/>
                        </a:rPr>
                        <a:t>Bisexual: </a:t>
                      </a:r>
                      <a:r>
                        <a:rPr lang="en-US" sz="1800" kern="1200" dirty="0" smtClean="0">
                          <a:solidFill>
                            <a:schemeClr val="tx1"/>
                          </a:solidFill>
                          <a:latin typeface="+mn-lt"/>
                          <a:ea typeface="+mn-ea"/>
                          <a:cs typeface="+mn-cs"/>
                        </a:rPr>
                        <a:t>Person attracted to men and women</a:t>
                      </a:r>
                    </a:p>
                    <a:p>
                      <a:r>
                        <a:rPr lang="en-US" sz="1800" b="1" kern="1200" dirty="0" smtClean="0">
                          <a:solidFill>
                            <a:schemeClr val="tx1"/>
                          </a:solidFill>
                          <a:latin typeface="+mn-lt"/>
                          <a:ea typeface="+mn-ea"/>
                          <a:cs typeface="+mn-cs"/>
                        </a:rPr>
                        <a:t>Transsexual/Transgender</a:t>
                      </a:r>
                      <a:r>
                        <a:rPr lang="en-US" sz="1800" kern="1200" dirty="0" smtClean="0">
                          <a:solidFill>
                            <a:schemeClr val="tx1"/>
                          </a:solidFill>
                          <a:latin typeface="+mn-lt"/>
                          <a:ea typeface="+mn-ea"/>
                          <a:cs typeface="+mn-cs"/>
                        </a:rPr>
                        <a:t>: Person whose gender does not align with biological sex</a:t>
                      </a:r>
                    </a:p>
                    <a:p>
                      <a:r>
                        <a:rPr lang="en-US" sz="1800" b="1" kern="1200" dirty="0" smtClean="0">
                          <a:solidFill>
                            <a:schemeClr val="tx1"/>
                          </a:solidFill>
                          <a:latin typeface="+mn-lt"/>
                          <a:ea typeface="+mn-ea"/>
                          <a:cs typeface="+mn-cs"/>
                        </a:rPr>
                        <a:t>Queer: </a:t>
                      </a:r>
                      <a:r>
                        <a:rPr lang="en-US" sz="1800" kern="1200" dirty="0" smtClean="0">
                          <a:solidFill>
                            <a:schemeClr val="tx1"/>
                          </a:solidFill>
                          <a:latin typeface="+mn-lt"/>
                          <a:ea typeface="+mn-ea"/>
                          <a:cs typeface="+mn-cs"/>
                        </a:rPr>
                        <a:t>Person who identifies as LGBT, reclaiming an offensive term</a:t>
                      </a:r>
                    </a:p>
                    <a:p>
                      <a:r>
                        <a:rPr lang="en-US" sz="1800" b="1" kern="1200" dirty="0" smtClean="0">
                          <a:solidFill>
                            <a:schemeClr val="tx1"/>
                          </a:solidFill>
                          <a:latin typeface="+mn-lt"/>
                          <a:ea typeface="+mn-ea"/>
                          <a:cs typeface="+mn-cs"/>
                        </a:rPr>
                        <a:t>Questioning</a:t>
                      </a:r>
                      <a:r>
                        <a:rPr lang="en-US" sz="1800" kern="1200" dirty="0" smtClean="0">
                          <a:solidFill>
                            <a:schemeClr val="tx1"/>
                          </a:solidFill>
                          <a:latin typeface="+mn-lt"/>
                          <a:ea typeface="+mn-ea"/>
                          <a:cs typeface="+mn-cs"/>
                        </a:rPr>
                        <a:t>: Person exploring sexuality</a:t>
                      </a:r>
                    </a:p>
                    <a:p>
                      <a:r>
                        <a:rPr lang="en-US" sz="1800" b="1" kern="1200" dirty="0" smtClean="0">
                          <a:solidFill>
                            <a:schemeClr val="tx1"/>
                          </a:solidFill>
                          <a:latin typeface="+mn-lt"/>
                          <a:ea typeface="+mn-ea"/>
                          <a:cs typeface="+mn-cs"/>
                        </a:rPr>
                        <a:t>Intersex</a:t>
                      </a:r>
                      <a:r>
                        <a:rPr lang="en-US" sz="1800" kern="1200" dirty="0" smtClean="0">
                          <a:solidFill>
                            <a:schemeClr val="tx1"/>
                          </a:solidFill>
                          <a:latin typeface="+mn-lt"/>
                          <a:ea typeface="+mn-ea"/>
                          <a:cs typeface="+mn-cs"/>
                        </a:rPr>
                        <a:t>: Biologically not fully female or male</a:t>
                      </a:r>
                    </a:p>
                    <a:p>
                      <a:r>
                        <a:rPr lang="en-US" sz="1800" b="1" kern="1200" dirty="0" smtClean="0">
                          <a:solidFill>
                            <a:schemeClr val="tx1"/>
                          </a:solidFill>
                          <a:latin typeface="+mn-lt"/>
                          <a:ea typeface="+mn-ea"/>
                          <a:cs typeface="+mn-cs"/>
                        </a:rPr>
                        <a:t>Ally</a:t>
                      </a:r>
                      <a:r>
                        <a:rPr lang="en-US" sz="1800" kern="1200" dirty="0" smtClean="0">
                          <a:solidFill>
                            <a:schemeClr val="tx1"/>
                          </a:solidFill>
                          <a:latin typeface="+mn-lt"/>
                          <a:ea typeface="+mn-ea"/>
                          <a:cs typeface="+mn-cs"/>
                        </a:rPr>
                        <a:t>: Person supportive of all identities/orientations</a:t>
                      </a:r>
                    </a:p>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Paradigm of Sexuality:</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graphicFrame>
        <p:nvGraphicFramePr>
          <p:cNvPr id="9" name="Table 8"/>
          <p:cNvGraphicFramePr>
            <a:graphicFrameLocks noGrp="1"/>
          </p:cNvGraphicFramePr>
          <p:nvPr/>
        </p:nvGraphicFramePr>
        <p:xfrm>
          <a:off x="377952" y="1676400"/>
          <a:ext cx="8388095" cy="4500880"/>
        </p:xfrm>
        <a:graphic>
          <a:graphicData uri="http://schemas.openxmlformats.org/drawingml/2006/table">
            <a:tbl>
              <a:tblPr firstRow="1" bandRow="1">
                <a:tableStyleId>{5C22544A-7EE6-4342-B048-85BDC9FD1C3A}</a:tableStyleId>
              </a:tblPr>
              <a:tblGrid>
                <a:gridCol w="2831650"/>
                <a:gridCol w="5556445"/>
              </a:tblGrid>
              <a:tr h="370840">
                <a:tc>
                  <a:txBody>
                    <a:bodyPr/>
                    <a:lstStyle/>
                    <a:p>
                      <a:r>
                        <a:rPr lang="en-US" dirty="0" smtClean="0"/>
                        <a:t>Term:</a:t>
                      </a:r>
                      <a:endParaRPr lang="en-US" dirty="0"/>
                    </a:p>
                  </a:txBody>
                  <a:tcPr/>
                </a:tc>
                <a:tc>
                  <a:txBody>
                    <a:bodyPr/>
                    <a:lstStyle/>
                    <a:p>
                      <a:r>
                        <a:rPr lang="en-US" dirty="0" smtClean="0"/>
                        <a:t>Description:</a:t>
                      </a:r>
                      <a:endParaRPr lang="en-US" dirty="0"/>
                    </a:p>
                  </a:txBody>
                  <a:tcPr/>
                </a:tc>
              </a:tr>
              <a:tr h="370840">
                <a:tc>
                  <a:txBody>
                    <a:bodyPr/>
                    <a:lstStyle/>
                    <a:p>
                      <a:r>
                        <a:rPr lang="en-US" b="1" dirty="0" smtClean="0"/>
                        <a:t>Sexual Behavior:</a:t>
                      </a:r>
                      <a:endParaRPr lang="en-US" b="1" dirty="0"/>
                    </a:p>
                  </a:txBody>
                  <a:tcPr/>
                </a:tc>
                <a:tc>
                  <a:txBody>
                    <a:bodyPr/>
                    <a:lstStyle/>
                    <a:p>
                      <a:r>
                        <a:rPr lang="en-US" sz="1800" kern="1200" dirty="0" smtClean="0">
                          <a:solidFill>
                            <a:schemeClr val="tx1"/>
                          </a:solidFill>
                          <a:latin typeface="+mn-lt"/>
                          <a:ea typeface="+mn-ea"/>
                          <a:cs typeface="+mn-cs"/>
                        </a:rPr>
                        <a:t>Acts that result from sexual attraction or arousal</a:t>
                      </a:r>
                    </a:p>
                    <a:p>
                      <a:r>
                        <a:rPr lang="en-US" sz="1800" b="1" kern="1200" dirty="0" smtClean="0">
                          <a:solidFill>
                            <a:schemeClr val="tx1"/>
                          </a:solidFill>
                          <a:latin typeface="+mn-lt"/>
                          <a:ea typeface="+mn-ea"/>
                          <a:cs typeface="+mn-cs"/>
                        </a:rPr>
                        <a:t>Kissing: </a:t>
                      </a:r>
                      <a:r>
                        <a:rPr lang="en-US" sz="1800" kern="1200" dirty="0" smtClean="0">
                          <a:solidFill>
                            <a:schemeClr val="tx1"/>
                          </a:solidFill>
                          <a:latin typeface="+mn-lt"/>
                          <a:ea typeface="+mn-ea"/>
                          <a:cs typeface="+mn-cs"/>
                        </a:rPr>
                        <a:t>mouth/tongue to mouth/tongue contact</a:t>
                      </a:r>
                    </a:p>
                    <a:p>
                      <a:r>
                        <a:rPr lang="en-US" sz="1800" b="1" kern="1200" dirty="0" smtClean="0">
                          <a:solidFill>
                            <a:schemeClr val="tx1"/>
                          </a:solidFill>
                          <a:latin typeface="+mn-lt"/>
                          <a:ea typeface="+mn-ea"/>
                          <a:cs typeface="+mn-cs"/>
                        </a:rPr>
                        <a:t>Touching/Masturbation</a:t>
                      </a:r>
                      <a:r>
                        <a:rPr lang="en-US" sz="1800" kern="1200" dirty="0" smtClean="0">
                          <a:solidFill>
                            <a:schemeClr val="tx1"/>
                          </a:solidFill>
                          <a:latin typeface="+mn-lt"/>
                          <a:ea typeface="+mn-ea"/>
                          <a:cs typeface="+mn-cs"/>
                        </a:rPr>
                        <a:t>: hand contact to one’s own genitals or to another’s genitals</a:t>
                      </a:r>
                    </a:p>
                    <a:p>
                      <a:r>
                        <a:rPr lang="en-US" sz="1800" b="1" kern="1200" dirty="0" smtClean="0">
                          <a:solidFill>
                            <a:schemeClr val="tx1"/>
                          </a:solidFill>
                          <a:latin typeface="+mn-lt"/>
                          <a:ea typeface="+mn-ea"/>
                          <a:cs typeface="+mn-cs"/>
                        </a:rPr>
                        <a:t>Sexual rubbing with clothes on</a:t>
                      </a:r>
                      <a:r>
                        <a:rPr lang="en-US" sz="1800" kern="1200" dirty="0" smtClean="0">
                          <a:solidFill>
                            <a:schemeClr val="tx1"/>
                          </a:solidFill>
                          <a:latin typeface="+mn-lt"/>
                          <a:ea typeface="+mn-ea"/>
                          <a:cs typeface="+mn-cs"/>
                        </a:rPr>
                        <a:t>: genital-to-genital contact through clothes</a:t>
                      </a:r>
                    </a:p>
                    <a:p>
                      <a:r>
                        <a:rPr lang="en-US" sz="1800" b="1" kern="1200" dirty="0" smtClean="0">
                          <a:solidFill>
                            <a:schemeClr val="tx1"/>
                          </a:solidFill>
                          <a:latin typeface="+mn-lt"/>
                          <a:ea typeface="+mn-ea"/>
                          <a:cs typeface="+mn-cs"/>
                        </a:rPr>
                        <a:t>Genital-to-genital contact: </a:t>
                      </a:r>
                      <a:r>
                        <a:rPr lang="en-US" sz="1800" kern="1200" dirty="0" smtClean="0">
                          <a:solidFill>
                            <a:schemeClr val="tx1"/>
                          </a:solidFill>
                          <a:latin typeface="+mn-lt"/>
                          <a:ea typeface="+mn-ea"/>
                          <a:cs typeface="+mn-cs"/>
                        </a:rPr>
                        <a:t>same, but while naked</a:t>
                      </a:r>
                    </a:p>
                    <a:p>
                      <a:r>
                        <a:rPr lang="en-US" sz="1800" b="1" kern="1200" dirty="0" smtClean="0">
                          <a:solidFill>
                            <a:schemeClr val="tx1"/>
                          </a:solidFill>
                          <a:latin typeface="+mn-lt"/>
                          <a:ea typeface="+mn-ea"/>
                          <a:cs typeface="+mn-cs"/>
                        </a:rPr>
                        <a:t>Vaginal sex</a:t>
                      </a:r>
                      <a:r>
                        <a:rPr lang="en-US" sz="1800" kern="1200" dirty="0" smtClean="0">
                          <a:solidFill>
                            <a:schemeClr val="tx1"/>
                          </a:solidFill>
                          <a:latin typeface="+mn-lt"/>
                          <a:ea typeface="+mn-ea"/>
                          <a:cs typeface="+mn-cs"/>
                        </a:rPr>
                        <a:t>: insertion of penis into vagina</a:t>
                      </a:r>
                    </a:p>
                    <a:p>
                      <a:r>
                        <a:rPr lang="en-US" sz="1800" b="1" kern="1200" dirty="0" smtClean="0">
                          <a:solidFill>
                            <a:schemeClr val="tx1"/>
                          </a:solidFill>
                          <a:latin typeface="+mn-lt"/>
                          <a:ea typeface="+mn-ea"/>
                          <a:cs typeface="+mn-cs"/>
                        </a:rPr>
                        <a:t>Oral sex: </a:t>
                      </a:r>
                      <a:r>
                        <a:rPr lang="en-US" sz="1800" kern="1200" dirty="0" smtClean="0">
                          <a:solidFill>
                            <a:schemeClr val="tx1"/>
                          </a:solidFill>
                          <a:latin typeface="+mn-lt"/>
                          <a:ea typeface="+mn-ea"/>
                          <a:cs typeface="+mn-cs"/>
                        </a:rPr>
                        <a:t>mouth/tongue to genital (penis/vagina) contact</a:t>
                      </a:r>
                    </a:p>
                    <a:p>
                      <a:r>
                        <a:rPr lang="en-US" sz="1800" b="1" kern="1200" dirty="0" smtClean="0">
                          <a:solidFill>
                            <a:schemeClr val="tx1"/>
                          </a:solidFill>
                          <a:latin typeface="+mn-lt"/>
                          <a:ea typeface="+mn-ea"/>
                          <a:cs typeface="+mn-cs"/>
                        </a:rPr>
                        <a:t>Anal sex: </a:t>
                      </a:r>
                      <a:r>
                        <a:rPr lang="en-US" sz="1800" kern="1200" dirty="0" smtClean="0">
                          <a:solidFill>
                            <a:schemeClr val="tx1"/>
                          </a:solidFill>
                          <a:latin typeface="+mn-lt"/>
                          <a:ea typeface="+mn-ea"/>
                          <a:cs typeface="+mn-cs"/>
                        </a:rPr>
                        <a:t>insertion of penis into anus</a:t>
                      </a:r>
                    </a:p>
                    <a:p>
                      <a:endParaRPr lang="en-US" dirty="0"/>
                    </a:p>
                  </a:txBody>
                  <a:tcPr/>
                </a:tc>
              </a:tr>
              <a:tr h="370840">
                <a:tc>
                  <a:txBody>
                    <a:bodyPr/>
                    <a:lstStyle/>
                    <a:p>
                      <a:r>
                        <a:rPr lang="en-US" b="1" dirty="0" smtClean="0"/>
                        <a:t>Gender</a:t>
                      </a:r>
                      <a:r>
                        <a:rPr lang="en-US" b="1" baseline="0" dirty="0" smtClean="0"/>
                        <a:t> Identity/Expression:</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Expression of femininity or masculinity. People identify as:  Man; Woman; Transgender; None</a:t>
                      </a:r>
                    </a:p>
                    <a:p>
                      <a:endParaRPr lang="en-US" dirty="0"/>
                    </a:p>
                  </a:txBody>
                  <a:tcPr/>
                </a:tc>
              </a:tr>
              <a:tr h="370840">
                <a:tc>
                  <a:txBody>
                    <a:bodyPr/>
                    <a:lstStyle/>
                    <a:p>
                      <a:r>
                        <a:rPr lang="en-US" b="1" dirty="0" smtClean="0"/>
                        <a:t>Biological Sex:</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Male or female anatomy: penis or vagina;  </a:t>
                      </a:r>
                      <a:r>
                        <a:rPr lang="en-US" sz="1800" i="1" kern="1200" dirty="0" smtClean="0">
                          <a:solidFill>
                            <a:schemeClr val="tx1"/>
                          </a:solidFill>
                          <a:latin typeface="+mn-lt"/>
                          <a:ea typeface="+mn-ea"/>
                          <a:cs typeface="+mn-cs"/>
                        </a:rPr>
                        <a:t>Intersex: </a:t>
                      </a:r>
                      <a:r>
                        <a:rPr lang="en-US" sz="1800" kern="1200" dirty="0" smtClean="0">
                          <a:solidFill>
                            <a:schemeClr val="tx1"/>
                          </a:solidFill>
                          <a:latin typeface="+mn-lt"/>
                          <a:ea typeface="+mn-ea"/>
                          <a:cs typeface="+mn-cs"/>
                        </a:rPr>
                        <a:t>Unclear biological sex, extra/missing chromosome</a:t>
                      </a:r>
                    </a:p>
                    <a:p>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do we SPECIFICALLY define sexual behaviors?....</a:t>
            </a:r>
            <a:endParaRPr lang="en-US" b="1" dirty="0"/>
          </a:p>
        </p:txBody>
      </p:sp>
      <p:sp>
        <p:nvSpPr>
          <p:cNvPr id="3" name="Content Placeholder 2"/>
          <p:cNvSpPr>
            <a:spLocks noGrp="1"/>
          </p:cNvSpPr>
          <p:nvPr>
            <p:ph sz="quarter" idx="1"/>
          </p:nvPr>
        </p:nvSpPr>
        <p:spPr>
          <a:xfrm>
            <a:off x="612648" y="6084640"/>
            <a:ext cx="8153400" cy="1092439"/>
          </a:xfrm>
        </p:spPr>
        <p:txBody>
          <a:bodyPr>
            <a:normAutofit/>
          </a:bodyPr>
          <a:lstStyle/>
          <a:p>
            <a:pPr>
              <a:buNone/>
            </a:pPr>
            <a:r>
              <a:rPr lang="en-US" dirty="0" smtClean="0"/>
              <a:t>…because the details make the difference!</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6" name="Picture 5"/>
          <p:cNvPicPr>
            <a:picLocks noChangeAspect="1"/>
          </p:cNvPicPr>
          <p:nvPr/>
        </p:nvPicPr>
        <p:blipFill>
          <a:blip r:embed="rId4"/>
          <a:stretch>
            <a:fillRect/>
          </a:stretch>
        </p:blipFill>
        <p:spPr>
          <a:xfrm>
            <a:off x="324109" y="1752600"/>
            <a:ext cx="8819891" cy="3746398"/>
          </a:xfrm>
          <a:prstGeom prst="rect">
            <a:avLst/>
          </a:prstGeom>
        </p:spPr>
      </p:pic>
      <p:sp>
        <p:nvSpPr>
          <p:cNvPr id="7" name="TextBox 6"/>
          <p:cNvSpPr txBox="1"/>
          <p:nvPr/>
        </p:nvSpPr>
        <p:spPr>
          <a:xfrm>
            <a:off x="612648" y="3276600"/>
            <a:ext cx="184666" cy="369332"/>
          </a:xfrm>
          <a:prstGeom prst="rect">
            <a:avLst/>
          </a:prstGeom>
          <a:noFill/>
        </p:spPr>
        <p:txBody>
          <a:bodyPr wrap="none" rtlCol="0">
            <a:spAutoFit/>
          </a:bodyPr>
          <a:lstStyle/>
          <a:p>
            <a:endParaRPr lang="en-US" dirty="0"/>
          </a:p>
        </p:txBody>
      </p:sp>
      <p:sp>
        <p:nvSpPr>
          <p:cNvPr id="8" name="TextBox 7"/>
          <p:cNvSpPr txBox="1"/>
          <p:nvPr/>
        </p:nvSpPr>
        <p:spPr>
          <a:xfrm>
            <a:off x="612648" y="2895600"/>
            <a:ext cx="3654552" cy="1754327"/>
          </a:xfrm>
          <a:prstGeom prst="rect">
            <a:avLst/>
          </a:prstGeom>
          <a:noFill/>
        </p:spPr>
        <p:txBody>
          <a:bodyPr wrap="square" rtlCol="0">
            <a:spAutoFit/>
          </a:bodyPr>
          <a:lstStyle/>
          <a:p>
            <a:pPr>
              <a:buFont typeface="Courier New"/>
              <a:buChar char="o"/>
            </a:pPr>
            <a:r>
              <a:rPr lang="en-US" dirty="0" smtClean="0"/>
              <a:t>Unprotected vaginal sex</a:t>
            </a:r>
          </a:p>
          <a:p>
            <a:pPr>
              <a:buFont typeface="Courier New"/>
              <a:buChar char="o"/>
            </a:pPr>
            <a:r>
              <a:rPr lang="en-US" dirty="0" smtClean="0"/>
              <a:t>Protected vaginal sex</a:t>
            </a:r>
          </a:p>
          <a:p>
            <a:pPr>
              <a:buFont typeface="Courier New"/>
              <a:buChar char="o"/>
            </a:pPr>
            <a:r>
              <a:rPr lang="en-US" dirty="0" smtClean="0"/>
              <a:t>Ejaculation of semen on or near the opening to the vagina</a:t>
            </a:r>
          </a:p>
          <a:p>
            <a:pPr>
              <a:buFont typeface="Courier New"/>
              <a:buChar char="o"/>
            </a:pPr>
            <a:r>
              <a:rPr lang="en-US" dirty="0" smtClean="0"/>
              <a:t>Ejaculation of semen while pulling out of the vagina</a:t>
            </a:r>
          </a:p>
          <a:p>
            <a:endParaRPr lang="en-US" dirty="0"/>
          </a:p>
        </p:txBody>
      </p:sp>
      <p:sp>
        <p:nvSpPr>
          <p:cNvPr id="9" name="TextBox 8"/>
          <p:cNvSpPr txBox="1"/>
          <p:nvPr/>
        </p:nvSpPr>
        <p:spPr>
          <a:xfrm>
            <a:off x="4949952" y="2913675"/>
            <a:ext cx="4194048" cy="2585323"/>
          </a:xfrm>
          <a:prstGeom prst="rect">
            <a:avLst/>
          </a:prstGeom>
          <a:noFill/>
        </p:spPr>
        <p:txBody>
          <a:bodyPr wrap="square" rtlCol="0">
            <a:spAutoFit/>
          </a:bodyPr>
          <a:lstStyle/>
          <a:p>
            <a:pPr>
              <a:buFont typeface="Courier New"/>
              <a:buChar char="o"/>
            </a:pPr>
            <a:r>
              <a:rPr lang="en-US" dirty="0" smtClean="0"/>
              <a:t>Unprotected oral, anal or vaginal sex with an infected partner</a:t>
            </a:r>
          </a:p>
          <a:p>
            <a:pPr>
              <a:buFont typeface="Courier New"/>
              <a:buChar char="o"/>
            </a:pPr>
            <a:r>
              <a:rPr lang="en-US" dirty="0" smtClean="0"/>
              <a:t>Protected oral, anal or vaginal sex with an infected partner</a:t>
            </a:r>
          </a:p>
          <a:p>
            <a:pPr>
              <a:buFont typeface="Courier New"/>
              <a:buChar char="o"/>
            </a:pPr>
            <a:r>
              <a:rPr lang="en-US" dirty="0" smtClean="0"/>
              <a:t>Skin-to-skin contact of the genital or mouth area with an infected partner</a:t>
            </a:r>
          </a:p>
          <a:p>
            <a:pPr>
              <a:buFont typeface="Courier New"/>
              <a:buChar char="o"/>
            </a:pPr>
            <a:r>
              <a:rPr lang="en-US" dirty="0" smtClean="0"/>
              <a:t>Exposure to infected sexual fluids such as blood, semen, vaginal fluids or pre-ejaculate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normAutofit/>
          </a:bodyPr>
          <a:lstStyle/>
          <a:p>
            <a:r>
              <a:rPr lang="en-US" dirty="0" smtClean="0"/>
              <a:t>1. Do you think most adolescents have an accurate understanding of the two lists above (behaviors that can cause pregnancy or </a:t>
            </a:r>
            <a:r>
              <a:rPr lang="en-US" dirty="0" err="1" smtClean="0"/>
              <a:t>STIs</a:t>
            </a:r>
            <a:r>
              <a:rPr lang="en-US" dirty="0" smtClean="0"/>
              <a:t>?). If not, what do you think the most common misconceptions are? </a:t>
            </a:r>
          </a:p>
          <a:p>
            <a:r>
              <a:rPr lang="en-US" dirty="0" smtClean="0"/>
              <a:t>2. For teens who do have an accurate understanding of what behaviors can cause pregnancy or </a:t>
            </a:r>
            <a:r>
              <a:rPr lang="en-US" dirty="0" err="1" smtClean="0"/>
              <a:t>STIs</a:t>
            </a:r>
            <a:r>
              <a:rPr lang="en-US" dirty="0" smtClean="0"/>
              <a:t>, what are some of the other reasons they may still end up making risky decisions that involve these sexual behaviors?</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898</TotalTime>
  <Words>1202</Words>
  <Application>Microsoft Macintosh PowerPoint</Application>
  <PresentationFormat>On-screen Show (4:3)</PresentationFormat>
  <Paragraphs>101</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Median</vt:lpstr>
      <vt:lpstr>Lesson 4.1: Sex, Gender, &amp; Sexuality</vt:lpstr>
      <vt:lpstr>Do Now</vt:lpstr>
      <vt:lpstr>Discuss: NORMS?</vt:lpstr>
      <vt:lpstr>Sex, Gender &amp; Sexuality:</vt:lpstr>
      <vt:lpstr>Paradigm of Sexuality:</vt:lpstr>
      <vt:lpstr>Paradigm of Sexuality:</vt:lpstr>
      <vt:lpstr>Paradigm of Sexuality:</vt:lpstr>
      <vt:lpstr>Why do we SPECIFICALLY define sexual behaviors?....</vt:lpstr>
      <vt:lpstr>Discuss: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63</cp:revision>
  <dcterms:created xsi:type="dcterms:W3CDTF">2014-01-21T02:12:01Z</dcterms:created>
  <dcterms:modified xsi:type="dcterms:W3CDTF">2014-01-21T02:46:03Z</dcterms:modified>
</cp:coreProperties>
</file>