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1"/>
  </p:notesMasterIdLst>
  <p:sldIdLst>
    <p:sldId id="256" r:id="rId2"/>
    <p:sldId id="257" r:id="rId3"/>
    <p:sldId id="259" r:id="rId4"/>
    <p:sldId id="264" r:id="rId5"/>
    <p:sldId id="258" r:id="rId6"/>
    <p:sldId id="261" r:id="rId7"/>
    <p:sldId id="268" r:id="rId8"/>
    <p:sldId id="266"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ebmd.com/anxiety-panic/default.htm" TargetMode="External"/><Relationship Id="rId4" Type="http://schemas.openxmlformats.org/officeDocument/2006/relationships/hyperlink" Target="http://www.webmd.com/sleep-disorders/default.htm" TargetMode="External"/><Relationship Id="rId5" Type="http://schemas.openxmlformats.org/officeDocument/2006/relationships/hyperlink" Target="http://www.webmd.com/sleep-disorders/narcolepsy-10768"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will challenge students to</a:t>
            </a:r>
            <a:r>
              <a:rPr lang="en-US" baseline="0" dirty="0" smtClean="0"/>
              <a:t> compile evidence from graphs and charts to build evidence for the prescription drug abuse epidemic.  Students will examine 4 graphical data presentations on various aspects of the prescription drug abuse problem, answering questions to analyze them, discussing related questions, and reading some background information along the way. At the end of the lesson they will provide an explanation of the problem in paragraph form, citing four pieces of evidence from the lesson.</a:t>
            </a:r>
          </a:p>
          <a:p>
            <a:endParaRPr lang="en-US" baseline="0" dirty="0" smtClean="0"/>
          </a:p>
          <a:p>
            <a:r>
              <a:rPr lang="en-US" baseline="0" dirty="0" smtClean="0"/>
              <a:t>Image source: http://</a:t>
            </a:r>
            <a:r>
              <a:rPr lang="en-US" baseline="0" dirty="0" err="1" smtClean="0"/>
              <a:t>en.wikipedia.org/wiki/Prescription_drug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sz="1200" kern="1200" dirty="0" smtClean="0">
                <a:solidFill>
                  <a:schemeClr val="tx1"/>
                </a:solidFill>
                <a:latin typeface="+mn-lt"/>
                <a:ea typeface="+mn-ea"/>
                <a:cs typeface="+mn-cs"/>
              </a:rPr>
              <a:t>Which 3 pharmaceutical drugs did 12th graders use most in the past year?  </a:t>
            </a:r>
            <a:r>
              <a:rPr lang="en-US" sz="1200" kern="1200" dirty="0" err="1" smtClean="0">
                <a:solidFill>
                  <a:schemeClr val="tx1"/>
                </a:solidFill>
                <a:latin typeface="+mn-lt"/>
                <a:ea typeface="+mn-ea"/>
                <a:cs typeface="+mn-cs"/>
              </a:rPr>
              <a:t>Adderall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vicodin</a:t>
            </a:r>
            <a:r>
              <a:rPr lang="en-US" sz="1200" kern="1200" dirty="0" smtClean="0">
                <a:solidFill>
                  <a:schemeClr val="tx1"/>
                </a:solidFill>
                <a:latin typeface="+mn-lt"/>
                <a:ea typeface="+mn-ea"/>
                <a:cs typeface="+mn-cs"/>
              </a:rPr>
              <a:t>, and cough medicine  </a:t>
            </a:r>
            <a:endParaRPr lang="en-US" sz="14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What pharmaceutical drug most closely matches the rate of use among 12th graders for each of the following illicit drugs:</a:t>
            </a:r>
            <a:r>
              <a:rPr lang="en-US" sz="1400" kern="1200" baseline="0" dirty="0" smtClean="0">
                <a:solidFill>
                  <a:schemeClr val="tx1"/>
                </a:solidFill>
                <a:latin typeface="+mn-lt"/>
                <a:ea typeface="+mn-ea"/>
                <a:cs typeface="+mn-cs"/>
              </a:rPr>
              <a:t> a.  </a:t>
            </a:r>
            <a:r>
              <a:rPr lang="en-US" sz="1200" kern="1200" dirty="0" smtClean="0">
                <a:solidFill>
                  <a:schemeClr val="tx1"/>
                </a:solidFill>
                <a:latin typeface="+mn-lt"/>
                <a:ea typeface="+mn-ea"/>
                <a:cs typeface="+mn-cs"/>
              </a:rPr>
              <a:t>Cocaine (any form): Ritalin</a:t>
            </a:r>
            <a:r>
              <a:rPr lang="en-US" sz="1400" kern="1200" baseline="0" dirty="0" smtClean="0">
                <a:solidFill>
                  <a:schemeClr val="tx1"/>
                </a:solidFill>
                <a:latin typeface="+mn-lt"/>
                <a:ea typeface="+mn-ea"/>
                <a:cs typeface="+mn-cs"/>
              </a:rPr>
              <a:t>;   </a:t>
            </a:r>
            <a:r>
              <a:rPr lang="en-US" sz="1400" kern="1200" baseline="0" dirty="0" err="1" smtClean="0">
                <a:solidFill>
                  <a:schemeClr val="tx1"/>
                </a:solidFill>
                <a:latin typeface="+mn-lt"/>
                <a:ea typeface="+mn-ea"/>
                <a:cs typeface="+mn-cs"/>
              </a:rPr>
              <a:t>b</a:t>
            </a:r>
            <a:r>
              <a:rPr lang="en-US" sz="14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MDMA (Ecstasy):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OxyContin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a:t>
            </a:r>
            <a:r>
              <a:rPr lang="en-US" sz="1200" kern="1200" baseline="0" dirty="0" smtClean="0">
                <a:solidFill>
                  <a:schemeClr val="tx1"/>
                </a:solidFill>
                <a:latin typeface="+mn-lt"/>
                <a:ea typeface="+mn-ea"/>
                <a:cs typeface="+mn-cs"/>
              </a:rPr>
              <a:t>. </a:t>
            </a:r>
            <a:r>
              <a:rPr lang="en-US" sz="1400" kern="1200" dirty="0" smtClean="0">
                <a:solidFill>
                  <a:schemeClr val="tx1"/>
                </a:solidFill>
                <a:latin typeface="+mn-lt"/>
                <a:ea typeface="+mn-ea"/>
                <a:cs typeface="+mn-cs"/>
              </a:rPr>
              <a:t>S</a:t>
            </a:r>
            <a:r>
              <a:rPr lang="en-US" sz="1200" kern="1200" dirty="0" smtClean="0">
                <a:solidFill>
                  <a:schemeClr val="tx1"/>
                </a:solidFill>
                <a:latin typeface="+mn-lt"/>
                <a:ea typeface="+mn-ea"/>
                <a:cs typeface="+mn-cs"/>
              </a:rPr>
              <a:t>ynthetic marijuana:  </a:t>
            </a:r>
            <a:r>
              <a:rPr lang="en-US" sz="1200" kern="1200" dirty="0" err="1" smtClean="0">
                <a:solidFill>
                  <a:schemeClr val="tx1"/>
                </a:solidFill>
                <a:latin typeface="+mn-lt"/>
                <a:ea typeface="+mn-ea"/>
                <a:cs typeface="+mn-cs"/>
              </a:rPr>
              <a:t>Adderall</a:t>
            </a:r>
            <a:endParaRPr lang="en-US" sz="14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Why do you think pharmaceutical drugs (prescription drugs) are being abused at these levels among 12th graders? Answers will vary.</a:t>
            </a:r>
            <a:endParaRPr lang="en-US" sz="14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students why they believe many people think prescription drug abuse is less dangerous than the abuse of other illicit drugs?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ANSWERS:</a:t>
            </a:r>
          </a:p>
          <a:p>
            <a:r>
              <a:rPr lang="en-US" sz="1200" kern="1200" dirty="0" smtClean="0">
                <a:solidFill>
                  <a:schemeClr val="tx1"/>
                </a:solidFill>
                <a:latin typeface="+mn-lt"/>
                <a:ea typeface="+mn-ea"/>
                <a:cs typeface="+mn-cs"/>
              </a:rPr>
              <a:t>1. In what year did drug overdose deaths double the number of deaths in the year 1990?</a:t>
            </a:r>
            <a:r>
              <a:rPr lang="en-US" sz="1200" kern="1200" baseline="0" dirty="0" smtClean="0">
                <a:solidFill>
                  <a:schemeClr val="tx1"/>
                </a:solidFill>
                <a:latin typeface="+mn-lt"/>
                <a:ea typeface="+mn-ea"/>
                <a:cs typeface="+mn-cs"/>
              </a:rPr>
              <a:t> In approximately 2002</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Why do you think drug overdose deaths have been rising in the past few decades? Answers will vary.</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problems that this </a:t>
            </a:r>
            <a:r>
              <a:rPr lang="en-US" baseline="0" dirty="0" err="1" smtClean="0"/>
              <a:t>infographic</a:t>
            </a:r>
            <a:r>
              <a:rPr lang="en-US" baseline="0" dirty="0" smtClean="0"/>
              <a:t> reveals or alludes to may include: overloaded clinics and emergency departments, resources used in the care of drug abuse cases cannot be used for other patients, strain on medical professionals, loss of work or income, strain on relationships with family/friends,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WebMD,</a:t>
            </a:r>
            <a:r>
              <a:rPr lang="en-US" sz="1200" kern="1200" dirty="0" smtClean="0">
                <a:solidFill>
                  <a:schemeClr val="tx1"/>
                </a:solidFill>
                <a:latin typeface="+mn-lt"/>
                <a:ea typeface="+mn-ea"/>
                <a:cs typeface="+mn-cs"/>
              </a:rPr>
              <a:t> According to the National Institute on Drug Abuse, the three classes of prescription drugs that are often abused include:</a:t>
            </a:r>
            <a:r>
              <a:rPr lang="en-US" sz="1200" kern="1200" baseline="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Opioids</a:t>
            </a:r>
            <a:r>
              <a:rPr lang="en-US" sz="1200" kern="1200" dirty="0" smtClean="0">
                <a:solidFill>
                  <a:schemeClr val="tx1"/>
                </a:solidFill>
                <a:latin typeface="+mn-lt"/>
                <a:ea typeface="+mn-ea"/>
                <a:cs typeface="+mn-cs"/>
              </a:rPr>
              <a:t> used to treat pain;</a:t>
            </a:r>
            <a:r>
              <a:rPr lang="en-US" sz="1200" kern="1200" baseline="0" dirty="0" smtClean="0">
                <a:solidFill>
                  <a:schemeClr val="tx1"/>
                </a:solidFill>
                <a:latin typeface="+mn-lt"/>
                <a:ea typeface="+mn-ea"/>
                <a:cs typeface="+mn-cs"/>
              </a:rPr>
              <a:t>  2) </a:t>
            </a:r>
            <a:r>
              <a:rPr lang="en-US" sz="1200" kern="1200" dirty="0" smtClean="0">
                <a:solidFill>
                  <a:schemeClr val="tx1"/>
                </a:solidFill>
                <a:latin typeface="+mn-lt"/>
                <a:ea typeface="+mn-ea"/>
                <a:cs typeface="+mn-cs"/>
              </a:rPr>
              <a:t>Central nervous system (CNS) depressants, such as benzodiazepines (e.g., </a:t>
            </a:r>
            <a:r>
              <a:rPr lang="en-US" sz="1200" kern="1200" dirty="0" err="1" smtClean="0">
                <a:solidFill>
                  <a:schemeClr val="tx1"/>
                </a:solidFill>
                <a:latin typeface="+mn-lt"/>
                <a:ea typeface="+mn-ea"/>
                <a:cs typeface="+mn-cs"/>
              </a:rPr>
              <a:t>Xanax</a:t>
            </a:r>
            <a:r>
              <a:rPr lang="en-US" sz="1200" kern="1200" dirty="0" smtClean="0">
                <a:solidFill>
                  <a:schemeClr val="tx1"/>
                </a:solidFill>
                <a:latin typeface="+mn-lt"/>
                <a:ea typeface="+mn-ea"/>
                <a:cs typeface="+mn-cs"/>
              </a:rPr>
              <a:t>, Valium, </a:t>
            </a:r>
            <a:r>
              <a:rPr lang="en-US" sz="1200" kern="1200" dirty="0" err="1" smtClean="0">
                <a:solidFill>
                  <a:schemeClr val="tx1"/>
                </a:solidFill>
                <a:latin typeface="+mn-lt"/>
                <a:ea typeface="+mn-ea"/>
                <a:cs typeface="+mn-cs"/>
              </a:rPr>
              <a:t>Ativan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Klonopin</a:t>
            </a:r>
            <a:r>
              <a:rPr lang="en-US" sz="1200" kern="1200" dirty="0" smtClean="0">
                <a:solidFill>
                  <a:schemeClr val="tx1"/>
                </a:solidFill>
                <a:latin typeface="+mn-lt"/>
                <a:ea typeface="+mn-ea"/>
                <a:cs typeface="+mn-cs"/>
              </a:rPr>
              <a:t>), used to treat </a:t>
            </a:r>
            <a:r>
              <a:rPr lang="en-US" sz="1200" u="none" strike="noStrike" kern="1200" dirty="0" smtClean="0">
                <a:solidFill>
                  <a:schemeClr val="tx1"/>
                </a:solidFill>
                <a:latin typeface="+mn-lt"/>
                <a:ea typeface="+mn-ea"/>
                <a:cs typeface="+mn-cs"/>
                <a:hlinkClick r:id="rId3"/>
              </a:rPr>
              <a:t>anxiety</a:t>
            </a:r>
            <a:r>
              <a:rPr lang="en-US" sz="1200" kern="1200" dirty="0" smtClean="0">
                <a:solidFill>
                  <a:schemeClr val="tx1"/>
                </a:solidFill>
                <a:latin typeface="+mn-lt"/>
                <a:ea typeface="+mn-ea"/>
                <a:cs typeface="+mn-cs"/>
              </a:rPr>
              <a:t> and </a:t>
            </a:r>
            <a:r>
              <a:rPr lang="en-US" sz="1200" u="none" strike="noStrike" kern="1200" dirty="0" smtClean="0">
                <a:solidFill>
                  <a:schemeClr val="tx1"/>
                </a:solidFill>
                <a:latin typeface="+mn-lt"/>
                <a:ea typeface="+mn-ea"/>
                <a:cs typeface="+mn-cs"/>
                <a:hlinkClick r:id="rId4"/>
              </a:rPr>
              <a:t>sleep</a:t>
            </a:r>
            <a:r>
              <a:rPr lang="en-US" sz="1200" kern="1200" dirty="0" smtClean="0">
                <a:solidFill>
                  <a:schemeClr val="tx1"/>
                </a:solidFill>
                <a:latin typeface="+mn-lt"/>
                <a:ea typeface="+mn-ea"/>
                <a:cs typeface="+mn-cs"/>
              </a:rPr>
              <a:t> disorder;</a:t>
            </a:r>
            <a:r>
              <a:rPr lang="en-US" sz="1200" kern="1200" baseline="0" dirty="0" smtClean="0">
                <a:solidFill>
                  <a:schemeClr val="tx1"/>
                </a:solidFill>
                <a:latin typeface="+mn-lt"/>
                <a:ea typeface="+mn-ea"/>
                <a:cs typeface="+mn-cs"/>
              </a:rPr>
              <a:t>  3) </a:t>
            </a:r>
            <a:r>
              <a:rPr lang="en-US" sz="1200" kern="1200" dirty="0" smtClean="0">
                <a:solidFill>
                  <a:schemeClr val="tx1"/>
                </a:solidFill>
                <a:latin typeface="+mn-lt"/>
                <a:ea typeface="+mn-ea"/>
                <a:cs typeface="+mn-cs"/>
              </a:rPr>
              <a:t>Stimulants, such as </a:t>
            </a:r>
            <a:r>
              <a:rPr lang="en-US" sz="1200" kern="1200" dirty="0" err="1" smtClean="0">
                <a:solidFill>
                  <a:schemeClr val="tx1"/>
                </a:solidFill>
                <a:latin typeface="+mn-lt"/>
                <a:ea typeface="+mn-ea"/>
                <a:cs typeface="+mn-cs"/>
              </a:rPr>
              <a:t>Adderall</a:t>
            </a:r>
            <a:r>
              <a:rPr lang="en-US" sz="1200" kern="1200" dirty="0" smtClean="0">
                <a:solidFill>
                  <a:schemeClr val="tx1"/>
                </a:solidFill>
                <a:latin typeface="+mn-lt"/>
                <a:ea typeface="+mn-ea"/>
                <a:cs typeface="+mn-cs"/>
              </a:rPr>
              <a:t> or Ritalin, used to treat attention deficit disorder and </a:t>
            </a:r>
            <a:r>
              <a:rPr lang="en-US" sz="1200" u="none" strike="noStrike" kern="1200" dirty="0" smtClean="0">
                <a:solidFill>
                  <a:schemeClr val="tx1"/>
                </a:solidFill>
                <a:latin typeface="+mn-lt"/>
                <a:ea typeface="+mn-ea"/>
                <a:cs typeface="+mn-cs"/>
                <a:hlinkClick r:id="rId5"/>
              </a:rPr>
              <a:t>narcolepsy</a:t>
            </a:r>
            <a:r>
              <a:rPr lang="en-US" sz="1200" kern="1200" dirty="0" smtClean="0">
                <a:solidFill>
                  <a:schemeClr val="tx1"/>
                </a:solidFill>
                <a:latin typeface="+mn-lt"/>
                <a:ea typeface="+mn-ea"/>
                <a:cs typeface="+mn-cs"/>
              </a:rPr>
              <a:t> (a sleep disorder)</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Image source: http://</a:t>
            </a:r>
            <a:r>
              <a:rPr lang="en-US" dirty="0" err="1" smtClean="0"/>
              <a:t>en.wikipedia.org/wiki/Drug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homework is to give students a chance to practice finding reliable data in the form of graphs, charts and tables. Then they must interpret and use the data independently to continue to build the case for why prescription drug abuse is a problem.</a:t>
            </a:r>
            <a:endParaRPr lang="en-US" dirty="0" smtClean="0"/>
          </a:p>
          <a:p>
            <a:endParaRPr lang="en-US" dirty="0" smtClean="0"/>
          </a:p>
          <a:p>
            <a:endParaRPr lang="en-US" dirty="0" smtClean="0"/>
          </a:p>
          <a:p>
            <a:r>
              <a:rPr lang="en-US" dirty="0" smtClean="0"/>
              <a:t>Image source: </a:t>
            </a:r>
            <a:r>
              <a:rPr lang="en-US" dirty="0" err="1" smtClean="0"/>
              <a:t>http://en.wikipedia.org/wiki/Attention_deficit_hyperactivity_disorder_management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 3.8:</a:t>
            </a:r>
            <a:br>
              <a:rPr lang="en-US" dirty="0" smtClean="0"/>
            </a:br>
            <a:r>
              <a:rPr lang="en-US" dirty="0" smtClean="0"/>
              <a:t>Prescription Drug Abuse</a:t>
            </a:r>
            <a:endParaRPr lang="en-US" dirty="0"/>
          </a:p>
        </p:txBody>
      </p:sp>
      <p:sp>
        <p:nvSpPr>
          <p:cNvPr id="3" name="Subtitle 2"/>
          <p:cNvSpPr>
            <a:spLocks noGrp="1"/>
          </p:cNvSpPr>
          <p:nvPr>
            <p:ph type="subTitle" idx="1"/>
          </p:nvPr>
        </p:nvSpPr>
        <p:spPr/>
        <p:txBody>
          <a:bodyPr/>
          <a:lstStyle/>
          <a:p>
            <a:r>
              <a:rPr lang="en-US" dirty="0" smtClean="0"/>
              <a:t>Module 3: Drugs &amp; Addiction</a:t>
            </a:r>
            <a:endParaRPr lang="en-US" dirty="0"/>
          </a:p>
        </p:txBody>
      </p:sp>
      <p:sp>
        <p:nvSpPr>
          <p:cNvPr id="4" name="Rectangle 3"/>
          <p:cNvSpPr/>
          <p:nvPr/>
        </p:nvSpPr>
        <p:spPr>
          <a:xfrm>
            <a:off x="304800" y="228600"/>
            <a:ext cx="3505200" cy="92333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dirty="0" smtClean="0"/>
              <a:t>Obj. 3.8:  Use data to provide evidence</a:t>
            </a:r>
            <a:r>
              <a:rPr lang="en-US" dirty="0" smtClean="0"/>
              <a:t> for the </a:t>
            </a:r>
            <a:r>
              <a:rPr lang="en-US" dirty="0" smtClean="0"/>
              <a:t>prescription drug abuse</a:t>
            </a:r>
            <a:r>
              <a:rPr lang="en-US" dirty="0" smtClean="0"/>
              <a:t> epidemic.</a:t>
            </a:r>
            <a:endParaRPr lang="en-US" dirty="0"/>
          </a:p>
        </p:txBody>
      </p:sp>
      <p:pic>
        <p:nvPicPr>
          <p:cNvPr id="14339" name="Picture 3"/>
          <p:cNvPicPr>
            <a:picLocks noChangeAspect="1" noChangeArrowheads="1"/>
          </p:cNvPicPr>
          <p:nvPr/>
        </p:nvPicPr>
        <p:blipFill>
          <a:blip r:embed="rId3"/>
          <a:srcRect/>
          <a:stretch>
            <a:fillRect/>
          </a:stretch>
        </p:blipFill>
        <p:spPr bwMode="auto">
          <a:xfrm>
            <a:off x="4724400" y="457200"/>
            <a:ext cx="38100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371600" y="1676399"/>
            <a:ext cx="4953000" cy="52152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Prescription Drug Abuse?</a:t>
            </a:r>
            <a:endParaRPr lang="en-US" b="1" dirty="0"/>
          </a:p>
        </p:txBody>
      </p:sp>
      <p:sp>
        <p:nvSpPr>
          <p:cNvPr id="3" name="Content Placeholder 2"/>
          <p:cNvSpPr>
            <a:spLocks noGrp="1"/>
          </p:cNvSpPr>
          <p:nvPr>
            <p:ph sz="quarter" idx="1"/>
          </p:nvPr>
        </p:nvSpPr>
        <p:spPr/>
        <p:txBody>
          <a:bodyPr>
            <a:normAutofit/>
          </a:bodyPr>
          <a:lstStyle/>
          <a:p>
            <a:r>
              <a:rPr lang="en-US" sz="3200" dirty="0" smtClean="0"/>
              <a:t>If you take a medicine in a way that is different from what the doctor prescribed, it is called prescription drug abuse. It could be:</a:t>
            </a:r>
            <a:endParaRPr lang="en-US" sz="3600" dirty="0" smtClean="0"/>
          </a:p>
          <a:p>
            <a:pPr lvl="2"/>
            <a:r>
              <a:rPr lang="en-US" sz="2400" dirty="0" smtClean="0"/>
              <a:t>Taking a medicine that was prescribed for someone else</a:t>
            </a:r>
            <a:endParaRPr lang="en-US" sz="2800" dirty="0" smtClean="0"/>
          </a:p>
          <a:p>
            <a:pPr lvl="2"/>
            <a:r>
              <a:rPr lang="en-US" sz="2400" dirty="0" smtClean="0"/>
              <a:t>Taking a larger dose than you are supposed to</a:t>
            </a:r>
            <a:endParaRPr lang="en-US" sz="2800" dirty="0" smtClean="0"/>
          </a:p>
          <a:p>
            <a:pPr lvl="2"/>
            <a:r>
              <a:rPr lang="en-US" sz="2400" dirty="0" smtClean="0"/>
              <a:t>Taking the medicine in a different way than you are supposed to. This might be crushing tablets and then snorting or injecting them.</a:t>
            </a:r>
            <a:endParaRPr lang="en-US" sz="2800" dirty="0" smtClean="0"/>
          </a:p>
          <a:p>
            <a:pPr lvl="2"/>
            <a:r>
              <a:rPr lang="en-US" sz="2400" dirty="0" smtClean="0"/>
              <a:t>Using the medicine for another purpose, such as getting high</a:t>
            </a:r>
            <a:endParaRPr lang="en-US" sz="2800" dirty="0" smtClean="0"/>
          </a:p>
          <a:p>
            <a:pPr>
              <a:buNone/>
            </a:pPr>
            <a:endParaRPr lang="en-US" sz="3600" dirty="0" smtClean="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Drug Overdose Death Rates:</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631346" y="1676400"/>
            <a:ext cx="7118923" cy="4502150"/>
          </a:xfrm>
          <a:prstGeom prst="rect">
            <a:avLst/>
          </a:prstGeom>
        </p:spPr>
      </p:pic>
      <p:sp>
        <p:nvSpPr>
          <p:cNvPr id="7" name="TextBox 6"/>
          <p:cNvSpPr txBox="1"/>
          <p:nvPr/>
        </p:nvSpPr>
        <p:spPr>
          <a:xfrm>
            <a:off x="1669570" y="6446194"/>
            <a:ext cx="5609228" cy="338554"/>
          </a:xfrm>
          <a:prstGeom prst="rect">
            <a:avLst/>
          </a:prstGeom>
          <a:noFill/>
        </p:spPr>
        <p:txBody>
          <a:bodyPr wrap="none" rtlCol="0">
            <a:spAutoFit/>
          </a:bodyPr>
          <a:lstStyle/>
          <a:p>
            <a:r>
              <a:rPr lang="en-US" sz="1600" b="1" dirty="0" smtClean="0">
                <a:solidFill>
                  <a:schemeClr val="tx1">
                    <a:lumMod val="50000"/>
                    <a:lumOff val="50000"/>
                  </a:schemeClr>
                </a:solidFill>
              </a:rPr>
              <a:t>Source: </a:t>
            </a:r>
            <a:r>
              <a:rPr lang="en-US" sz="1600" dirty="0" smtClean="0">
                <a:solidFill>
                  <a:schemeClr val="tx1">
                    <a:lumMod val="50000"/>
                    <a:lumOff val="50000"/>
                  </a:schemeClr>
                </a:solidFill>
              </a:rPr>
              <a:t>http://</a:t>
            </a:r>
            <a:r>
              <a:rPr lang="en-US" sz="1600" dirty="0" err="1" smtClean="0">
                <a:solidFill>
                  <a:schemeClr val="tx1">
                    <a:lumMod val="50000"/>
                    <a:lumOff val="50000"/>
                  </a:schemeClr>
                </a:solidFill>
              </a:rPr>
              <a:t>www.cdc.gov/homeandrecreationalsafety/rxbrief</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Prescription Drug Abuse Numbers</a:t>
            </a:r>
            <a:endParaRPr lang="en-US" b="1"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4"/>
          <p:cNvPicPr>
            <a:picLocks noChangeAspect="1"/>
          </p:cNvPicPr>
          <p:nvPr/>
        </p:nvPicPr>
        <p:blipFill>
          <a:blip r:embed="rId4"/>
          <a:stretch>
            <a:fillRect/>
          </a:stretch>
        </p:blipFill>
        <p:spPr>
          <a:xfrm>
            <a:off x="990599" y="1536700"/>
            <a:ext cx="6737063" cy="4920698"/>
          </a:xfrm>
          <a:prstGeom prst="rect">
            <a:avLst/>
          </a:prstGeom>
        </p:spPr>
      </p:pic>
      <p:sp>
        <p:nvSpPr>
          <p:cNvPr id="6" name="TextBox 5"/>
          <p:cNvSpPr txBox="1"/>
          <p:nvPr/>
        </p:nvSpPr>
        <p:spPr>
          <a:xfrm>
            <a:off x="1669570" y="6446194"/>
            <a:ext cx="5609228" cy="338554"/>
          </a:xfrm>
          <a:prstGeom prst="rect">
            <a:avLst/>
          </a:prstGeom>
          <a:noFill/>
        </p:spPr>
        <p:txBody>
          <a:bodyPr wrap="none" rtlCol="0">
            <a:spAutoFit/>
          </a:bodyPr>
          <a:lstStyle/>
          <a:p>
            <a:r>
              <a:rPr lang="en-US" sz="1600" b="1" dirty="0" smtClean="0">
                <a:solidFill>
                  <a:schemeClr val="tx1">
                    <a:lumMod val="50000"/>
                    <a:lumOff val="50000"/>
                  </a:schemeClr>
                </a:solidFill>
              </a:rPr>
              <a:t>Source: </a:t>
            </a:r>
            <a:r>
              <a:rPr lang="en-US" sz="1600" dirty="0" smtClean="0">
                <a:solidFill>
                  <a:schemeClr val="tx1">
                    <a:lumMod val="50000"/>
                    <a:lumOff val="50000"/>
                  </a:schemeClr>
                </a:solidFill>
              </a:rPr>
              <a:t>http://</a:t>
            </a:r>
            <a:r>
              <a:rPr lang="en-US" sz="1600" dirty="0" err="1" smtClean="0">
                <a:solidFill>
                  <a:schemeClr val="tx1">
                    <a:lumMod val="50000"/>
                    <a:lumOff val="50000"/>
                  </a:schemeClr>
                </a:solidFill>
              </a:rPr>
              <a:t>www.cdc.gov/homeandrecreationalsafety/rxbrief</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smtClean="0"/>
              <a:t>How Prescription Painkiller Deaths Occur</a:t>
            </a:r>
            <a:endParaRPr lang="en-US" sz="34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612648" y="1600200"/>
            <a:ext cx="8153400" cy="4495800"/>
          </a:xfrm>
        </p:spPr>
        <p:txBody>
          <a:bodyPr>
            <a:normAutofit/>
          </a:bodyPr>
          <a:lstStyle/>
          <a:p>
            <a:r>
              <a:rPr lang="en-US" dirty="0" smtClean="0"/>
              <a:t>bind to receptors in the brain to decrease the perception of pain</a:t>
            </a:r>
          </a:p>
          <a:p>
            <a:r>
              <a:rPr lang="en-US" dirty="0" smtClean="0"/>
              <a:t>create a feeling of euphoria, cause physical dependence, and, in some people, lead to addiction</a:t>
            </a:r>
          </a:p>
          <a:p>
            <a:r>
              <a:rPr lang="en-US" dirty="0" smtClean="0"/>
              <a:t>cause sedation and slow down a person’s breathing.</a:t>
            </a:r>
          </a:p>
          <a:p>
            <a:r>
              <a:rPr lang="en-US" dirty="0" smtClean="0"/>
              <a:t>larger doses can cause breathing to slow down so much that breathing stops, resulting in a fatal overdose.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smtClean="0"/>
              <a:t>Where the Drugs Come From</a:t>
            </a:r>
            <a:endParaRPr lang="en-US" sz="34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pic>
        <p:nvPicPr>
          <p:cNvPr id="7" name="Picture 6"/>
          <p:cNvPicPr>
            <a:picLocks noChangeAspect="1"/>
          </p:cNvPicPr>
          <p:nvPr/>
        </p:nvPicPr>
        <p:blipFill>
          <a:blip r:embed="rId4"/>
          <a:stretch>
            <a:fillRect/>
          </a:stretch>
        </p:blipFill>
        <p:spPr>
          <a:xfrm>
            <a:off x="1066800" y="1905000"/>
            <a:ext cx="5715000" cy="4514850"/>
          </a:xfrm>
          <a:prstGeom prst="rect">
            <a:avLst/>
          </a:prstGeom>
        </p:spPr>
      </p:pic>
      <p:sp>
        <p:nvSpPr>
          <p:cNvPr id="8" name="TextBox 7"/>
          <p:cNvSpPr txBox="1"/>
          <p:nvPr/>
        </p:nvSpPr>
        <p:spPr>
          <a:xfrm>
            <a:off x="2093889" y="6519446"/>
            <a:ext cx="5609228" cy="338554"/>
          </a:xfrm>
          <a:prstGeom prst="rect">
            <a:avLst/>
          </a:prstGeom>
          <a:noFill/>
        </p:spPr>
        <p:txBody>
          <a:bodyPr wrap="none" rtlCol="0">
            <a:spAutoFit/>
          </a:bodyPr>
          <a:lstStyle/>
          <a:p>
            <a:r>
              <a:rPr lang="en-US" sz="1600" b="1" dirty="0" smtClean="0">
                <a:solidFill>
                  <a:schemeClr val="tx1">
                    <a:lumMod val="50000"/>
                    <a:lumOff val="50000"/>
                  </a:schemeClr>
                </a:solidFill>
              </a:rPr>
              <a:t>Source: </a:t>
            </a:r>
            <a:r>
              <a:rPr lang="en-US" sz="1600" dirty="0" smtClean="0">
                <a:solidFill>
                  <a:schemeClr val="tx1">
                    <a:lumMod val="50000"/>
                    <a:lumOff val="50000"/>
                  </a:schemeClr>
                </a:solidFill>
              </a:rPr>
              <a:t>http://</a:t>
            </a:r>
            <a:r>
              <a:rPr lang="en-US" sz="1600" dirty="0" err="1" smtClean="0">
                <a:solidFill>
                  <a:schemeClr val="tx1">
                    <a:lumMod val="50000"/>
                    <a:lumOff val="50000"/>
                  </a:schemeClr>
                </a:solidFill>
              </a:rPr>
              <a:t>www.cdc.gov/homeandrecreationalsafety/rxbrief</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sp>
        <p:nvSpPr>
          <p:cNvPr id="3" name="Content Placeholder 2"/>
          <p:cNvSpPr>
            <a:spLocks noGrp="1"/>
          </p:cNvSpPr>
          <p:nvPr>
            <p:ph sz="quarter" idx="1"/>
          </p:nvPr>
        </p:nvSpPr>
        <p:spPr>
          <a:xfrm>
            <a:off x="612648" y="1981200"/>
            <a:ext cx="5940552" cy="4495800"/>
          </a:xfrm>
        </p:spPr>
        <p:txBody>
          <a:bodyPr>
            <a:normAutofit/>
          </a:bodyPr>
          <a:lstStyle/>
          <a:p>
            <a:r>
              <a:rPr lang="en-US" dirty="0" smtClean="0"/>
              <a:t>Use the data presented in this lesson to describe the prescription drug abuse problem, in a </a:t>
            </a:r>
            <a:r>
              <a:rPr lang="en-US" b="1" dirty="0" smtClean="0"/>
              <a:t>clear and compelling paragraph</a:t>
            </a:r>
            <a:r>
              <a:rPr lang="en-US" dirty="0" smtClean="0"/>
              <a:t>. </a:t>
            </a:r>
          </a:p>
          <a:p>
            <a:r>
              <a:rPr lang="en-US" dirty="0" smtClean="0"/>
              <a:t>Use at least </a:t>
            </a:r>
            <a:r>
              <a:rPr lang="en-US" u="sng" dirty="0" smtClean="0"/>
              <a:t>4 pieces of evidence</a:t>
            </a:r>
            <a:r>
              <a:rPr lang="en-US" dirty="0" smtClean="0"/>
              <a:t> in your explanation.</a:t>
            </a:r>
          </a:p>
          <a:p>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pic>
        <p:nvPicPr>
          <p:cNvPr id="28674" name="Picture 2"/>
          <p:cNvPicPr>
            <a:picLocks noChangeAspect="1" noChangeArrowheads="1"/>
          </p:cNvPicPr>
          <p:nvPr/>
        </p:nvPicPr>
        <p:blipFill>
          <a:blip r:embed="rId4"/>
          <a:srcRect/>
          <a:stretch>
            <a:fillRect/>
          </a:stretch>
        </p:blipFill>
        <p:spPr bwMode="auto">
          <a:xfrm>
            <a:off x="6781800" y="228601"/>
            <a:ext cx="2138343" cy="219857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a:xfrm>
            <a:off x="612648" y="1600200"/>
            <a:ext cx="5121275" cy="4495800"/>
          </a:xfrm>
        </p:spPr>
        <p:txBody>
          <a:bodyPr/>
          <a:lstStyle/>
          <a:p>
            <a:r>
              <a:rPr lang="en-US" dirty="0" smtClean="0"/>
              <a:t>Find two additional data sets (in graph, chart, table form) on the prescription drug abuse problem. </a:t>
            </a:r>
          </a:p>
          <a:p>
            <a:r>
              <a:rPr lang="en-US" dirty="0" smtClean="0"/>
              <a:t>Add an additional short paragraph using the new data to continue your explanation of the prescription drug abuse problem.</a:t>
            </a:r>
          </a:p>
          <a:p>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pic>
        <p:nvPicPr>
          <p:cNvPr id="30722" name="Picture 2"/>
          <p:cNvPicPr>
            <a:picLocks noChangeAspect="1" noChangeArrowheads="1"/>
          </p:cNvPicPr>
          <p:nvPr/>
        </p:nvPicPr>
        <p:blipFill>
          <a:blip r:embed="rId4"/>
          <a:srcRect/>
          <a:stretch>
            <a:fillRect/>
          </a:stretch>
        </p:blipFill>
        <p:spPr bwMode="auto">
          <a:xfrm>
            <a:off x="5733923" y="2121693"/>
            <a:ext cx="3032125" cy="304323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786</TotalTime>
  <Words>809</Words>
  <Application>Microsoft Macintosh PowerPoint</Application>
  <PresentationFormat>On-screen Show (4:3)</PresentationFormat>
  <Paragraphs>58</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Median</vt:lpstr>
      <vt:lpstr>Lesson 3.8: Prescription Drug Abuse</vt:lpstr>
      <vt:lpstr>Do Now</vt:lpstr>
      <vt:lpstr>What is Prescription Drug Abuse?</vt:lpstr>
      <vt:lpstr>Drug Overdose Death Rates:</vt:lpstr>
      <vt:lpstr>Prescription Drug Abuse Numbers</vt:lpstr>
      <vt:lpstr>How Prescription Painkiller Deaths Occur</vt:lpstr>
      <vt:lpstr>Where the Drugs Come From</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52</cp:revision>
  <dcterms:created xsi:type="dcterms:W3CDTF">2014-01-20T01:07:59Z</dcterms:created>
  <dcterms:modified xsi:type="dcterms:W3CDTF">2014-01-20T01:08:18Z</dcterms:modified>
</cp:coreProperties>
</file>