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57" r:id="rId3"/>
    <p:sldId id="258" r:id="rId4"/>
    <p:sldId id="261" r:id="rId5"/>
    <p:sldId id="268" r:id="rId6"/>
    <p:sldId id="259" r:id="rId7"/>
    <p:sldId id="269" r:id="rId8"/>
    <p:sldId id="270" r:id="rId9"/>
    <p:sldId id="264" r:id="rId10"/>
    <p:sldId id="272"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lesson will provide students with some basic skills and practice on graphing data. Students will begin by pointing out problems with a sample set of graphs to identify what they already know about what makes a strong graph. Then they will read a brief overview of graphs and charts published by the CDC. Next they will focus on the idea that graphs “tell a story” by trying to identify the purpose and main conclusions (essentially the story) in a sample of graphs. Finally, they will practice determining the most appropriate type of graph for a data set and actually create their own graphs in the context of the issue of drinking and driving.</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best method to graph the data</a:t>
            </a:r>
            <a:r>
              <a:rPr lang="en-US" baseline="0" dirty="0" smtClean="0"/>
              <a:t> required is a:</a:t>
            </a:r>
            <a:r>
              <a:rPr lang="en-US" dirty="0" smtClean="0"/>
              <a:t> DOUBLE BAR GRAPH.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Some students may not arrive at this method. That is okay! Part of the process of learning to manipulate data is practicing and trial/error. Have extra graph paper on hand, as many students may realize they need or want to re-start after they get started. It can be annoying to have to erase pencil marks!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Encourage students to</a:t>
            </a:r>
            <a:r>
              <a:rPr lang="en-US" baseline="0" dirty="0" smtClean="0"/>
              <a:t> provide one positive and one constructive comment to their partner,</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assignment is to</a:t>
            </a:r>
            <a:r>
              <a:rPr lang="en-US" baseline="0" dirty="0" smtClean="0"/>
              <a:t> provide students with another opportunity to practice the skill of graphing, in a context that is both interesting and “real-world” to them.</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sample</a:t>
            </a:r>
            <a:r>
              <a:rPr lang="en-US" baseline="0" dirty="0" smtClean="0"/>
              <a:t> answers (many possibilities, so answers will vary):  1) 3D effect makes data hard to read, dates along x-axis are difficult to read quickly, no </a:t>
            </a:r>
            <a:r>
              <a:rPr lang="en-US" baseline="0" dirty="0" err="1" smtClean="0"/>
              <a:t>y</a:t>
            </a:r>
            <a:r>
              <a:rPr lang="en-US" baseline="0" dirty="0" smtClean="0"/>
              <a:t>-label scale, no title;   2) No title, confusing—what do numbers represent (deaths among whom and when?);  3) No y-axis label, a line graph is perhaps not the most logical for a data set that only contains two x-axis points (years in this case);  4)  Strongest graph among all these, however the y-axis scale makes seeing the data and the relative differences between bars quite difficult.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handout will be a basic review</a:t>
            </a:r>
            <a:r>
              <a:rPr lang="en-US" baseline="0" dirty="0" smtClean="0"/>
              <a:t>, unless students have not yet learned basic graphing skills. Scaffold by supplementing or increasing rigor as needed. For advanced students, focus on pushing them toward a very high level of rigor as they  determine the story of the graphs used as examples in this handout.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 students</a:t>
            </a:r>
            <a:r>
              <a:rPr lang="en-US" baseline="0" dirty="0" smtClean="0"/>
              <a:t> the skill of marking up a graph (or encourage them to use this if they have already learned). By circling the variables that must be graphed, students will be able to tame the wild data set down to a manageable number of data points. In doing this, they will also begin to visualize how the data would be best graphed. This is a difficult cognitive process for many, so be patient and encourage students to try different methods (even use trial and error) to help get the “feel” for graphing data.</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5" Type="http://schemas.openxmlformats.org/officeDocument/2006/relationships/image" Target="../media/image7.png"/><Relationship Id="rId6" Type="http://schemas.openxmlformats.org/officeDocument/2006/relationships/image" Target="../media/image6.png"/><Relationship Id="rId7"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smtClean="0"/>
              <a:t>3.6:</a:t>
            </a:r>
            <a:br>
              <a:rPr lang="en-US" dirty="0" smtClean="0"/>
            </a:br>
            <a:r>
              <a:rPr lang="en-US" dirty="0" smtClean="0"/>
              <a:t>Graphing</a:t>
            </a:r>
            <a:endParaRPr lang="en-US" dirty="0"/>
          </a:p>
        </p:txBody>
      </p:sp>
      <p:sp>
        <p:nvSpPr>
          <p:cNvPr id="3" name="Subtitle 2"/>
          <p:cNvSpPr>
            <a:spLocks noGrp="1"/>
          </p:cNvSpPr>
          <p:nvPr>
            <p:ph type="subTitle" idx="1"/>
          </p:nvPr>
        </p:nvSpPr>
        <p:spPr/>
        <p:txBody>
          <a:bodyPr/>
          <a:lstStyle/>
          <a:p>
            <a:r>
              <a:rPr lang="en-US" dirty="0" smtClean="0"/>
              <a:t>Module 3: Drugs &amp; Addiction</a:t>
            </a:r>
            <a:endParaRPr lang="en-US" dirty="0"/>
          </a:p>
        </p:txBody>
      </p:sp>
      <p:sp>
        <p:nvSpPr>
          <p:cNvPr id="4" name="Rectangle 3"/>
          <p:cNvSpPr/>
          <p:nvPr/>
        </p:nvSpPr>
        <p:spPr>
          <a:xfrm>
            <a:off x="304800" y="228600"/>
            <a:ext cx="2971800" cy="92333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dirty="0" smtClean="0"/>
              <a:t>Obj. </a:t>
            </a:r>
            <a:r>
              <a:rPr lang="en-US" dirty="0" smtClean="0"/>
              <a:t>3.6:  Create a clear, accurate, and compelling graph to depict data. </a:t>
            </a:r>
            <a:endParaRPr lang="en-US" dirty="0"/>
          </a:p>
        </p:txBody>
      </p:sp>
      <p:pic>
        <p:nvPicPr>
          <p:cNvPr id="14338" name="Picture 2"/>
          <p:cNvPicPr>
            <a:picLocks noChangeAspect="1" noChangeArrowheads="1"/>
          </p:cNvPicPr>
          <p:nvPr/>
        </p:nvPicPr>
        <p:blipFill>
          <a:blip r:embed="rId3"/>
          <a:srcRect/>
          <a:stretch>
            <a:fillRect/>
          </a:stretch>
        </p:blipFill>
        <p:spPr bwMode="auto">
          <a:xfrm>
            <a:off x="4577796" y="609600"/>
            <a:ext cx="3559412"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153400" cy="990600"/>
          </a:xfrm>
        </p:spPr>
        <p:txBody>
          <a:bodyPr/>
          <a:lstStyle/>
          <a:p>
            <a:r>
              <a:rPr lang="en-US" b="1" dirty="0" smtClean="0"/>
              <a:t>Time to Graph!</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TextBox 6"/>
          <p:cNvSpPr txBox="1"/>
          <p:nvPr/>
        </p:nvSpPr>
        <p:spPr>
          <a:xfrm>
            <a:off x="3962400" y="228600"/>
            <a:ext cx="5181600" cy="923330"/>
          </a:xfrm>
          <a:prstGeom prst="rect">
            <a:avLst/>
          </a:prstGeom>
          <a:noFill/>
        </p:spPr>
        <p:txBody>
          <a:bodyPr wrap="square" rtlCol="0">
            <a:spAutoFit/>
          </a:bodyPr>
          <a:lstStyle/>
          <a:p>
            <a:r>
              <a:rPr lang="en-US" dirty="0" smtClean="0"/>
              <a:t>Create a graph showing differences </a:t>
            </a:r>
            <a:r>
              <a:rPr lang="en-US" dirty="0" smtClean="0"/>
              <a:t>in </a:t>
            </a:r>
            <a:r>
              <a:rPr lang="en-US" u="sng" dirty="0" smtClean="0"/>
              <a:t>percent of total</a:t>
            </a:r>
            <a:r>
              <a:rPr lang="en-US" dirty="0" smtClean="0"/>
              <a:t> drivers involved in fatal crashes with BAC .08 or higher for different Age Groups for the year 1996</a:t>
            </a:r>
            <a:r>
              <a:rPr lang="en-US" dirty="0" smtClean="0"/>
              <a:t> </a:t>
            </a:r>
            <a:r>
              <a:rPr lang="en-US" dirty="0" smtClean="0"/>
              <a:t>&amp;</a:t>
            </a:r>
            <a:r>
              <a:rPr lang="en-US" dirty="0" smtClean="0"/>
              <a:t> </a:t>
            </a:r>
            <a:r>
              <a:rPr lang="en-US" dirty="0" smtClean="0"/>
              <a:t>2006. </a:t>
            </a:r>
          </a:p>
          <a:p>
            <a:endParaRPr lang="en-US" dirty="0"/>
          </a:p>
        </p:txBody>
      </p:sp>
      <p:pic>
        <p:nvPicPr>
          <p:cNvPr id="8" name="Picture 7"/>
          <p:cNvPicPr>
            <a:picLocks noChangeAspect="1"/>
          </p:cNvPicPr>
          <p:nvPr/>
        </p:nvPicPr>
        <p:blipFill>
          <a:blip r:embed="rId4"/>
          <a:stretch>
            <a:fillRect/>
          </a:stretch>
        </p:blipFill>
        <p:spPr>
          <a:xfrm>
            <a:off x="1633308" y="2165455"/>
            <a:ext cx="4538891" cy="400674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a:bodyPr>
          <a:lstStyle/>
          <a:p>
            <a:r>
              <a:rPr lang="en-US" dirty="0" smtClean="0"/>
              <a:t>Trade with </a:t>
            </a:r>
            <a:r>
              <a:rPr lang="en-US" dirty="0" smtClean="0"/>
              <a:t>another student</a:t>
            </a:r>
          </a:p>
          <a:p>
            <a:r>
              <a:rPr lang="en-US" dirty="0" smtClean="0"/>
              <a:t>Assess graphs based on the checklist:</a:t>
            </a:r>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pic>
        <p:nvPicPr>
          <p:cNvPr id="5" name="Picture 4"/>
          <p:cNvPicPr>
            <a:picLocks noChangeAspect="1"/>
          </p:cNvPicPr>
          <p:nvPr/>
        </p:nvPicPr>
        <p:blipFill>
          <a:blip r:embed="rId4"/>
          <a:stretch>
            <a:fillRect/>
          </a:stretch>
        </p:blipFill>
        <p:spPr>
          <a:xfrm>
            <a:off x="1371600" y="3616653"/>
            <a:ext cx="5219700" cy="303079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p:txBody>
          <a:bodyPr/>
          <a:lstStyle/>
          <a:p>
            <a:r>
              <a:rPr lang="en-US" dirty="0" smtClean="0"/>
              <a:t>Find another set of data that interests </a:t>
            </a:r>
            <a:r>
              <a:rPr lang="en-US" dirty="0" smtClean="0"/>
              <a:t>you</a:t>
            </a:r>
          </a:p>
          <a:p>
            <a:pPr lvl="1"/>
            <a:r>
              <a:rPr lang="en-US" dirty="0" smtClean="0"/>
              <a:t>It must only </a:t>
            </a:r>
            <a:r>
              <a:rPr lang="en-US" dirty="0" smtClean="0"/>
              <a:t>exists in table form.</a:t>
            </a:r>
            <a:r>
              <a:rPr lang="en-US" dirty="0" smtClean="0"/>
              <a:t> </a:t>
            </a:r>
          </a:p>
          <a:p>
            <a:r>
              <a:rPr lang="en-US" dirty="0" smtClean="0"/>
              <a:t>Graph </a:t>
            </a:r>
            <a:r>
              <a:rPr lang="en-US" dirty="0" smtClean="0"/>
              <a:t>the </a:t>
            </a:r>
            <a:r>
              <a:rPr lang="en-US" dirty="0" smtClean="0"/>
              <a:t>data</a:t>
            </a:r>
          </a:p>
          <a:p>
            <a:pPr lvl="1"/>
            <a:r>
              <a:rPr lang="en-US" dirty="0" smtClean="0"/>
              <a:t>You </a:t>
            </a:r>
            <a:r>
              <a:rPr lang="en-US" dirty="0" smtClean="0"/>
              <a:t>may choose to graph all of it or just smaller </a:t>
            </a:r>
            <a:r>
              <a:rPr lang="en-US" dirty="0" smtClean="0"/>
              <a:t>subset.</a:t>
            </a:r>
            <a:endParaRPr lang="en-US" dirty="0" smtClean="0"/>
          </a:p>
          <a:p>
            <a:endParaRPr lang="en-US" dirty="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228599" y="1600200"/>
            <a:ext cx="2587752" cy="4495800"/>
          </a:xfrm>
        </p:spPr>
        <p:txBody>
          <a:bodyPr/>
          <a:lstStyle/>
          <a:p>
            <a:r>
              <a:rPr lang="en-US" dirty="0" smtClean="0"/>
              <a:t>Errors?</a:t>
            </a:r>
            <a:r>
              <a:rPr lang="en-US" dirty="0" smtClean="0"/>
              <a:t> </a:t>
            </a:r>
          </a:p>
          <a:p>
            <a:r>
              <a:rPr lang="en-US" dirty="0" smtClean="0"/>
              <a:t>Missing </a:t>
            </a:r>
            <a:r>
              <a:rPr lang="en-US" dirty="0" smtClean="0"/>
              <a:t>components?</a:t>
            </a:r>
            <a:r>
              <a:rPr lang="en-US" dirty="0" smtClean="0"/>
              <a:t> </a:t>
            </a:r>
          </a:p>
          <a:p>
            <a:r>
              <a:rPr lang="en-US" dirty="0" smtClean="0"/>
              <a:t>Confusing</a:t>
            </a:r>
            <a:r>
              <a:rPr lang="en-US" dirty="0" smtClean="0"/>
              <a:t>?</a:t>
            </a:r>
            <a:r>
              <a:rPr lang="en-US" dirty="0" smtClean="0"/>
              <a:t> </a:t>
            </a:r>
          </a:p>
          <a:p>
            <a:r>
              <a:rPr lang="en-US" dirty="0" smtClean="0"/>
              <a:t>Weaknesses</a:t>
            </a:r>
            <a:r>
              <a:rPr lang="en-US" dirty="0" smtClean="0"/>
              <a:t>?</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grpSp>
        <p:nvGrpSpPr>
          <p:cNvPr id="16" name="Group 15"/>
          <p:cNvGrpSpPr/>
          <p:nvPr/>
        </p:nvGrpSpPr>
        <p:grpSpPr>
          <a:xfrm>
            <a:off x="5867400" y="1600200"/>
            <a:ext cx="3276600" cy="2768600"/>
            <a:chOff x="5867400" y="1600200"/>
            <a:chExt cx="3276600" cy="2768600"/>
          </a:xfrm>
        </p:grpSpPr>
        <p:pic>
          <p:nvPicPr>
            <p:cNvPr id="8" name="Picture 7"/>
            <p:cNvPicPr>
              <a:picLocks noChangeAspect="1"/>
            </p:cNvPicPr>
            <p:nvPr/>
          </p:nvPicPr>
          <p:blipFill>
            <a:blip r:embed="rId4"/>
            <a:stretch>
              <a:fillRect/>
            </a:stretch>
          </p:blipFill>
          <p:spPr>
            <a:xfrm>
              <a:off x="5867400" y="1600200"/>
              <a:ext cx="3276600" cy="2768600"/>
            </a:xfrm>
            <a:prstGeom prst="rect">
              <a:avLst/>
            </a:prstGeom>
          </p:spPr>
        </p:pic>
        <p:sp>
          <p:nvSpPr>
            <p:cNvPr id="9" name="TextBox 8"/>
            <p:cNvSpPr txBox="1"/>
            <p:nvPr/>
          </p:nvSpPr>
          <p:spPr>
            <a:xfrm>
              <a:off x="8124090" y="1900535"/>
              <a:ext cx="427972" cy="461665"/>
            </a:xfrm>
            <a:prstGeom prst="rect">
              <a:avLst/>
            </a:prstGeom>
            <a:noFill/>
          </p:spPr>
          <p:txBody>
            <a:bodyPr wrap="none" rtlCol="0">
              <a:spAutoFit/>
            </a:bodyPr>
            <a:lstStyle/>
            <a:p>
              <a:r>
                <a:rPr lang="en-US" sz="2400" b="1" dirty="0" smtClean="0">
                  <a:solidFill>
                    <a:srgbClr val="FF0000"/>
                  </a:solidFill>
                </a:rPr>
                <a:t>4</a:t>
              </a:r>
              <a:r>
                <a:rPr lang="en-US" sz="2400" b="1" dirty="0" smtClean="0">
                  <a:solidFill>
                    <a:srgbClr val="FF0000"/>
                  </a:solidFill>
                </a:rPr>
                <a:t>. </a:t>
              </a:r>
              <a:endParaRPr lang="en-US" sz="2400" b="1" dirty="0">
                <a:solidFill>
                  <a:srgbClr val="FF0000"/>
                </a:solidFill>
              </a:endParaRPr>
            </a:p>
          </p:txBody>
        </p:sp>
      </p:grpSp>
      <p:grpSp>
        <p:nvGrpSpPr>
          <p:cNvPr id="15" name="Group 14"/>
          <p:cNvGrpSpPr/>
          <p:nvPr/>
        </p:nvGrpSpPr>
        <p:grpSpPr>
          <a:xfrm>
            <a:off x="2816351" y="228600"/>
            <a:ext cx="2781300" cy="2946400"/>
            <a:chOff x="2816351" y="228600"/>
            <a:chExt cx="2781300" cy="2946400"/>
          </a:xfrm>
        </p:grpSpPr>
        <p:pic>
          <p:nvPicPr>
            <p:cNvPr id="7" name="Picture 6"/>
            <p:cNvPicPr>
              <a:picLocks noChangeAspect="1"/>
            </p:cNvPicPr>
            <p:nvPr/>
          </p:nvPicPr>
          <p:blipFill>
            <a:blip r:embed="rId5"/>
            <a:stretch>
              <a:fillRect/>
            </a:stretch>
          </p:blipFill>
          <p:spPr>
            <a:xfrm>
              <a:off x="2816351" y="228600"/>
              <a:ext cx="2781300" cy="2946400"/>
            </a:xfrm>
            <a:prstGeom prst="rect">
              <a:avLst/>
            </a:prstGeom>
          </p:spPr>
        </p:pic>
        <p:sp>
          <p:nvSpPr>
            <p:cNvPr id="10" name="TextBox 9"/>
            <p:cNvSpPr txBox="1"/>
            <p:nvPr/>
          </p:nvSpPr>
          <p:spPr>
            <a:xfrm>
              <a:off x="4495800" y="2362200"/>
              <a:ext cx="427972" cy="461665"/>
            </a:xfrm>
            <a:prstGeom prst="rect">
              <a:avLst/>
            </a:prstGeom>
            <a:noFill/>
          </p:spPr>
          <p:txBody>
            <a:bodyPr wrap="none" rtlCol="0">
              <a:spAutoFit/>
            </a:bodyPr>
            <a:lstStyle/>
            <a:p>
              <a:r>
                <a:rPr lang="en-US" sz="2400" b="1" dirty="0" smtClean="0">
                  <a:solidFill>
                    <a:srgbClr val="FF0000"/>
                  </a:solidFill>
                </a:rPr>
                <a:t>3</a:t>
              </a:r>
              <a:r>
                <a:rPr lang="en-US" sz="2400" b="1" dirty="0" smtClean="0">
                  <a:solidFill>
                    <a:srgbClr val="FF0000"/>
                  </a:solidFill>
                </a:rPr>
                <a:t>. </a:t>
              </a:r>
              <a:endParaRPr lang="en-US" sz="2400" b="1" dirty="0">
                <a:solidFill>
                  <a:srgbClr val="FF0000"/>
                </a:solidFill>
              </a:endParaRPr>
            </a:p>
          </p:txBody>
        </p:sp>
      </p:grpSp>
      <p:grpSp>
        <p:nvGrpSpPr>
          <p:cNvPr id="14" name="Group 13"/>
          <p:cNvGrpSpPr/>
          <p:nvPr/>
        </p:nvGrpSpPr>
        <p:grpSpPr>
          <a:xfrm>
            <a:off x="4114800" y="4537045"/>
            <a:ext cx="2895600" cy="2068286"/>
            <a:chOff x="4114800" y="4537045"/>
            <a:chExt cx="2895600" cy="2068286"/>
          </a:xfrm>
        </p:grpSpPr>
        <p:pic>
          <p:nvPicPr>
            <p:cNvPr id="6" name="Picture 5"/>
            <p:cNvPicPr>
              <a:picLocks noChangeAspect="1"/>
            </p:cNvPicPr>
            <p:nvPr/>
          </p:nvPicPr>
          <p:blipFill>
            <a:blip r:embed="rId6"/>
            <a:stretch>
              <a:fillRect/>
            </a:stretch>
          </p:blipFill>
          <p:spPr>
            <a:xfrm>
              <a:off x="4114800" y="4537045"/>
              <a:ext cx="2895600" cy="2068286"/>
            </a:xfrm>
            <a:prstGeom prst="rect">
              <a:avLst/>
            </a:prstGeom>
          </p:spPr>
        </p:pic>
        <p:sp>
          <p:nvSpPr>
            <p:cNvPr id="11" name="TextBox 10"/>
            <p:cNvSpPr txBox="1"/>
            <p:nvPr/>
          </p:nvSpPr>
          <p:spPr>
            <a:xfrm>
              <a:off x="6582428" y="6143666"/>
              <a:ext cx="427972" cy="461665"/>
            </a:xfrm>
            <a:prstGeom prst="rect">
              <a:avLst/>
            </a:prstGeom>
            <a:noFill/>
          </p:spPr>
          <p:txBody>
            <a:bodyPr wrap="none" rtlCol="0">
              <a:spAutoFit/>
            </a:bodyPr>
            <a:lstStyle/>
            <a:p>
              <a:r>
                <a:rPr lang="en-US" sz="2400" b="1" dirty="0" smtClean="0">
                  <a:solidFill>
                    <a:srgbClr val="FF0000"/>
                  </a:solidFill>
                </a:rPr>
                <a:t>2</a:t>
              </a:r>
              <a:r>
                <a:rPr lang="en-US" sz="2400" b="1" dirty="0" smtClean="0">
                  <a:solidFill>
                    <a:srgbClr val="FF0000"/>
                  </a:solidFill>
                </a:rPr>
                <a:t>. </a:t>
              </a:r>
              <a:endParaRPr lang="en-US" sz="2400" b="1" dirty="0">
                <a:solidFill>
                  <a:srgbClr val="FF0000"/>
                </a:solidFill>
              </a:endParaRPr>
            </a:p>
          </p:txBody>
        </p:sp>
      </p:grpSp>
      <p:grpSp>
        <p:nvGrpSpPr>
          <p:cNvPr id="13" name="Group 12"/>
          <p:cNvGrpSpPr/>
          <p:nvPr/>
        </p:nvGrpSpPr>
        <p:grpSpPr>
          <a:xfrm>
            <a:off x="228599" y="4537045"/>
            <a:ext cx="3712743" cy="2068286"/>
            <a:chOff x="228599" y="4537045"/>
            <a:chExt cx="3712743" cy="2068286"/>
          </a:xfrm>
        </p:grpSpPr>
        <p:pic>
          <p:nvPicPr>
            <p:cNvPr id="5" name="Picture 4"/>
            <p:cNvPicPr>
              <a:picLocks noChangeAspect="1"/>
            </p:cNvPicPr>
            <p:nvPr/>
          </p:nvPicPr>
          <p:blipFill>
            <a:blip r:embed="rId7"/>
            <a:stretch>
              <a:fillRect/>
            </a:stretch>
          </p:blipFill>
          <p:spPr>
            <a:xfrm>
              <a:off x="228599" y="4537045"/>
              <a:ext cx="3712743" cy="2068286"/>
            </a:xfrm>
            <a:prstGeom prst="rect">
              <a:avLst/>
            </a:prstGeom>
          </p:spPr>
        </p:pic>
        <p:sp>
          <p:nvSpPr>
            <p:cNvPr id="12" name="TextBox 11"/>
            <p:cNvSpPr txBox="1"/>
            <p:nvPr/>
          </p:nvSpPr>
          <p:spPr>
            <a:xfrm>
              <a:off x="228599" y="6143666"/>
              <a:ext cx="427972" cy="461665"/>
            </a:xfrm>
            <a:prstGeom prst="rect">
              <a:avLst/>
            </a:prstGeom>
            <a:noFill/>
          </p:spPr>
          <p:txBody>
            <a:bodyPr wrap="none" rtlCol="0">
              <a:spAutoFit/>
            </a:bodyPr>
            <a:lstStyle/>
            <a:p>
              <a:r>
                <a:rPr lang="en-US" sz="2400" b="1" dirty="0" smtClean="0">
                  <a:solidFill>
                    <a:srgbClr val="FF0000"/>
                  </a:solidFill>
                </a:rPr>
                <a:t>1. </a:t>
              </a:r>
              <a:endParaRPr lang="en-US" sz="2400" b="1" dirty="0">
                <a:solidFill>
                  <a:srgbClr val="FF0000"/>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a:xfrm>
            <a:off x="228600" y="1600200"/>
            <a:ext cx="2587752" cy="4495800"/>
          </a:xfrm>
        </p:spPr>
        <p:txBody>
          <a:bodyPr/>
          <a:lstStyle/>
          <a:p>
            <a:r>
              <a:rPr lang="en-US" dirty="0" smtClean="0"/>
              <a:t>Discuss the </a:t>
            </a:r>
            <a:r>
              <a:rPr lang="en-US" dirty="0" smtClean="0"/>
              <a:t>problems you found with each of the graphs.</a:t>
            </a:r>
          </a:p>
          <a:p>
            <a:pPr>
              <a:buNone/>
            </a:pP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grpSp>
        <p:nvGrpSpPr>
          <p:cNvPr id="5" name="Group 4"/>
          <p:cNvGrpSpPr/>
          <p:nvPr/>
        </p:nvGrpSpPr>
        <p:grpSpPr>
          <a:xfrm>
            <a:off x="228599" y="4537045"/>
            <a:ext cx="3712743" cy="2068286"/>
            <a:chOff x="228599" y="4537045"/>
            <a:chExt cx="3712743" cy="2068286"/>
          </a:xfrm>
        </p:grpSpPr>
        <p:pic>
          <p:nvPicPr>
            <p:cNvPr id="6" name="Picture 5"/>
            <p:cNvPicPr>
              <a:picLocks noChangeAspect="1"/>
            </p:cNvPicPr>
            <p:nvPr/>
          </p:nvPicPr>
          <p:blipFill>
            <a:blip r:embed="rId4"/>
            <a:stretch>
              <a:fillRect/>
            </a:stretch>
          </p:blipFill>
          <p:spPr>
            <a:xfrm>
              <a:off x="228599" y="4537045"/>
              <a:ext cx="3712743" cy="2068286"/>
            </a:xfrm>
            <a:prstGeom prst="rect">
              <a:avLst/>
            </a:prstGeom>
          </p:spPr>
        </p:pic>
        <p:sp>
          <p:nvSpPr>
            <p:cNvPr id="7" name="TextBox 6"/>
            <p:cNvSpPr txBox="1"/>
            <p:nvPr/>
          </p:nvSpPr>
          <p:spPr>
            <a:xfrm>
              <a:off x="228599" y="6143666"/>
              <a:ext cx="427972" cy="461665"/>
            </a:xfrm>
            <a:prstGeom prst="rect">
              <a:avLst/>
            </a:prstGeom>
            <a:noFill/>
          </p:spPr>
          <p:txBody>
            <a:bodyPr wrap="none" rtlCol="0">
              <a:spAutoFit/>
            </a:bodyPr>
            <a:lstStyle/>
            <a:p>
              <a:r>
                <a:rPr lang="en-US" sz="2400" b="1" dirty="0" smtClean="0">
                  <a:solidFill>
                    <a:srgbClr val="FF0000"/>
                  </a:solidFill>
                </a:rPr>
                <a:t>1. </a:t>
              </a:r>
              <a:endParaRPr lang="en-US" sz="2400" b="1" dirty="0">
                <a:solidFill>
                  <a:srgbClr val="FF0000"/>
                </a:solidFill>
              </a:endParaRPr>
            </a:p>
          </p:txBody>
        </p:sp>
      </p:grpSp>
      <p:grpSp>
        <p:nvGrpSpPr>
          <p:cNvPr id="8" name="Group 7"/>
          <p:cNvGrpSpPr/>
          <p:nvPr/>
        </p:nvGrpSpPr>
        <p:grpSpPr>
          <a:xfrm>
            <a:off x="4114800" y="4537045"/>
            <a:ext cx="2895600" cy="2068286"/>
            <a:chOff x="4114800" y="4537045"/>
            <a:chExt cx="2895600" cy="2068286"/>
          </a:xfrm>
        </p:grpSpPr>
        <p:pic>
          <p:nvPicPr>
            <p:cNvPr id="9" name="Picture 8"/>
            <p:cNvPicPr>
              <a:picLocks noChangeAspect="1"/>
            </p:cNvPicPr>
            <p:nvPr/>
          </p:nvPicPr>
          <p:blipFill>
            <a:blip r:embed="rId5"/>
            <a:stretch>
              <a:fillRect/>
            </a:stretch>
          </p:blipFill>
          <p:spPr>
            <a:xfrm>
              <a:off x="4114800" y="4537045"/>
              <a:ext cx="2895600" cy="2068286"/>
            </a:xfrm>
            <a:prstGeom prst="rect">
              <a:avLst/>
            </a:prstGeom>
          </p:spPr>
        </p:pic>
        <p:sp>
          <p:nvSpPr>
            <p:cNvPr id="10" name="TextBox 9"/>
            <p:cNvSpPr txBox="1"/>
            <p:nvPr/>
          </p:nvSpPr>
          <p:spPr>
            <a:xfrm>
              <a:off x="6582428" y="6143666"/>
              <a:ext cx="427972" cy="461665"/>
            </a:xfrm>
            <a:prstGeom prst="rect">
              <a:avLst/>
            </a:prstGeom>
            <a:noFill/>
          </p:spPr>
          <p:txBody>
            <a:bodyPr wrap="none" rtlCol="0">
              <a:spAutoFit/>
            </a:bodyPr>
            <a:lstStyle/>
            <a:p>
              <a:r>
                <a:rPr lang="en-US" sz="2400" b="1" dirty="0" smtClean="0">
                  <a:solidFill>
                    <a:srgbClr val="FF0000"/>
                  </a:solidFill>
                </a:rPr>
                <a:t>2</a:t>
              </a:r>
              <a:r>
                <a:rPr lang="en-US" sz="2400" b="1" dirty="0" smtClean="0">
                  <a:solidFill>
                    <a:srgbClr val="FF0000"/>
                  </a:solidFill>
                </a:rPr>
                <a:t>. </a:t>
              </a:r>
              <a:endParaRPr lang="en-US" sz="2400" b="1" dirty="0">
                <a:solidFill>
                  <a:srgbClr val="FF0000"/>
                </a:solidFill>
              </a:endParaRPr>
            </a:p>
          </p:txBody>
        </p:sp>
      </p:grpSp>
      <p:grpSp>
        <p:nvGrpSpPr>
          <p:cNvPr id="11" name="Group 10"/>
          <p:cNvGrpSpPr/>
          <p:nvPr/>
        </p:nvGrpSpPr>
        <p:grpSpPr>
          <a:xfrm>
            <a:off x="2816351" y="228600"/>
            <a:ext cx="2781300" cy="2946400"/>
            <a:chOff x="2816351" y="228600"/>
            <a:chExt cx="2781300" cy="2946400"/>
          </a:xfrm>
        </p:grpSpPr>
        <p:pic>
          <p:nvPicPr>
            <p:cNvPr id="12" name="Picture 11"/>
            <p:cNvPicPr>
              <a:picLocks noChangeAspect="1"/>
            </p:cNvPicPr>
            <p:nvPr/>
          </p:nvPicPr>
          <p:blipFill>
            <a:blip r:embed="rId6"/>
            <a:stretch>
              <a:fillRect/>
            </a:stretch>
          </p:blipFill>
          <p:spPr>
            <a:xfrm>
              <a:off x="2816351" y="228600"/>
              <a:ext cx="2781300" cy="2946400"/>
            </a:xfrm>
            <a:prstGeom prst="rect">
              <a:avLst/>
            </a:prstGeom>
          </p:spPr>
        </p:pic>
        <p:sp>
          <p:nvSpPr>
            <p:cNvPr id="13" name="TextBox 12"/>
            <p:cNvSpPr txBox="1"/>
            <p:nvPr/>
          </p:nvSpPr>
          <p:spPr>
            <a:xfrm>
              <a:off x="4495800" y="2362200"/>
              <a:ext cx="427972" cy="461665"/>
            </a:xfrm>
            <a:prstGeom prst="rect">
              <a:avLst/>
            </a:prstGeom>
            <a:noFill/>
          </p:spPr>
          <p:txBody>
            <a:bodyPr wrap="none" rtlCol="0">
              <a:spAutoFit/>
            </a:bodyPr>
            <a:lstStyle/>
            <a:p>
              <a:r>
                <a:rPr lang="en-US" sz="2400" b="1" dirty="0" smtClean="0">
                  <a:solidFill>
                    <a:srgbClr val="FF0000"/>
                  </a:solidFill>
                </a:rPr>
                <a:t>3</a:t>
              </a:r>
              <a:r>
                <a:rPr lang="en-US" sz="2400" b="1" dirty="0" smtClean="0">
                  <a:solidFill>
                    <a:srgbClr val="FF0000"/>
                  </a:solidFill>
                </a:rPr>
                <a:t>. </a:t>
              </a:r>
              <a:endParaRPr lang="en-US" sz="2400" b="1" dirty="0">
                <a:solidFill>
                  <a:srgbClr val="FF0000"/>
                </a:solidFill>
              </a:endParaRPr>
            </a:p>
          </p:txBody>
        </p:sp>
      </p:grpSp>
      <p:grpSp>
        <p:nvGrpSpPr>
          <p:cNvPr id="14" name="Group 13"/>
          <p:cNvGrpSpPr/>
          <p:nvPr/>
        </p:nvGrpSpPr>
        <p:grpSpPr>
          <a:xfrm>
            <a:off x="5867400" y="1600200"/>
            <a:ext cx="3276600" cy="2768600"/>
            <a:chOff x="5867400" y="1600200"/>
            <a:chExt cx="3276600" cy="2768600"/>
          </a:xfrm>
        </p:grpSpPr>
        <p:pic>
          <p:nvPicPr>
            <p:cNvPr id="15" name="Picture 14"/>
            <p:cNvPicPr>
              <a:picLocks noChangeAspect="1"/>
            </p:cNvPicPr>
            <p:nvPr/>
          </p:nvPicPr>
          <p:blipFill>
            <a:blip r:embed="rId7"/>
            <a:stretch>
              <a:fillRect/>
            </a:stretch>
          </p:blipFill>
          <p:spPr>
            <a:xfrm>
              <a:off x="5867400" y="1600200"/>
              <a:ext cx="3276600" cy="2768600"/>
            </a:xfrm>
            <a:prstGeom prst="rect">
              <a:avLst/>
            </a:prstGeom>
          </p:spPr>
        </p:pic>
        <p:sp>
          <p:nvSpPr>
            <p:cNvPr id="16" name="TextBox 15"/>
            <p:cNvSpPr txBox="1"/>
            <p:nvPr/>
          </p:nvSpPr>
          <p:spPr>
            <a:xfrm>
              <a:off x="8124090" y="1900535"/>
              <a:ext cx="427972" cy="461665"/>
            </a:xfrm>
            <a:prstGeom prst="rect">
              <a:avLst/>
            </a:prstGeom>
            <a:noFill/>
          </p:spPr>
          <p:txBody>
            <a:bodyPr wrap="none" rtlCol="0">
              <a:spAutoFit/>
            </a:bodyPr>
            <a:lstStyle/>
            <a:p>
              <a:r>
                <a:rPr lang="en-US" sz="2400" b="1" dirty="0" smtClean="0">
                  <a:solidFill>
                    <a:srgbClr val="FF0000"/>
                  </a:solidFill>
                </a:rPr>
                <a:t>4</a:t>
              </a:r>
              <a:r>
                <a:rPr lang="en-US" sz="2400" b="1" dirty="0" smtClean="0">
                  <a:solidFill>
                    <a:srgbClr val="FF0000"/>
                  </a:solidFill>
                </a:rPr>
                <a:t>. </a:t>
              </a:r>
              <a:endParaRPr lang="en-US" sz="2400" b="1" dirty="0">
                <a:solidFill>
                  <a:srgbClr val="FF0000"/>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Data tells a </a:t>
            </a:r>
            <a:r>
              <a:rPr lang="en-US" sz="4000" dirty="0" smtClean="0"/>
              <a:t>story!</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Read </a:t>
            </a:r>
            <a:r>
              <a:rPr lang="en-US" dirty="0" smtClean="0"/>
              <a:t>the CDC handout “Using Graphs and Charts to Illustrate Quantitative Data.</a:t>
            </a:r>
            <a:r>
              <a:rPr lang="en-US" dirty="0" smtClean="0"/>
              <a:t> </a:t>
            </a:r>
            <a:endParaRPr lang="en-US" dirty="0"/>
          </a:p>
        </p:txBody>
      </p:sp>
      <p:pic>
        <p:nvPicPr>
          <p:cNvPr id="6" name="Picture 5"/>
          <p:cNvPicPr>
            <a:picLocks noChangeAspect="1"/>
          </p:cNvPicPr>
          <p:nvPr/>
        </p:nvPicPr>
        <p:blipFill>
          <a:blip r:embed="rId4"/>
          <a:stretch>
            <a:fillRect/>
          </a:stretch>
        </p:blipFill>
        <p:spPr>
          <a:xfrm>
            <a:off x="3048000" y="2682699"/>
            <a:ext cx="3991841" cy="417530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7842493" y="228600"/>
            <a:ext cx="1301507" cy="841218"/>
          </a:xfrm>
          <a:prstGeom prst="rect">
            <a:avLst/>
          </a:prstGeom>
        </p:spPr>
      </p:pic>
      <p:sp>
        <p:nvSpPr>
          <p:cNvPr id="5" name="Content Placeholder 2"/>
          <p:cNvSpPr>
            <a:spLocks noGrp="1"/>
          </p:cNvSpPr>
          <p:nvPr>
            <p:ph sz="quarter" idx="1"/>
          </p:nvPr>
        </p:nvSpPr>
        <p:spPr>
          <a:xfrm>
            <a:off x="914400" y="228600"/>
            <a:ext cx="6324600" cy="990600"/>
          </a:xfrm>
        </p:spPr>
        <p:txBody>
          <a:bodyPr>
            <a:normAutofit fontScale="92500" lnSpcReduction="20000"/>
          </a:bodyPr>
          <a:lstStyle/>
          <a:p>
            <a:r>
              <a:rPr lang="en-US" sz="3600" dirty="0" smtClean="0"/>
              <a:t>Tell </a:t>
            </a:r>
            <a:r>
              <a:rPr lang="en-US" sz="3600" dirty="0" smtClean="0"/>
              <a:t>the </a:t>
            </a:r>
            <a:r>
              <a:rPr lang="en-US" sz="3600" dirty="0" smtClean="0"/>
              <a:t>story. Focus on the purpose and the big conclusion.</a:t>
            </a:r>
            <a:endParaRPr lang="en-US" sz="3600" dirty="0" smtClean="0"/>
          </a:p>
          <a:p>
            <a:endParaRPr lang="en-US" dirty="0"/>
          </a:p>
        </p:txBody>
      </p:sp>
      <p:pic>
        <p:nvPicPr>
          <p:cNvPr id="7" name="Picture 6"/>
          <p:cNvPicPr>
            <a:picLocks noChangeAspect="1"/>
          </p:cNvPicPr>
          <p:nvPr/>
        </p:nvPicPr>
        <p:blipFill>
          <a:blip r:embed="rId4"/>
          <a:stretch>
            <a:fillRect/>
          </a:stretch>
        </p:blipFill>
        <p:spPr>
          <a:xfrm>
            <a:off x="204134" y="2029098"/>
            <a:ext cx="3682066" cy="2530871"/>
          </a:xfrm>
          <a:prstGeom prst="rect">
            <a:avLst/>
          </a:prstGeom>
        </p:spPr>
      </p:pic>
      <p:pic>
        <p:nvPicPr>
          <p:cNvPr id="8" name="Picture 7"/>
          <p:cNvPicPr>
            <a:picLocks noChangeAspect="1"/>
          </p:cNvPicPr>
          <p:nvPr/>
        </p:nvPicPr>
        <p:blipFill>
          <a:blip r:embed="rId5"/>
          <a:stretch>
            <a:fillRect/>
          </a:stretch>
        </p:blipFill>
        <p:spPr>
          <a:xfrm>
            <a:off x="5555907" y="1799825"/>
            <a:ext cx="3588093" cy="2565400"/>
          </a:xfrm>
          <a:prstGeom prst="rect">
            <a:avLst/>
          </a:prstGeom>
        </p:spPr>
      </p:pic>
      <p:pic>
        <p:nvPicPr>
          <p:cNvPr id="9" name="Picture 8"/>
          <p:cNvPicPr>
            <a:picLocks noChangeAspect="1"/>
          </p:cNvPicPr>
          <p:nvPr/>
        </p:nvPicPr>
        <p:blipFill>
          <a:blip r:embed="rId6"/>
          <a:stretch>
            <a:fillRect/>
          </a:stretch>
        </p:blipFill>
        <p:spPr>
          <a:xfrm>
            <a:off x="0" y="4307218"/>
            <a:ext cx="3581400" cy="2550781"/>
          </a:xfrm>
          <a:prstGeom prst="rect">
            <a:avLst/>
          </a:prstGeom>
        </p:spPr>
      </p:pic>
      <p:pic>
        <p:nvPicPr>
          <p:cNvPr id="10" name="Picture 9"/>
          <p:cNvPicPr>
            <a:picLocks noChangeAspect="1"/>
          </p:cNvPicPr>
          <p:nvPr/>
        </p:nvPicPr>
        <p:blipFill>
          <a:blip r:embed="rId7"/>
          <a:stretch>
            <a:fillRect/>
          </a:stretch>
        </p:blipFill>
        <p:spPr>
          <a:xfrm>
            <a:off x="5638800" y="4365225"/>
            <a:ext cx="3505200" cy="249277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Clear</a:t>
            </a:r>
            <a:r>
              <a:rPr lang="en-US" dirty="0" smtClean="0"/>
              <a:t>, Accurate, &amp; Compelling</a:t>
            </a:r>
            <a:endParaRPr lang="en-US" dirty="0"/>
          </a:p>
        </p:txBody>
      </p:sp>
      <p:sp>
        <p:nvSpPr>
          <p:cNvPr id="3" name="Content Placeholder 2"/>
          <p:cNvSpPr>
            <a:spLocks noGrp="1"/>
          </p:cNvSpPr>
          <p:nvPr>
            <p:ph sz="quarter" idx="1"/>
          </p:nvPr>
        </p:nvSpPr>
        <p:spPr>
          <a:xfrm>
            <a:off x="612648" y="2033008"/>
            <a:ext cx="8153400" cy="4495800"/>
          </a:xfrm>
        </p:spPr>
        <p:txBody>
          <a:bodyPr>
            <a:normAutofit/>
          </a:bodyPr>
          <a:lstStyle/>
          <a:p>
            <a:r>
              <a:rPr lang="en-US" sz="3200" b="1" dirty="0" smtClean="0"/>
              <a:t>If your graph is not </a:t>
            </a:r>
            <a:r>
              <a:rPr lang="en-US" sz="4000" b="1" dirty="0" smtClean="0"/>
              <a:t>CLEAR</a:t>
            </a:r>
            <a:r>
              <a:rPr lang="en-US" sz="3200" b="1" dirty="0" smtClean="0"/>
              <a:t>, you lose your credibility!</a:t>
            </a:r>
            <a:endParaRPr lang="en-US" sz="3600" dirty="0" smtClean="0"/>
          </a:p>
          <a:p>
            <a:pPr lvl="1"/>
            <a:r>
              <a:rPr lang="en-US" dirty="0" smtClean="0"/>
              <a:t>1) Choose the relevant data to graph</a:t>
            </a:r>
            <a:endParaRPr lang="en-US" sz="3300" dirty="0" smtClean="0"/>
          </a:p>
          <a:p>
            <a:pPr lvl="1"/>
            <a:r>
              <a:rPr lang="en-US" dirty="0" smtClean="0"/>
              <a:t>2) Choose the best type of graph to show data (line, bar, pie, double bar, scatter plot) </a:t>
            </a:r>
            <a:endParaRPr lang="en-US" sz="3300" dirty="0" smtClean="0"/>
          </a:p>
          <a:p>
            <a:pPr>
              <a:buNone/>
            </a:pPr>
            <a:endParaRPr lang="en-US" sz="3600" dirty="0" smtClean="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a:t>
            </a:r>
            <a:r>
              <a:rPr lang="en-US" b="1" dirty="0" smtClean="0">
                <a:solidFill>
                  <a:srgbClr val="FF0000"/>
                </a:solidFill>
              </a:rPr>
              <a:t>Accurate</a:t>
            </a:r>
            <a:r>
              <a:rPr lang="en-US" dirty="0" smtClean="0"/>
              <a:t>, &amp; Compelling</a:t>
            </a:r>
            <a:endParaRPr lang="en-US" dirty="0"/>
          </a:p>
        </p:txBody>
      </p:sp>
      <p:sp>
        <p:nvSpPr>
          <p:cNvPr id="3" name="Content Placeholder 2"/>
          <p:cNvSpPr>
            <a:spLocks noGrp="1"/>
          </p:cNvSpPr>
          <p:nvPr>
            <p:ph sz="quarter" idx="1"/>
          </p:nvPr>
        </p:nvSpPr>
        <p:spPr/>
        <p:txBody>
          <a:bodyPr>
            <a:normAutofit/>
          </a:bodyPr>
          <a:lstStyle/>
          <a:p>
            <a:pPr>
              <a:buNone/>
            </a:pPr>
            <a:endParaRPr lang="en-US" sz="3600" dirty="0" smtClean="0"/>
          </a:p>
          <a:p>
            <a:r>
              <a:rPr lang="en-US" sz="3200" b="1" dirty="0" smtClean="0"/>
              <a:t>If your graph is not </a:t>
            </a:r>
            <a:r>
              <a:rPr lang="en-US" sz="4000" b="1" dirty="0" smtClean="0"/>
              <a:t>ACCURATE</a:t>
            </a:r>
            <a:r>
              <a:rPr lang="en-US" sz="3200" b="1" dirty="0" smtClean="0"/>
              <a:t>, everyone is lost!</a:t>
            </a:r>
            <a:endParaRPr lang="en-US" sz="3200" dirty="0" smtClean="0"/>
          </a:p>
          <a:p>
            <a:pPr lvl="1"/>
            <a:r>
              <a:rPr lang="en-US" dirty="0" smtClean="0"/>
              <a:t>3</a:t>
            </a:r>
            <a:r>
              <a:rPr lang="en-US" dirty="0" smtClean="0"/>
              <a:t>) Create a TITLE that explains the data</a:t>
            </a:r>
            <a:endParaRPr lang="en-US" sz="3300" dirty="0" smtClean="0"/>
          </a:p>
          <a:p>
            <a:pPr lvl="1"/>
            <a:r>
              <a:rPr lang="en-US" dirty="0" smtClean="0"/>
              <a:t>4) Add label (with units) on the X-AXIS</a:t>
            </a:r>
            <a:endParaRPr lang="en-US" sz="3300" dirty="0" smtClean="0"/>
          </a:p>
          <a:p>
            <a:pPr lvl="1"/>
            <a:r>
              <a:rPr lang="en-US" dirty="0" smtClean="0"/>
              <a:t>5) Add label (with units) on the Y-AXIS</a:t>
            </a:r>
            <a:endParaRPr lang="en-US" sz="3300" dirty="0" smtClean="0"/>
          </a:p>
          <a:p>
            <a:pPr lvl="1">
              <a:buNone/>
            </a:pPr>
            <a:r>
              <a:rPr lang="en-US" b="1" dirty="0" smtClean="0"/>
              <a:t> </a:t>
            </a:r>
            <a:endParaRPr lang="en-US" sz="2500" dirty="0" smtClean="0"/>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a:t>
            </a:r>
            <a:r>
              <a:rPr lang="en-US" dirty="0" smtClean="0"/>
              <a:t>, Accurate, &amp; </a:t>
            </a:r>
            <a:r>
              <a:rPr lang="en-US" b="1" dirty="0" smtClean="0">
                <a:solidFill>
                  <a:srgbClr val="FF0000"/>
                </a:solidFill>
              </a:rPr>
              <a:t>Compelling</a:t>
            </a:r>
            <a:endParaRPr lang="en-US" b="1" dirty="0">
              <a:solidFill>
                <a:srgbClr val="FF0000"/>
              </a:solidFill>
            </a:endParaRPr>
          </a:p>
        </p:txBody>
      </p:sp>
      <p:sp>
        <p:nvSpPr>
          <p:cNvPr id="3" name="Content Placeholder 2"/>
          <p:cNvSpPr>
            <a:spLocks noGrp="1"/>
          </p:cNvSpPr>
          <p:nvPr>
            <p:ph sz="quarter" idx="1"/>
          </p:nvPr>
        </p:nvSpPr>
        <p:spPr/>
        <p:txBody>
          <a:bodyPr>
            <a:normAutofit/>
          </a:bodyPr>
          <a:lstStyle/>
          <a:p>
            <a:pPr>
              <a:buNone/>
            </a:pPr>
            <a:r>
              <a:rPr lang="en-US" sz="3200" b="1" dirty="0" smtClean="0"/>
              <a:t> If </a:t>
            </a:r>
            <a:r>
              <a:rPr lang="en-US" sz="3200" b="1" dirty="0" smtClean="0"/>
              <a:t>your graph is not </a:t>
            </a:r>
            <a:r>
              <a:rPr lang="en-US" sz="4000" b="1" dirty="0" smtClean="0"/>
              <a:t>COMPELLING</a:t>
            </a:r>
            <a:r>
              <a:rPr lang="en-US" sz="3200" b="1" dirty="0" smtClean="0"/>
              <a:t>, nobody cares!	</a:t>
            </a:r>
            <a:endParaRPr lang="en-US" sz="3600" dirty="0" smtClean="0"/>
          </a:p>
          <a:p>
            <a:r>
              <a:rPr lang="en-US" sz="2600" dirty="0" smtClean="0"/>
              <a:t>6) Choose a strategic scale to use most of the graphing space, but do not stretch or shrink your scale so that it misrepresents your </a:t>
            </a:r>
            <a:r>
              <a:rPr lang="en-US" sz="2600" dirty="0" smtClean="0"/>
              <a:t>data.</a:t>
            </a:r>
          </a:p>
          <a:p>
            <a:r>
              <a:rPr lang="en-US" sz="2600" dirty="0" smtClean="0"/>
              <a:t>7) Graph </a:t>
            </a:r>
            <a:r>
              <a:rPr lang="en-US" sz="2600" dirty="0" smtClean="0"/>
              <a:t>the data, using signals (ex: colors, patterns) to show differences in the data</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153400" cy="990600"/>
          </a:xfrm>
        </p:spPr>
        <p:txBody>
          <a:bodyPr/>
          <a:lstStyle/>
          <a:p>
            <a:r>
              <a:rPr lang="en-US" b="1" dirty="0" smtClean="0"/>
              <a:t>Time to Graph!</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6" name="Picture 5"/>
          <p:cNvPicPr>
            <a:picLocks noChangeAspect="1"/>
          </p:cNvPicPr>
          <p:nvPr/>
        </p:nvPicPr>
        <p:blipFill>
          <a:blip r:embed="rId4"/>
          <a:stretch>
            <a:fillRect/>
          </a:stretch>
        </p:blipFill>
        <p:spPr>
          <a:xfrm>
            <a:off x="0" y="1625600"/>
            <a:ext cx="7543138" cy="5005260"/>
          </a:xfrm>
          <a:prstGeom prst="rect">
            <a:avLst/>
          </a:prstGeom>
        </p:spPr>
      </p:pic>
      <p:sp>
        <p:nvSpPr>
          <p:cNvPr id="7" name="TextBox 6"/>
          <p:cNvSpPr txBox="1"/>
          <p:nvPr/>
        </p:nvSpPr>
        <p:spPr>
          <a:xfrm>
            <a:off x="3962400" y="228600"/>
            <a:ext cx="5181600" cy="923330"/>
          </a:xfrm>
          <a:prstGeom prst="rect">
            <a:avLst/>
          </a:prstGeom>
          <a:noFill/>
        </p:spPr>
        <p:txBody>
          <a:bodyPr wrap="square" rtlCol="0">
            <a:spAutoFit/>
          </a:bodyPr>
          <a:lstStyle/>
          <a:p>
            <a:r>
              <a:rPr lang="en-US" dirty="0" smtClean="0"/>
              <a:t>Create a graph showing differences </a:t>
            </a:r>
            <a:r>
              <a:rPr lang="en-US" dirty="0" smtClean="0"/>
              <a:t>in </a:t>
            </a:r>
            <a:r>
              <a:rPr lang="en-US" u="sng" dirty="0" smtClean="0"/>
              <a:t>percent of total</a:t>
            </a:r>
            <a:r>
              <a:rPr lang="en-US" dirty="0" smtClean="0"/>
              <a:t> drivers involved in fatal crashes with BAC .08 or higher for different Age Groups for the year 1996</a:t>
            </a:r>
            <a:r>
              <a:rPr lang="en-US" dirty="0" smtClean="0"/>
              <a:t> </a:t>
            </a:r>
            <a:r>
              <a:rPr lang="en-US" dirty="0" smtClean="0"/>
              <a:t>&amp;</a:t>
            </a:r>
            <a:r>
              <a:rPr lang="en-US" dirty="0" smtClean="0"/>
              <a:t> </a:t>
            </a:r>
            <a:r>
              <a:rPr lang="en-US" dirty="0" smtClean="0"/>
              <a:t>2006. </a:t>
            </a:r>
          </a:p>
          <a:p>
            <a:endParaRPr lang="en-US" dirty="0"/>
          </a:p>
        </p:txBody>
      </p:sp>
      <p:sp>
        <p:nvSpPr>
          <p:cNvPr id="8" name="TextBox 7"/>
          <p:cNvSpPr txBox="1"/>
          <p:nvPr/>
        </p:nvSpPr>
        <p:spPr>
          <a:xfrm>
            <a:off x="5036045" y="6571531"/>
            <a:ext cx="1095746" cy="307777"/>
          </a:xfrm>
          <a:prstGeom prst="rect">
            <a:avLst/>
          </a:prstGeom>
          <a:noFill/>
        </p:spPr>
        <p:txBody>
          <a:bodyPr wrap="none" rtlCol="0">
            <a:spAutoFit/>
          </a:bodyPr>
          <a:lstStyle/>
          <a:p>
            <a:r>
              <a:rPr lang="en-US" sz="1400" i="1" dirty="0" smtClean="0"/>
              <a:t>Source: CDC</a:t>
            </a:r>
            <a:endParaRPr lang="en-US" sz="14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609</TotalTime>
  <Words>944</Words>
  <Application>Microsoft Macintosh PowerPoint</Application>
  <PresentationFormat>On-screen Show (4:3)</PresentationFormat>
  <Paragraphs>70</Paragraphs>
  <Slides>12</Slides>
  <Notes>12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Lesson 3.6: Graphing</vt:lpstr>
      <vt:lpstr>Do Now</vt:lpstr>
      <vt:lpstr>Discuss</vt:lpstr>
      <vt:lpstr>Data tells a story!</vt:lpstr>
      <vt:lpstr>Slide 5</vt:lpstr>
      <vt:lpstr>Clear, Accurate, &amp; Compelling</vt:lpstr>
      <vt:lpstr>Clear, Accurate, &amp; Compelling</vt:lpstr>
      <vt:lpstr>Clear, Accurate, &amp; Compelling</vt:lpstr>
      <vt:lpstr>Time to Graph!</vt:lpstr>
      <vt:lpstr>Time to Graph!</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48</cp:revision>
  <dcterms:created xsi:type="dcterms:W3CDTF">2014-01-09T02:38:24Z</dcterms:created>
  <dcterms:modified xsi:type="dcterms:W3CDTF">2014-01-09T03:24:22Z</dcterms:modified>
</cp:coreProperties>
</file>