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2"/>
  </p:notesMasterIdLst>
  <p:sldIdLst>
    <p:sldId id="256" r:id="rId2"/>
    <p:sldId id="257" r:id="rId3"/>
    <p:sldId id="268" r:id="rId4"/>
    <p:sldId id="258" r:id="rId5"/>
    <p:sldId id="259" r:id="rId6"/>
    <p:sldId id="269" r:id="rId7"/>
    <p:sldId id="261" r:id="rId8"/>
    <p:sldId id="264"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96" y="-2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will provide an opportunity for students to examine the current and past problem with tobacco facing our population. They will examine data, facts, and a timeline to connect factors</a:t>
            </a:r>
            <a:r>
              <a:rPr lang="en-US" baseline="0" dirty="0" smtClean="0"/>
              <a:t> that influence addiction to tobacco, including the physiological effects of nicotine and the effects of governmental regulations and laws. Students will begin by analyzing a graph showing smoking trends over time. They will then read about statistics on tobacco and the basics of the drug. After that they will go online to an informational site sponsored by the HHS to answer more questions and review a timeline of governmental laws and regulations regarding tobacco. </a:t>
            </a:r>
          </a:p>
          <a:p>
            <a:endParaRPr lang="en-US" baseline="0" dirty="0" smtClean="0"/>
          </a:p>
          <a:p>
            <a:r>
              <a:rPr lang="en-US" baseline="0" dirty="0" smtClean="0"/>
              <a:t>Image source: </a:t>
            </a:r>
            <a:r>
              <a:rPr lang="en-US" baseline="0" dirty="0" err="1" smtClean="0"/>
              <a:t>Wikimedia</a:t>
            </a:r>
            <a:r>
              <a:rPr lang="en-US" baseline="0" dirty="0" smtClean="0"/>
              <a:t> Commons: http://</a:t>
            </a:r>
            <a:r>
              <a:rPr lang="en-US" baseline="0" dirty="0" err="1" smtClean="0"/>
              <a:t>commons.wikimedia.org/wiki/File:Lighting_a_cigarette.jpg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 </a:t>
            </a:r>
          </a:p>
          <a:p>
            <a:r>
              <a:rPr lang="en-US" sz="1200" kern="1200" dirty="0" smtClean="0">
                <a:solidFill>
                  <a:schemeClr val="tx1"/>
                </a:solidFill>
                <a:latin typeface="+mn-lt"/>
                <a:ea typeface="+mn-ea"/>
                <a:cs typeface="+mn-cs"/>
              </a:rPr>
              <a:t>1. What was the purpose of these experiments? To determine the blood nicotine level of different nicotine-containing substances at various times</a:t>
            </a:r>
          </a:p>
          <a:p>
            <a:r>
              <a:rPr lang="en-US" sz="1200" kern="1200" dirty="0" smtClean="0">
                <a:solidFill>
                  <a:schemeClr val="tx1"/>
                </a:solidFill>
                <a:latin typeface="+mn-lt"/>
                <a:ea typeface="+mn-ea"/>
                <a:cs typeface="+mn-cs"/>
              </a:rPr>
              <a:t>2. Figure 1 shows that as time goes on, the blood nicotine concentration for the </a:t>
            </a:r>
            <a:r>
              <a:rPr lang="en-US" sz="1200" u="sng" kern="1200" dirty="0" smtClean="0">
                <a:solidFill>
                  <a:schemeClr val="tx1"/>
                </a:solidFill>
                <a:latin typeface="+mn-lt"/>
                <a:ea typeface="+mn-ea"/>
                <a:cs typeface="+mn-cs"/>
              </a:rPr>
              <a:t>patch</a:t>
            </a:r>
            <a:r>
              <a:rPr lang="en-US" sz="1200" kern="1200" dirty="0" smtClean="0">
                <a:solidFill>
                  <a:schemeClr val="tx1"/>
                </a:solidFill>
                <a:latin typeface="+mn-lt"/>
                <a:ea typeface="+mn-ea"/>
                <a:cs typeface="+mn-cs"/>
              </a:rPr>
              <a:t>: increase slightly;   Figure 2: increase slightly </a:t>
            </a:r>
          </a:p>
          <a:p>
            <a:r>
              <a:rPr lang="en-US" sz="1200" kern="1200" dirty="0" smtClean="0">
                <a:solidFill>
                  <a:schemeClr val="tx1"/>
                </a:solidFill>
                <a:latin typeface="+mn-lt"/>
                <a:ea typeface="+mn-ea"/>
                <a:cs typeface="+mn-cs"/>
              </a:rPr>
              <a:t>3. Figure 1 shows that as time goes on, the blood nicotine concentration for the </a:t>
            </a:r>
            <a:r>
              <a:rPr lang="en-US" sz="1200" u="sng" kern="1200" dirty="0" smtClean="0">
                <a:solidFill>
                  <a:schemeClr val="tx1"/>
                </a:solidFill>
                <a:latin typeface="+mn-lt"/>
                <a:ea typeface="+mn-ea"/>
                <a:cs typeface="+mn-cs"/>
              </a:rPr>
              <a:t>gum</a:t>
            </a:r>
            <a:r>
              <a:rPr lang="en-US" sz="1200" kern="1200" dirty="0" smtClean="0">
                <a:solidFill>
                  <a:schemeClr val="tx1"/>
                </a:solidFill>
                <a:latin typeface="+mn-lt"/>
                <a:ea typeface="+mn-ea"/>
                <a:cs typeface="+mn-cs"/>
              </a:rPr>
              <a:t>: Increase sharply, then level out;  Figure 2: Stay constant briefly, then rise gradually, level out and slightly drop in the end</a:t>
            </a:r>
          </a:p>
          <a:p>
            <a:r>
              <a:rPr lang="en-US" sz="1200" kern="1200" dirty="0" smtClean="0">
                <a:solidFill>
                  <a:schemeClr val="tx1"/>
                </a:solidFill>
                <a:latin typeface="+mn-lt"/>
                <a:ea typeface="+mn-ea"/>
                <a:cs typeface="+mn-cs"/>
              </a:rPr>
              <a:t>4. According to Figure 1, at what </a:t>
            </a:r>
            <a:r>
              <a:rPr lang="en-US" sz="1200" kern="1200" dirty="0" err="1" smtClean="0">
                <a:solidFill>
                  <a:schemeClr val="tx1"/>
                </a:solidFill>
                <a:latin typeface="+mn-lt"/>
                <a:ea typeface="+mn-ea"/>
                <a:cs typeface="+mn-cs"/>
              </a:rPr>
              <a:t>time(s</a:t>
            </a:r>
            <a:r>
              <a:rPr lang="en-US" sz="1200" kern="1200" dirty="0" smtClean="0">
                <a:solidFill>
                  <a:schemeClr val="tx1"/>
                </a:solidFill>
                <a:latin typeface="+mn-lt"/>
                <a:ea typeface="+mn-ea"/>
                <a:cs typeface="+mn-cs"/>
              </a:rPr>
              <a:t>) do the gum and cigarettes produce the same level of blood nicotine concentration? Approx. 60 minutes after the start of use</a:t>
            </a:r>
          </a:p>
          <a:p>
            <a:pPr lvl="0"/>
            <a:r>
              <a:rPr lang="en-US" sz="1200" kern="1200" dirty="0" smtClean="0">
                <a:solidFill>
                  <a:schemeClr val="tx1"/>
                </a:solidFill>
                <a:latin typeface="+mn-lt"/>
                <a:ea typeface="+mn-ea"/>
                <a:cs typeface="+mn-cs"/>
              </a:rPr>
              <a:t>5. According to Figure 2, at what </a:t>
            </a:r>
            <a:r>
              <a:rPr lang="en-US" sz="1200" kern="1200" dirty="0" err="1" smtClean="0">
                <a:solidFill>
                  <a:schemeClr val="tx1"/>
                </a:solidFill>
                <a:latin typeface="+mn-lt"/>
                <a:ea typeface="+mn-ea"/>
                <a:cs typeface="+mn-cs"/>
              </a:rPr>
              <a:t>time(s</a:t>
            </a:r>
            <a:r>
              <a:rPr lang="en-US" sz="1200" kern="1200" dirty="0" smtClean="0">
                <a:solidFill>
                  <a:schemeClr val="tx1"/>
                </a:solidFill>
                <a:latin typeface="+mn-lt"/>
                <a:ea typeface="+mn-ea"/>
                <a:cs typeface="+mn-cs"/>
              </a:rPr>
              <a:t>) do the gum/inhaler/tablet and spray produce the same level of blood nicotine concentration? Approx. 25 minutes after start of use?  not accurately monitoring the blood nicotine levels</a:t>
            </a:r>
          </a:p>
          <a:p>
            <a:r>
              <a:rPr lang="en-US" sz="1200" kern="1200" dirty="0" smtClean="0">
                <a:solidFill>
                  <a:schemeClr val="tx1"/>
                </a:solidFill>
                <a:latin typeface="+mn-lt"/>
                <a:ea typeface="+mn-ea"/>
                <a:cs typeface="+mn-cs"/>
              </a:rPr>
              <a:t>6. Does the data in each experiment show the same relationship between time and blood nicotine concentration for each substance? Why or why not? Yes, generally the same  relationship.</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why the blue line only begins in the year 1991? (They can use logic or the footnote below). Ask students why the</a:t>
            </a:r>
            <a:r>
              <a:rPr lang="en-US" baseline="0" dirty="0" smtClean="0"/>
              <a:t> dotted gray lines correspond to. Ask students if they are surprised by any of the values or trends on this table. Point out that in 1965, when this data was first collected, nearly half of all American adults smoked!</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baseline="0" dirty="0" smtClean="0"/>
              <a:t>Over time, adult smoking has decreased significantly from approx. 43% in 1965 to approx. 19%  in 2011.</a:t>
            </a:r>
          </a:p>
          <a:p>
            <a:pPr marL="228600" indent="-228600">
              <a:buAutoNum type="arabicPeriod"/>
            </a:pPr>
            <a:r>
              <a:rPr lang="en-US" baseline="0" dirty="0" smtClean="0"/>
              <a:t>Over time (from 1991-2011), student smoking sharply increased (until approx ‘96-97) then sharply decreased.</a:t>
            </a:r>
          </a:p>
          <a:p>
            <a:pPr marL="228600" indent="-228600">
              <a:buAutoNum type="arabicPeriod"/>
            </a:pPr>
            <a:r>
              <a:rPr lang="en-US" baseline="0" dirty="0" smtClean="0"/>
              <a:t>Responsible factors are numerous, but may include: governmental regulation, anti-smoking campaigns, public health information available, media, access to tobacco products, peer pressure and social norms, policies in the workplace and other environments, changing roles in society, cost, health education improvement,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Consult</a:t>
            </a:r>
            <a:r>
              <a:rPr lang="en-US" baseline="0" dirty="0" smtClean="0"/>
              <a:t> other websites for additional facts. One source for youth-specific information is the CDC’s site fact sheets for youth and tobacco use, found here: </a:t>
            </a:r>
            <a:r>
              <a:rPr lang="en-US" baseline="0" dirty="0" err="1" smtClean="0"/>
              <a:t>http://www.cdc.gov/tobacco/data_statistics/fact_sheets/youth_data/tobacco_use/index.htm</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more information on a brief history of tobacco, check out the CNN site here: http://edition.cnn.com/US/9705/tobacco/history/</a:t>
            </a:r>
            <a:endParaRPr lang="en-US" dirty="0" smtClean="0"/>
          </a:p>
          <a:p>
            <a:endParaRPr lang="en-US" dirty="0" smtClean="0"/>
          </a:p>
          <a:p>
            <a:endParaRPr lang="en-US" dirty="0" smtClean="0"/>
          </a:p>
          <a:p>
            <a:endParaRPr lang="en-US" dirty="0" smtClean="0"/>
          </a:p>
          <a:p>
            <a:r>
              <a:rPr lang="en-US" dirty="0" smtClean="0"/>
              <a:t>Image source: </a:t>
            </a:r>
            <a:r>
              <a:rPr lang="en-US" dirty="0" err="1" smtClean="0"/>
              <a:t>Wikimedia</a:t>
            </a:r>
            <a:r>
              <a:rPr lang="en-US" baseline="0" dirty="0" smtClean="0"/>
              <a:t> Commons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can work in partners or small groups, or at individual computers or tablets. </a:t>
            </a:r>
            <a:endParaRPr lang="en-US" dirty="0" smtClean="0"/>
          </a:p>
          <a:p>
            <a:endParaRPr lang="en-US" dirty="0" smtClean="0"/>
          </a:p>
          <a:p>
            <a:endParaRPr lang="en-US" dirty="0" smtClean="0"/>
          </a:p>
          <a:p>
            <a:r>
              <a:rPr lang="en-US" dirty="0" smtClean="0"/>
              <a:t>Image</a:t>
            </a:r>
            <a:r>
              <a:rPr lang="en-US" baseline="0" dirty="0" smtClean="0"/>
              <a:t> source: </a:t>
            </a:r>
            <a:r>
              <a:rPr lang="en-US" baseline="0" dirty="0" err="1" smtClean="0"/>
              <a:t>Wikimedia</a:t>
            </a:r>
            <a:r>
              <a:rPr lang="en-US" baseline="0" dirty="0" smtClean="0"/>
              <a:t> commons:  </a:t>
            </a:r>
            <a:r>
              <a:rPr lang="en-US" dirty="0" err="1" smtClean="0"/>
              <a:t>http://commons.wikimedia.org/wiki/File:Sherlock_Holmes,_No_Smoking.jpg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Group work will help prevent copying answers word-for-word from the screen, but may promote all students writing the same words (from one student). Encourage students to discuss each question with pencils DOWN, then be SILENT while writing their own short summarized answers. This habit is important to push students towards, but is often not their default approach so it needs to be modeled and monitored.</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betobaccofree.hhs.gov/about-tobacco/facts-figures/index.htm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betobaccofree.hhs.gov/about-tobacco/facts-figures/index.html" TargetMode="External"/><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a:t>
            </a:r>
            <a:r>
              <a:rPr lang="en-US" dirty="0" smtClean="0"/>
              <a:t>3.4:</a:t>
            </a:r>
            <a:br>
              <a:rPr lang="en-US" dirty="0" smtClean="0"/>
            </a:br>
            <a:r>
              <a:rPr lang="en-US" dirty="0" err="1" smtClean="0"/>
              <a:t>TOBacco</a:t>
            </a:r>
            <a:endParaRPr lang="en-US" dirty="0"/>
          </a:p>
        </p:txBody>
      </p:sp>
      <p:sp>
        <p:nvSpPr>
          <p:cNvPr id="3" name="Subtitle 2"/>
          <p:cNvSpPr>
            <a:spLocks noGrp="1"/>
          </p:cNvSpPr>
          <p:nvPr>
            <p:ph type="subTitle" idx="1"/>
          </p:nvPr>
        </p:nvSpPr>
        <p:spPr/>
        <p:txBody>
          <a:bodyPr/>
          <a:lstStyle/>
          <a:p>
            <a:r>
              <a:rPr lang="en-US" dirty="0" smtClean="0"/>
              <a:t>Module 3: Drugs &amp; Addiction</a:t>
            </a:r>
            <a:endParaRPr lang="en-US" dirty="0"/>
          </a:p>
        </p:txBody>
      </p:sp>
      <p:sp>
        <p:nvSpPr>
          <p:cNvPr id="5" name="Rectangle 4"/>
          <p:cNvSpPr/>
          <p:nvPr/>
        </p:nvSpPr>
        <p:spPr>
          <a:xfrm>
            <a:off x="304800" y="228600"/>
            <a:ext cx="3505200" cy="92333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b="1" dirty="0" smtClean="0"/>
              <a:t>Obj. 3.4:  </a:t>
            </a:r>
            <a:r>
              <a:rPr lang="en-US" dirty="0" smtClean="0"/>
              <a:t>Analyze how public health policies and government regulations have influenced </a:t>
            </a:r>
            <a:r>
              <a:rPr lang="en-US" dirty="0" smtClean="0"/>
              <a:t>smoking</a:t>
            </a:r>
            <a:endParaRPr lang="en-US" dirty="0"/>
          </a:p>
        </p:txBody>
      </p:sp>
      <p:pic>
        <p:nvPicPr>
          <p:cNvPr id="14339" name="Picture 3"/>
          <p:cNvPicPr>
            <a:picLocks noChangeAspect="1" noChangeArrowheads="1"/>
          </p:cNvPicPr>
          <p:nvPr/>
        </p:nvPicPr>
        <p:blipFill>
          <a:blip r:embed="rId3"/>
          <a:srcRect/>
          <a:stretch>
            <a:fillRect/>
          </a:stretch>
        </p:blipFill>
        <p:spPr bwMode="auto">
          <a:xfrm>
            <a:off x="4343400" y="1371600"/>
            <a:ext cx="4495800" cy="2990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p:txBody>
          <a:bodyPr/>
          <a:lstStyle/>
          <a:p>
            <a:r>
              <a:rPr lang="en-US" dirty="0" smtClean="0"/>
              <a:t>Use the experimental data passage on blood nicotine concentration to answer </a:t>
            </a:r>
            <a:r>
              <a:rPr lang="en-US" dirty="0" smtClean="0"/>
              <a:t>the </a:t>
            </a:r>
            <a:r>
              <a:rPr lang="en-US" dirty="0" smtClean="0"/>
              <a:t>questions.</a:t>
            </a:r>
            <a:endParaRPr lang="en-US" dirty="0"/>
          </a:p>
        </p:txBody>
      </p:sp>
      <p:pic>
        <p:nvPicPr>
          <p:cNvPr id="6" name="Picture 5"/>
          <p:cNvPicPr>
            <a:picLocks noChangeAspect="1"/>
          </p:cNvPicPr>
          <p:nvPr/>
        </p:nvPicPr>
        <p:blipFill>
          <a:blip r:embed="rId3"/>
          <a:stretch>
            <a:fillRect/>
          </a:stretch>
        </p:blipFill>
        <p:spPr>
          <a:xfrm>
            <a:off x="8001000" y="228600"/>
            <a:ext cx="765048" cy="780987"/>
          </a:xfrm>
          <a:prstGeom prst="rect">
            <a:avLst/>
          </a:prstGeom>
        </p:spPr>
      </p:pic>
      <p:pic>
        <p:nvPicPr>
          <p:cNvPr id="5" name="Picture 4"/>
          <p:cNvPicPr>
            <a:picLocks noChangeAspect="1"/>
          </p:cNvPicPr>
          <p:nvPr/>
        </p:nvPicPr>
        <p:blipFill>
          <a:blip r:embed="rId4"/>
          <a:stretch>
            <a:fillRect/>
          </a:stretch>
        </p:blipFill>
        <p:spPr>
          <a:xfrm>
            <a:off x="304800" y="2844799"/>
            <a:ext cx="4096714" cy="3060763"/>
          </a:xfrm>
          <a:prstGeom prst="rect">
            <a:avLst/>
          </a:prstGeom>
        </p:spPr>
      </p:pic>
      <p:pic>
        <p:nvPicPr>
          <p:cNvPr id="7" name="Picture 6"/>
          <p:cNvPicPr>
            <a:picLocks noChangeAspect="1"/>
          </p:cNvPicPr>
          <p:nvPr/>
        </p:nvPicPr>
        <p:blipFill>
          <a:blip r:embed="rId5"/>
          <a:stretch>
            <a:fillRect/>
          </a:stretch>
        </p:blipFill>
        <p:spPr>
          <a:xfrm>
            <a:off x="4114800" y="4300489"/>
            <a:ext cx="5029200" cy="2557511"/>
          </a:xfrm>
          <a:prstGeom prst="rect">
            <a:avLst/>
          </a:prstGeom>
        </p:spPr>
      </p:pic>
      <p:sp>
        <p:nvSpPr>
          <p:cNvPr id="8" name="TextBox 7"/>
          <p:cNvSpPr txBox="1"/>
          <p:nvPr/>
        </p:nvSpPr>
        <p:spPr>
          <a:xfrm>
            <a:off x="304800" y="5905562"/>
            <a:ext cx="1031127" cy="369332"/>
          </a:xfrm>
          <a:prstGeom prst="rect">
            <a:avLst/>
          </a:prstGeom>
          <a:noFill/>
        </p:spPr>
        <p:txBody>
          <a:bodyPr wrap="none" rtlCol="0">
            <a:spAutoFit/>
          </a:bodyPr>
          <a:lstStyle/>
          <a:p>
            <a:r>
              <a:rPr lang="en-US" b="1" dirty="0" smtClean="0">
                <a:solidFill>
                  <a:srgbClr val="FF0000"/>
                </a:solidFill>
              </a:rPr>
              <a:t>Figure 1:</a:t>
            </a:r>
            <a:endParaRPr lang="en-US" b="1" dirty="0">
              <a:solidFill>
                <a:srgbClr val="FF0000"/>
              </a:solidFill>
            </a:endParaRPr>
          </a:p>
        </p:txBody>
      </p:sp>
      <p:sp>
        <p:nvSpPr>
          <p:cNvPr id="9" name="TextBox 8"/>
          <p:cNvSpPr txBox="1"/>
          <p:nvPr/>
        </p:nvSpPr>
        <p:spPr>
          <a:xfrm>
            <a:off x="5029200" y="3931157"/>
            <a:ext cx="1031127" cy="369332"/>
          </a:xfrm>
          <a:prstGeom prst="rect">
            <a:avLst/>
          </a:prstGeom>
          <a:noFill/>
        </p:spPr>
        <p:txBody>
          <a:bodyPr wrap="none" rtlCol="0">
            <a:spAutoFit/>
          </a:bodyPr>
          <a:lstStyle/>
          <a:p>
            <a:r>
              <a:rPr lang="en-US" b="1" dirty="0" smtClean="0">
                <a:solidFill>
                  <a:srgbClr val="FF0000"/>
                </a:solidFill>
              </a:rPr>
              <a:t>Figure 2:</a:t>
            </a:r>
            <a:endParaRPr lang="en-US"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16386" name="Picture 2"/>
          <p:cNvPicPr>
            <a:picLocks noChangeAspect="1" noChangeArrowheads="1"/>
          </p:cNvPicPr>
          <p:nvPr/>
        </p:nvPicPr>
        <p:blipFill>
          <a:blip r:embed="rId4"/>
          <a:srcRect/>
          <a:stretch>
            <a:fillRect/>
          </a:stretch>
        </p:blipFill>
        <p:spPr bwMode="auto">
          <a:xfrm>
            <a:off x="152400" y="1542633"/>
            <a:ext cx="7788766" cy="5062698"/>
          </a:xfrm>
          <a:prstGeom prst="rect">
            <a:avLst/>
          </a:prstGeom>
          <a:noFill/>
          <a:ln w="9525">
            <a:noFill/>
            <a:miter lim="800000"/>
            <a:headEnd/>
            <a:tailEnd/>
          </a:ln>
          <a:effectLst/>
        </p:spPr>
      </p:pic>
      <p:sp>
        <p:nvSpPr>
          <p:cNvPr id="6" name="TextBox 5"/>
          <p:cNvSpPr txBox="1"/>
          <p:nvPr/>
        </p:nvSpPr>
        <p:spPr>
          <a:xfrm>
            <a:off x="612648" y="6488668"/>
            <a:ext cx="8559329" cy="369332"/>
          </a:xfrm>
          <a:prstGeom prst="rect">
            <a:avLst/>
          </a:prstGeom>
          <a:noFill/>
        </p:spPr>
        <p:txBody>
          <a:bodyPr wrap="none" rtlCol="0">
            <a:spAutoFit/>
          </a:bodyPr>
          <a:lstStyle/>
          <a:p>
            <a:r>
              <a:rPr lang="en-US" dirty="0" smtClean="0"/>
              <a:t>Source: </a:t>
            </a:r>
            <a:r>
              <a:rPr lang="en-US" dirty="0" err="1" smtClean="0"/>
              <a:t>http://www.cdc.gov/tobacco/data_statistics/tables/trends/cig_smoking/index.htm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
        <p:nvSpPr>
          <p:cNvPr id="6" name="TextBox 5"/>
          <p:cNvSpPr txBox="1"/>
          <p:nvPr/>
        </p:nvSpPr>
        <p:spPr>
          <a:xfrm>
            <a:off x="612648" y="6488668"/>
            <a:ext cx="8559329" cy="369332"/>
          </a:xfrm>
          <a:prstGeom prst="rect">
            <a:avLst/>
          </a:prstGeom>
          <a:noFill/>
        </p:spPr>
        <p:txBody>
          <a:bodyPr wrap="none" rtlCol="0">
            <a:spAutoFit/>
          </a:bodyPr>
          <a:lstStyle/>
          <a:p>
            <a:r>
              <a:rPr lang="en-US" dirty="0" smtClean="0"/>
              <a:t>Source: </a:t>
            </a:r>
            <a:r>
              <a:rPr lang="en-US" dirty="0" err="1" smtClean="0"/>
              <a:t>http://www.cdc.gov/tobacco/data_statistics/tables/trends/cig_smoking/index.htm</a:t>
            </a:r>
            <a:endParaRPr lang="en-US" dirty="0"/>
          </a:p>
        </p:txBody>
      </p:sp>
      <p:sp>
        <p:nvSpPr>
          <p:cNvPr id="7" name="Content Placeholder 2"/>
          <p:cNvSpPr>
            <a:spLocks noGrp="1"/>
          </p:cNvSpPr>
          <p:nvPr>
            <p:ph sz="quarter" idx="1"/>
          </p:nvPr>
        </p:nvSpPr>
        <p:spPr>
          <a:xfrm>
            <a:off x="612648" y="1600200"/>
            <a:ext cx="8153400" cy="4495800"/>
          </a:xfrm>
        </p:spPr>
        <p:txBody>
          <a:bodyPr>
            <a:normAutofit/>
          </a:bodyPr>
          <a:lstStyle/>
          <a:p>
            <a:pPr lvl="0"/>
            <a:r>
              <a:rPr lang="en-US" dirty="0" smtClean="0"/>
              <a:t>1. Describe </a:t>
            </a:r>
            <a:r>
              <a:rPr lang="en-US" dirty="0" smtClean="0"/>
              <a:t>the trend in cigarette smoking by </a:t>
            </a:r>
            <a:r>
              <a:rPr lang="en-US" b="1" dirty="0" smtClean="0"/>
              <a:t>adults </a:t>
            </a:r>
            <a:r>
              <a:rPr lang="en-US" dirty="0" smtClean="0"/>
              <a:t>over time</a:t>
            </a:r>
            <a:r>
              <a:rPr lang="en-US" dirty="0" smtClean="0"/>
              <a:t>.</a:t>
            </a:r>
          </a:p>
          <a:p>
            <a:pPr lvl="0"/>
            <a:r>
              <a:rPr lang="en-US" dirty="0" smtClean="0"/>
              <a:t>2. Describe </a:t>
            </a:r>
            <a:r>
              <a:rPr lang="en-US" dirty="0" smtClean="0"/>
              <a:t>the trend in cigarette smoking by </a:t>
            </a:r>
            <a:r>
              <a:rPr lang="en-US" b="1" dirty="0" smtClean="0"/>
              <a:t>high school students</a:t>
            </a:r>
            <a:r>
              <a:rPr lang="en-US" dirty="0" smtClean="0"/>
              <a:t> over time</a:t>
            </a:r>
            <a:r>
              <a:rPr lang="en-US" dirty="0" smtClean="0"/>
              <a:t>.</a:t>
            </a:r>
          </a:p>
          <a:p>
            <a:r>
              <a:rPr lang="en-US" dirty="0" smtClean="0"/>
              <a:t>3. What factors do you think are responsible for these trends?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a:xfrm>
            <a:off x="612648" y="1600200"/>
            <a:ext cx="3197352" cy="4495800"/>
          </a:xfrm>
        </p:spPr>
        <p:txBody>
          <a:bodyPr/>
          <a:lstStyle/>
          <a:p>
            <a:r>
              <a:rPr lang="en-US" dirty="0" smtClean="0"/>
              <a:t>With a partner, share your ideas about factors that have influenced smoking rates over time.</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2"/>
          <p:cNvPicPr>
            <a:picLocks noChangeAspect="1" noChangeArrowheads="1"/>
          </p:cNvPicPr>
          <p:nvPr/>
        </p:nvPicPr>
        <p:blipFill>
          <a:blip r:embed="rId4"/>
          <a:srcRect/>
          <a:stretch>
            <a:fillRect/>
          </a:stretch>
        </p:blipFill>
        <p:spPr bwMode="auto">
          <a:xfrm>
            <a:off x="4648200" y="533400"/>
            <a:ext cx="3886200" cy="3886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Stats on Tobacco Use:</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sz="3000" dirty="0" smtClean="0"/>
              <a:t>Each day, more than 3,600 people under 18 smoke their first cigarette, and more than 900 begin smoking on a daily basis.</a:t>
            </a:r>
            <a:endParaRPr lang="en-US" sz="4200" dirty="0" smtClean="0"/>
          </a:p>
          <a:p>
            <a:r>
              <a:rPr lang="en-US" sz="3000" dirty="0" smtClean="0"/>
              <a:t>In 2011, an estimated 19 percent of U.S. adults were cigarette smokers.</a:t>
            </a:r>
            <a:endParaRPr lang="en-US" sz="4200" dirty="0" smtClean="0"/>
          </a:p>
          <a:p>
            <a:r>
              <a:rPr lang="en-US" sz="3000" dirty="0" smtClean="0"/>
              <a:t>Approximately 18% of high school students smoke cigarettes.</a:t>
            </a:r>
            <a:endParaRPr lang="en-US" sz="4200" dirty="0" smtClean="0"/>
          </a:p>
          <a:p>
            <a:r>
              <a:rPr lang="en-US" sz="3000" dirty="0" smtClean="0"/>
              <a:t>In 2011, nearly 18% of high school boys were current cigar users.</a:t>
            </a:r>
            <a:endParaRPr lang="en-US" sz="4200" dirty="0" smtClean="0"/>
          </a:p>
          <a:p>
            <a:r>
              <a:rPr lang="en-US" sz="3200" dirty="0" smtClean="0"/>
              <a:t>From 2005 to 2011, the proportion of adult smokers declined from 20.9% to 19.0%.</a:t>
            </a:r>
            <a:endParaRPr lang="en-US" sz="44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Rectangle 4"/>
          <p:cNvSpPr/>
          <p:nvPr/>
        </p:nvSpPr>
        <p:spPr>
          <a:xfrm>
            <a:off x="441812" y="6344142"/>
            <a:ext cx="7696200" cy="369332"/>
          </a:xfrm>
          <a:prstGeom prst="rect">
            <a:avLst/>
          </a:prstGeom>
        </p:spPr>
        <p:txBody>
          <a:bodyPr wrap="square">
            <a:spAutoFit/>
          </a:bodyPr>
          <a:lstStyle/>
          <a:p>
            <a:r>
              <a:rPr lang="en-US" b="1" dirty="0" smtClean="0"/>
              <a:t>Source: </a:t>
            </a:r>
            <a:r>
              <a:rPr lang="en-US" b="1" u="sng" dirty="0" smtClean="0">
                <a:hlinkClick r:id="rId4"/>
              </a:rPr>
              <a:t>http://betobaccofree.hhs.gov/about-tobacco/facts-figures/index.html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Tobacco?</a:t>
            </a:r>
            <a:endParaRPr lang="en-US" b="1" dirty="0"/>
          </a:p>
        </p:txBody>
      </p:sp>
      <p:sp>
        <p:nvSpPr>
          <p:cNvPr id="3" name="Content Placeholder 2"/>
          <p:cNvSpPr>
            <a:spLocks noGrp="1"/>
          </p:cNvSpPr>
          <p:nvPr>
            <p:ph sz="quarter" idx="1"/>
          </p:nvPr>
        </p:nvSpPr>
        <p:spPr/>
        <p:txBody>
          <a:bodyPr>
            <a:normAutofit/>
          </a:bodyPr>
          <a:lstStyle/>
          <a:p>
            <a:r>
              <a:rPr lang="en-US" dirty="0" smtClean="0"/>
              <a:t>Tobacco is a leafy plant grown around the </a:t>
            </a:r>
            <a:r>
              <a:rPr lang="en-US" dirty="0" smtClean="0"/>
              <a:t>world.</a:t>
            </a:r>
          </a:p>
          <a:p>
            <a:r>
              <a:rPr lang="en-US" dirty="0" smtClean="0"/>
              <a:t>Dried tobacco leaves can be:</a:t>
            </a:r>
          </a:p>
          <a:p>
            <a:pPr lvl="1"/>
            <a:r>
              <a:rPr lang="en-US" dirty="0" smtClean="0"/>
              <a:t>Shredded and smoked in cigarettes, cigars, and pipes</a:t>
            </a:r>
          </a:p>
          <a:p>
            <a:pPr lvl="1"/>
            <a:r>
              <a:rPr lang="en-US" dirty="0" smtClean="0"/>
              <a:t>Ground into snuff, which is sniffed through the nose</a:t>
            </a:r>
          </a:p>
          <a:p>
            <a:pPr lvl="1"/>
            <a:r>
              <a:rPr lang="en-US" dirty="0" smtClean="0"/>
              <a:t>Cured and made into chewing tobacco</a:t>
            </a:r>
          </a:p>
          <a:p>
            <a:pPr lvl="1"/>
            <a:r>
              <a:rPr lang="en-US" dirty="0" smtClean="0"/>
              <a:t>Moistened, ground or shredded into dip, which is placed in the mouth between the lip and gum</a:t>
            </a:r>
          </a:p>
          <a:p>
            <a:r>
              <a:rPr lang="en-US" dirty="0" smtClean="0"/>
              <a:t>Tobacco is an addictive substance because it contains the chemical nicotine.</a:t>
            </a:r>
            <a:r>
              <a:rPr lang="en-US" dirty="0" smtClean="0"/>
              <a:t> </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Rectangle 4"/>
          <p:cNvSpPr/>
          <p:nvPr/>
        </p:nvSpPr>
        <p:spPr>
          <a:xfrm>
            <a:off x="441812" y="6344142"/>
            <a:ext cx="7696200" cy="369332"/>
          </a:xfrm>
          <a:prstGeom prst="rect">
            <a:avLst/>
          </a:prstGeom>
        </p:spPr>
        <p:txBody>
          <a:bodyPr wrap="square">
            <a:spAutoFit/>
          </a:bodyPr>
          <a:lstStyle/>
          <a:p>
            <a:r>
              <a:rPr lang="en-US" b="1" dirty="0" smtClean="0"/>
              <a:t>Source: </a:t>
            </a:r>
            <a:r>
              <a:rPr lang="en-US" b="1" u="sng" dirty="0" smtClean="0">
                <a:hlinkClick r:id="rId4"/>
              </a:rPr>
              <a:t>http://betobaccofree.hhs.gov/about-tobacco/facts-figures/index.html</a:t>
            </a:r>
            <a:endParaRPr lang="en-US" dirty="0"/>
          </a:p>
        </p:txBody>
      </p:sp>
      <p:pic>
        <p:nvPicPr>
          <p:cNvPr id="33794" name="Picture 2"/>
          <p:cNvPicPr>
            <a:picLocks noChangeAspect="1" noChangeArrowheads="1"/>
          </p:cNvPicPr>
          <p:nvPr/>
        </p:nvPicPr>
        <p:blipFill>
          <a:blip r:embed="rId5"/>
          <a:srcRect/>
          <a:stretch>
            <a:fillRect/>
          </a:stretch>
        </p:blipFill>
        <p:spPr bwMode="auto">
          <a:xfrm>
            <a:off x="5257800" y="0"/>
            <a:ext cx="2590800" cy="172473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Research:</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612648" y="2199983"/>
            <a:ext cx="8153400" cy="4495800"/>
          </a:xfrm>
        </p:spPr>
        <p:txBody>
          <a:bodyPr>
            <a:normAutofit/>
          </a:bodyPr>
          <a:lstStyle/>
          <a:p>
            <a:r>
              <a:rPr lang="en-US" dirty="0" smtClean="0"/>
              <a:t>Go to the </a:t>
            </a:r>
            <a:r>
              <a:rPr lang="en-US" dirty="0" smtClean="0"/>
              <a:t>website:</a:t>
            </a:r>
          </a:p>
          <a:p>
            <a:pPr lvl="1"/>
            <a:r>
              <a:rPr lang="en-US" sz="4100" b="1" dirty="0" err="1" smtClean="0"/>
              <a:t>betobaccofree.hhs.gov</a:t>
            </a:r>
            <a:endParaRPr lang="en-US" sz="4100" dirty="0" smtClean="0"/>
          </a:p>
          <a:p>
            <a:r>
              <a:rPr lang="en-US" dirty="0" smtClean="0"/>
              <a:t>Review the information on the </a:t>
            </a:r>
            <a:r>
              <a:rPr lang="en-US" dirty="0" smtClean="0"/>
              <a:t>website</a:t>
            </a:r>
          </a:p>
          <a:p>
            <a:r>
              <a:rPr lang="en-US" dirty="0" smtClean="0"/>
              <a:t>Navigate </a:t>
            </a:r>
            <a:r>
              <a:rPr lang="en-US" dirty="0" smtClean="0"/>
              <a:t>to the pages listed in each question </a:t>
            </a:r>
            <a:r>
              <a:rPr lang="en-US" dirty="0" smtClean="0"/>
              <a:t>cluster</a:t>
            </a:r>
            <a:endParaRPr lang="en-US" dirty="0"/>
          </a:p>
        </p:txBody>
      </p:sp>
      <p:pic>
        <p:nvPicPr>
          <p:cNvPr id="22530" name="Picture 2"/>
          <p:cNvPicPr>
            <a:picLocks noChangeAspect="1" noChangeArrowheads="1"/>
          </p:cNvPicPr>
          <p:nvPr/>
        </p:nvPicPr>
        <p:blipFill>
          <a:blip r:embed="rId4"/>
          <a:srcRect/>
          <a:stretch>
            <a:fillRect/>
          </a:stretch>
        </p:blipFill>
        <p:spPr bwMode="auto">
          <a:xfrm>
            <a:off x="5692648" y="228600"/>
            <a:ext cx="3073400" cy="23050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Guide Questions:</a:t>
            </a:r>
            <a:endParaRPr lang="en-US" b="1" dirty="0"/>
          </a:p>
        </p:txBody>
      </p:sp>
      <p:sp>
        <p:nvSpPr>
          <p:cNvPr id="3" name="Content Placeholder 2"/>
          <p:cNvSpPr>
            <a:spLocks noGrp="1"/>
          </p:cNvSpPr>
          <p:nvPr>
            <p:ph sz="quarter" idx="1"/>
          </p:nvPr>
        </p:nvSpPr>
        <p:spPr>
          <a:xfrm>
            <a:off x="612648" y="1752600"/>
            <a:ext cx="8153400" cy="4878260"/>
          </a:xfrm>
        </p:spPr>
        <p:txBody>
          <a:bodyPr>
            <a:normAutofit fontScale="92500" lnSpcReduction="20000"/>
          </a:bodyPr>
          <a:lstStyle/>
          <a:p>
            <a:r>
              <a:rPr lang="en-US" sz="3100" dirty="0" smtClean="0"/>
              <a:t>Why </a:t>
            </a:r>
            <a:r>
              <a:rPr lang="en-US" sz="3100" dirty="0" smtClean="0"/>
              <a:t>is nicotine addictive</a:t>
            </a:r>
            <a:r>
              <a:rPr lang="en-US" sz="3100" dirty="0" smtClean="0"/>
              <a:t>?</a:t>
            </a:r>
            <a:r>
              <a:rPr lang="en-US" sz="3500" dirty="0" smtClean="0"/>
              <a:t> </a:t>
            </a:r>
            <a:endParaRPr lang="en-US" sz="3900" dirty="0" smtClean="0"/>
          </a:p>
          <a:p>
            <a:r>
              <a:rPr lang="en-US" sz="3100" dirty="0" smtClean="0"/>
              <a:t>How </a:t>
            </a:r>
            <a:r>
              <a:rPr lang="en-US" sz="3100" dirty="0" smtClean="0"/>
              <a:t>does smoking affect the heart and blood vessels</a:t>
            </a:r>
            <a:r>
              <a:rPr lang="en-US" sz="3100" dirty="0" smtClean="0"/>
              <a:t>?</a:t>
            </a:r>
            <a:r>
              <a:rPr lang="en-US" sz="3500" dirty="0" smtClean="0"/>
              <a:t> </a:t>
            </a:r>
            <a:endParaRPr lang="en-US" sz="3900" dirty="0" smtClean="0"/>
          </a:p>
          <a:p>
            <a:r>
              <a:rPr lang="en-US" sz="3100" dirty="0" smtClean="0"/>
              <a:t>How does smoking affect the lungs and breathing</a:t>
            </a:r>
            <a:r>
              <a:rPr lang="en-US" sz="3100" dirty="0" smtClean="0"/>
              <a:t>?</a:t>
            </a:r>
            <a:r>
              <a:rPr lang="en-US" sz="3500" dirty="0" smtClean="0"/>
              <a:t> </a:t>
            </a:r>
            <a:endParaRPr lang="en-US" sz="3900" dirty="0" smtClean="0"/>
          </a:p>
          <a:p>
            <a:r>
              <a:rPr lang="en-US" sz="3100" dirty="0" smtClean="0"/>
              <a:t>Do cigarettes cause cancer</a:t>
            </a:r>
            <a:r>
              <a:rPr lang="en-US" sz="3100" dirty="0" smtClean="0"/>
              <a:t>?</a:t>
            </a:r>
            <a:r>
              <a:rPr lang="en-US" sz="3500" dirty="0" smtClean="0"/>
              <a:t> </a:t>
            </a:r>
            <a:endParaRPr lang="en-US" sz="3900" dirty="0" smtClean="0"/>
          </a:p>
          <a:p>
            <a:r>
              <a:rPr lang="en-US" sz="3100" dirty="0" smtClean="0"/>
              <a:t>Why </a:t>
            </a:r>
            <a:r>
              <a:rPr lang="en-US" sz="3100" dirty="0" smtClean="0"/>
              <a:t>is tobacco control important</a:t>
            </a:r>
            <a:r>
              <a:rPr lang="en-US" sz="3100" dirty="0" smtClean="0"/>
              <a:t>?</a:t>
            </a:r>
            <a:r>
              <a:rPr lang="en-US" sz="3500" dirty="0" smtClean="0"/>
              <a:t> </a:t>
            </a:r>
            <a:endParaRPr lang="en-US" sz="3900" dirty="0" smtClean="0"/>
          </a:p>
          <a:p>
            <a:r>
              <a:rPr lang="en-US" sz="3100" dirty="0" smtClean="0"/>
              <a:t>In </a:t>
            </a:r>
            <a:r>
              <a:rPr lang="en-US" sz="3100" dirty="0" smtClean="0"/>
              <a:t>what year was the Federal Cigarette Labeling and Advertising Act passed and what did it require</a:t>
            </a:r>
            <a:r>
              <a:rPr lang="en-US" sz="3100" dirty="0" smtClean="0"/>
              <a:t>?</a:t>
            </a:r>
            <a:r>
              <a:rPr lang="en-US" sz="3500" dirty="0" smtClean="0"/>
              <a:t> </a:t>
            </a:r>
            <a:endParaRPr lang="en-US" sz="3900" dirty="0" smtClean="0"/>
          </a:p>
          <a:p>
            <a:r>
              <a:rPr lang="en-US" dirty="0" smtClean="0"/>
              <a:t>In what year was the Family Smoking Prevention</a:t>
            </a:r>
            <a:r>
              <a:rPr lang="en-US" dirty="0" smtClean="0"/>
              <a:t> &amp; </a:t>
            </a:r>
            <a:r>
              <a:rPr lang="en-US" dirty="0" smtClean="0"/>
              <a:t>Tobacco Control Act passed? Summarize the law.</a:t>
            </a:r>
            <a:endParaRPr lang="en-US" sz="3600" dirty="0" smtClean="0"/>
          </a:p>
          <a:p>
            <a:endParaRPr lang="en-US" dirty="0"/>
          </a:p>
        </p:txBody>
      </p:sp>
      <p:pic>
        <p:nvPicPr>
          <p:cNvPr id="5" name="Picture 4"/>
          <p:cNvPicPr>
            <a:picLocks noChangeAspect="1"/>
          </p:cNvPicPr>
          <p:nvPr/>
        </p:nvPicPr>
        <p:blipFill>
          <a:blip r:embed="rId3"/>
          <a:stretch>
            <a:fillRect/>
          </a:stretch>
        </p:blipFill>
        <p:spPr>
          <a:xfrm>
            <a:off x="8038116" y="5818772"/>
            <a:ext cx="826349" cy="8575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612648" y="1981200"/>
            <a:ext cx="7004338" cy="4495800"/>
          </a:xfrm>
        </p:spPr>
        <p:txBody>
          <a:bodyPr>
            <a:normAutofit/>
          </a:bodyPr>
          <a:lstStyle/>
          <a:p>
            <a:r>
              <a:rPr lang="en-US" dirty="0" smtClean="0"/>
              <a:t>1. What causes people to become addicted to cigarettes and other tobacco products</a:t>
            </a:r>
            <a:r>
              <a:rPr lang="en-US" dirty="0" smtClean="0"/>
              <a:t>? </a:t>
            </a:r>
            <a:endParaRPr lang="en-US" dirty="0" smtClean="0"/>
          </a:p>
          <a:p>
            <a:r>
              <a:rPr lang="en-US" dirty="0" smtClean="0"/>
              <a:t>2. What are some factors that have influence the rates of smoking?</a:t>
            </a:r>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637</TotalTime>
  <Words>1208</Words>
  <Application>Microsoft Macintosh PowerPoint</Application>
  <PresentationFormat>On-screen Show (4:3)</PresentationFormat>
  <Paragraphs>84</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Median</vt:lpstr>
      <vt:lpstr>Lesson 3.4: TOBacco</vt:lpstr>
      <vt:lpstr>Do Now</vt:lpstr>
      <vt:lpstr>Do Now</vt:lpstr>
      <vt:lpstr>Discuss</vt:lpstr>
      <vt:lpstr>Stats on Tobacco Use:</vt:lpstr>
      <vt:lpstr>What is Tobacco?</vt:lpstr>
      <vt:lpstr>Research:</vt:lpstr>
      <vt:lpstr>Reading Guide Questions:</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50</cp:revision>
  <dcterms:created xsi:type="dcterms:W3CDTF">2014-01-07T17:01:26Z</dcterms:created>
  <dcterms:modified xsi:type="dcterms:W3CDTF">2014-01-07T18:14:27Z</dcterms:modified>
</cp:coreProperties>
</file>