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3"/>
  </p:notesMasterIdLst>
  <p:sldIdLst>
    <p:sldId id="256" r:id="rId2"/>
    <p:sldId id="257" r:id="rId3"/>
    <p:sldId id="259" r:id="rId4"/>
    <p:sldId id="268" r:id="rId5"/>
    <p:sldId id="264" r:id="rId6"/>
    <p:sldId id="262" r:id="rId7"/>
    <p:sldId id="261" r:id="rId8"/>
    <p:sldId id="269" r:id="rId9"/>
    <p:sldId id="270"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2" d="100"/>
          <a:sy n="92" d="100"/>
        </p:scale>
        <p:origin x="-10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1/7/14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lesson will provide</a:t>
            </a:r>
            <a:r>
              <a:rPr lang="en-US" baseline="0" dirty="0" smtClean="0"/>
              <a:t> students with an overview of the major classes of drugs, their routes of administration, and their short and long-term effects. Students will begin by analyzing a data table summarizing rankings for dependence, withdrawal, tolerance, reinforcement, and intoxication for commonly used drugs. Then they will learn the definitions of these terms and use their new vocabulary to devise a scenario about substance abuse. Next they will brainstorm a list of drugs they are familiar with, followed by reading through the NIDA Commonly Abused Drugs chart, a comprehensive resource for basic drug information. To reinforce their learning, they will answer a series of questions using information from the chart, then they will devise their own questions in a “Name that Drug” activity. </a:t>
            </a:r>
            <a:endParaRPr lang="en-US" dirty="0" smtClean="0"/>
          </a:p>
          <a:p>
            <a:endParaRPr lang="en-US" dirty="0" smtClean="0"/>
          </a:p>
          <a:p>
            <a:endParaRPr lang="en-US" dirty="0" smtClean="0"/>
          </a:p>
          <a:p>
            <a:endParaRPr lang="en-US" dirty="0" smtClean="0"/>
          </a:p>
          <a:p>
            <a:r>
              <a:rPr lang="en-US" dirty="0" smtClean="0"/>
              <a:t>Image source:  http://</a:t>
            </a:r>
            <a:r>
              <a:rPr lang="en-US" dirty="0" err="1" smtClean="0"/>
              <a:t>drugabuse.com</a:t>
            </a:r>
            <a:r>
              <a:rPr lang="en-US" dirty="0" smtClean="0"/>
              <a:t>/library/teen-drug-abuse/</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p>
          <a:p>
            <a:pPr marL="228600" indent="-228600">
              <a:buAutoNum type="arabicPeriod"/>
            </a:pPr>
            <a:r>
              <a:rPr lang="en-US" dirty="0" smtClean="0"/>
              <a:t>Example</a:t>
            </a:r>
            <a:r>
              <a:rPr lang="en-US" baseline="0" dirty="0" smtClean="0"/>
              <a:t> – tobacco, </a:t>
            </a:r>
            <a:r>
              <a:rPr lang="en-US" baseline="0" dirty="0" err="1" smtClean="0"/>
              <a:t>opioids</a:t>
            </a:r>
            <a:r>
              <a:rPr lang="en-US" baseline="0" dirty="0" smtClean="0"/>
              <a:t>, stimulants, etc.</a:t>
            </a:r>
          </a:p>
          <a:p>
            <a:pPr marL="228600" indent="-228600">
              <a:buAutoNum type="arabicPeriod"/>
            </a:pPr>
            <a:r>
              <a:rPr lang="en-US" baseline="0" dirty="0" smtClean="0"/>
              <a:t>Example – smoked, snorted, chewed, swallowed, etc.</a:t>
            </a:r>
          </a:p>
          <a:p>
            <a:pPr marL="228600" indent="-228600">
              <a:buAutoNum type="arabicPeriod"/>
            </a:pPr>
            <a:r>
              <a:rPr lang="en-US" sz="1200" kern="1200" baseline="0" dirty="0" smtClean="0">
                <a:solidFill>
                  <a:schemeClr val="tx1"/>
                </a:solidFill>
                <a:latin typeface="+mn-lt"/>
                <a:ea typeface="+mn-ea"/>
                <a:cs typeface="+mn-cs"/>
              </a:rPr>
              <a:t>(Answer can be found in footnotes):   Schedule I and II drugs have a high potential for abuse. They require greater storage security and have a quota on manufacturing, among other restrictions. Schedule I drugs are available for research only and have no approved medical use</a:t>
            </a:r>
            <a:r>
              <a:rPr lang="en-US" baseline="0" dirty="0" smtClean="0"/>
              <a:t> </a:t>
            </a:r>
            <a:endParaRPr lang="en-US" dirty="0" smtClean="0"/>
          </a:p>
          <a:p>
            <a:endParaRPr lang="en-US" dirty="0" smtClean="0"/>
          </a:p>
          <a:p>
            <a:r>
              <a:rPr lang="en-US" dirty="0" smtClean="0"/>
              <a:t>(Complete answers can be found on NIDA handout)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a:t>
            </a:r>
            <a:r>
              <a:rPr lang="en-US" baseline="0" dirty="0" smtClean="0"/>
              <a:t> homework assignment is to get students thinking about what motivates people to abstain from, try, or try to quit using drugs. It will also get them thinking about anti-drug messages they may have seen or heard in the media. By choosing one particular drug, they can consider it specifically when designing their campaign.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 &amp; Answers:</a:t>
            </a:r>
          </a:p>
          <a:p>
            <a:r>
              <a:rPr lang="en-US" sz="1200" kern="1200" baseline="0" dirty="0" smtClean="0">
                <a:solidFill>
                  <a:schemeClr val="tx1"/>
                </a:solidFill>
                <a:latin typeface="+mn-lt"/>
                <a:ea typeface="+mn-ea"/>
                <a:cs typeface="+mn-cs"/>
              </a:rPr>
              <a:t>Which drug has the highest tolerance?  Heroin.  Lowest tolerance? Marijuana</a:t>
            </a:r>
          </a:p>
          <a:p>
            <a:r>
              <a:rPr lang="en-US" sz="1200" kern="1200" baseline="0" dirty="0" smtClean="0">
                <a:solidFill>
                  <a:schemeClr val="tx1"/>
                </a:solidFill>
                <a:latin typeface="+mn-lt"/>
                <a:ea typeface="+mn-ea"/>
                <a:cs typeface="+mn-cs"/>
              </a:rPr>
              <a:t>Which drug is least intoxicating? Caffeine.  Most intoxicating? Alcohol.  </a:t>
            </a:r>
          </a:p>
          <a:p>
            <a:r>
              <a:rPr lang="en-US" sz="1200" kern="1200" baseline="0" dirty="0" smtClean="0">
                <a:solidFill>
                  <a:schemeClr val="tx1"/>
                </a:solidFill>
                <a:latin typeface="+mn-lt"/>
                <a:ea typeface="+mn-ea"/>
                <a:cs typeface="+mn-cs"/>
              </a:rPr>
              <a:t>What are the dependence rankings for nicotine and cocaine, respectively? 6, 4 </a:t>
            </a:r>
          </a:p>
          <a:p>
            <a:r>
              <a:rPr lang="en-US" sz="1200" kern="1200" baseline="0" dirty="0" smtClean="0">
                <a:solidFill>
                  <a:schemeClr val="tx1"/>
                </a:solidFill>
                <a:latin typeface="+mn-lt"/>
                <a:ea typeface="+mn-ea"/>
                <a:cs typeface="+mn-cs"/>
              </a:rPr>
              <a:t>What are the intoxication rankings for marijuana and cigarettes, respectively? 3, 2 </a:t>
            </a:r>
          </a:p>
          <a:p>
            <a:r>
              <a:rPr lang="en-US" sz="1200" kern="1200" baseline="0" dirty="0" smtClean="0">
                <a:solidFill>
                  <a:schemeClr val="tx1"/>
                </a:solidFill>
                <a:latin typeface="+mn-lt"/>
                <a:ea typeface="+mn-ea"/>
                <a:cs typeface="+mn-cs"/>
              </a:rPr>
              <a:t>Which drug is most addictive? Nicotine How do you know? Highest dependence score.</a:t>
            </a:r>
          </a:p>
          <a:p>
            <a:r>
              <a:rPr lang="en-US" sz="1200" kern="1200" baseline="0" dirty="0" smtClean="0">
                <a:solidFill>
                  <a:schemeClr val="tx1"/>
                </a:solidFill>
                <a:latin typeface="+mn-lt"/>
                <a:ea typeface="+mn-ea"/>
                <a:cs typeface="+mn-cs"/>
              </a:rPr>
              <a:t>Which drug alters the users mind and body the most?  Alcohol   How do you know? (highest intoxication score)</a:t>
            </a:r>
          </a:p>
          <a:p>
            <a:r>
              <a:rPr lang="en-US" sz="1200" kern="1200" baseline="0" dirty="0" smtClean="0">
                <a:solidFill>
                  <a:schemeClr val="tx1"/>
                </a:solidFill>
                <a:latin typeface="+mn-lt"/>
                <a:ea typeface="+mn-ea"/>
                <a:cs typeface="+mn-cs"/>
              </a:rPr>
              <a:t>Which drug appears to be the most/least dangerous? Answers will vary based on how students interpret the word dangerous.   </a:t>
            </a:r>
          </a:p>
          <a:p>
            <a:r>
              <a:rPr lang="en-US" sz="1200" kern="1200" baseline="0" dirty="0" smtClean="0">
                <a:solidFill>
                  <a:schemeClr val="tx1"/>
                </a:solidFill>
                <a:latin typeface="+mn-lt"/>
                <a:ea typeface="+mn-ea"/>
                <a:cs typeface="+mn-cs"/>
              </a:rPr>
              <a:t>How do you know? Look for evidence-based explanations. (dependence or intoxication scores are probably the best indicator of danger)</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where they have</a:t>
            </a:r>
            <a:r>
              <a:rPr lang="en-US" baseline="0" dirty="0" smtClean="0"/>
              <a:t> heard these words before? Have them give examples or the context. This may reveal previous background knowledge among some students and misunderstandings among others.</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Brainstorming</a:t>
            </a:r>
            <a:r>
              <a:rPr lang="en-US" baseline="0" dirty="0" smtClean="0"/>
              <a:t> may bring up background knowledge—whether accurate or inaccurate. As students work on this brief thought exercise together, their conversations may get off-track when they begin discussing this background knowledge or questions. Encourage students to write appropriate questions down to research or ask in class; they won’t forget them but can stay on task.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Access to this information for each individual</a:t>
            </a:r>
            <a:r>
              <a:rPr lang="en-US" baseline="0" dirty="0" smtClean="0"/>
              <a:t> </a:t>
            </a:r>
            <a:r>
              <a:rPr lang="en-US" dirty="0" smtClean="0"/>
              <a:t>student will be essential—be</a:t>
            </a:r>
            <a:r>
              <a:rPr lang="en-US" baseline="0" dirty="0" smtClean="0"/>
              <a:t> sure to print handouts or have the PDF accessible for students via technology.</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 can be found on NIDA chart.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activity will</a:t>
            </a:r>
            <a:r>
              <a:rPr lang="en-US" baseline="0" dirty="0" smtClean="0"/>
              <a:t> boost familiarity of the drugs of abuse. Students don’t need to memorize all the specific information for each drug, but learning to use the chart efficiently and effectively to both gain an overview of information or find a specific piece of information is a transferable skill.</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3.3:</a:t>
            </a:r>
            <a:br>
              <a:rPr lang="en-US" dirty="0" smtClean="0"/>
            </a:br>
            <a:r>
              <a:rPr lang="en-US" dirty="0" smtClean="0"/>
              <a:t>Drugs of Abuse</a:t>
            </a:r>
            <a:endParaRPr lang="en-US" dirty="0"/>
          </a:p>
        </p:txBody>
      </p:sp>
      <p:sp>
        <p:nvSpPr>
          <p:cNvPr id="3" name="Subtitle 2"/>
          <p:cNvSpPr>
            <a:spLocks noGrp="1"/>
          </p:cNvSpPr>
          <p:nvPr>
            <p:ph type="subTitle" idx="1"/>
          </p:nvPr>
        </p:nvSpPr>
        <p:spPr/>
        <p:txBody>
          <a:bodyPr/>
          <a:lstStyle/>
          <a:p>
            <a:r>
              <a:rPr lang="en-US" dirty="0" smtClean="0"/>
              <a:t>Module 3: Drugs &amp; Addiction</a:t>
            </a:r>
            <a:endParaRPr lang="en-US" dirty="0"/>
          </a:p>
        </p:txBody>
      </p:sp>
      <p:pic>
        <p:nvPicPr>
          <p:cNvPr id="14338" name="Picture 2"/>
          <p:cNvPicPr>
            <a:picLocks noChangeAspect="1" noChangeArrowheads="1"/>
          </p:cNvPicPr>
          <p:nvPr/>
        </p:nvPicPr>
        <p:blipFill>
          <a:blip r:embed="rId3"/>
          <a:srcRect/>
          <a:stretch>
            <a:fillRect/>
          </a:stretch>
        </p:blipFill>
        <p:spPr bwMode="auto">
          <a:xfrm>
            <a:off x="3505200" y="762000"/>
            <a:ext cx="4942152" cy="3276600"/>
          </a:xfrm>
          <a:prstGeom prst="rect">
            <a:avLst/>
          </a:prstGeom>
          <a:noFill/>
          <a:ln w="9525">
            <a:noFill/>
            <a:miter lim="800000"/>
            <a:headEnd/>
            <a:tailEnd/>
          </a:ln>
          <a:effectLst/>
        </p:spPr>
      </p:pic>
      <p:sp>
        <p:nvSpPr>
          <p:cNvPr id="5" name="Rectangle 4"/>
          <p:cNvSpPr/>
          <p:nvPr/>
        </p:nvSpPr>
        <p:spPr>
          <a:xfrm>
            <a:off x="304800" y="228600"/>
            <a:ext cx="2743200" cy="1200329"/>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b="1" dirty="0" smtClean="0"/>
              <a:t>Obj</a:t>
            </a:r>
            <a:r>
              <a:rPr lang="en-US" b="1" dirty="0" smtClean="0"/>
              <a:t>. 3.3: </a:t>
            </a:r>
            <a:r>
              <a:rPr lang="en-US" dirty="0" smtClean="0"/>
              <a:t>Identify commonly abused drugs by category, routes of administration, and effects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endParaRPr lang="en-US" b="1" dirty="0"/>
          </a:p>
        </p:txBody>
      </p:sp>
      <p:sp>
        <p:nvSpPr>
          <p:cNvPr id="3" name="Content Placeholder 2"/>
          <p:cNvSpPr>
            <a:spLocks noGrp="1"/>
          </p:cNvSpPr>
          <p:nvPr>
            <p:ph sz="quarter" idx="1"/>
          </p:nvPr>
        </p:nvSpPr>
        <p:spPr>
          <a:xfrm>
            <a:off x="612648" y="1981200"/>
            <a:ext cx="7004338" cy="4495800"/>
          </a:xfrm>
        </p:spPr>
        <p:txBody>
          <a:bodyPr>
            <a:normAutofit/>
          </a:bodyPr>
          <a:lstStyle/>
          <a:p>
            <a:r>
              <a:rPr lang="en-US" i="1" dirty="0" smtClean="0"/>
              <a:t>1. Name 3 of the 10 categories of drugs you read </a:t>
            </a:r>
          </a:p>
          <a:p>
            <a:r>
              <a:rPr lang="en-US" i="1" dirty="0" smtClean="0"/>
              <a:t>2. Name 2 possible routes of administration (how drugs are brought into the body):</a:t>
            </a:r>
          </a:p>
          <a:p>
            <a:r>
              <a:rPr lang="en-US" i="1" dirty="0" smtClean="0"/>
              <a:t>3. What is a Schedule I drug?</a:t>
            </a:r>
            <a:endParaRPr lang="en-US"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sz="quarter" idx="1"/>
          </p:nvPr>
        </p:nvSpPr>
        <p:spPr/>
        <p:txBody>
          <a:bodyPr/>
          <a:lstStyle/>
          <a:p>
            <a:r>
              <a:rPr lang="en-US" dirty="0" smtClean="0"/>
              <a:t>Choose any one of the drugs on the </a:t>
            </a:r>
            <a:r>
              <a:rPr lang="en-US" b="1" dirty="0" smtClean="0"/>
              <a:t>Commonly Abused Drugs chart (NIDA)</a:t>
            </a:r>
            <a:r>
              <a:rPr lang="en-US" dirty="0" smtClean="0"/>
              <a:t>. Use information from the chart (and any other credible sources you find) to make a billboard public service announcement (PSA) trying to persuade the public not to try that particular drug. Sketch your billboard in the box below. Then write a 3-5 sentence summary of the PSA, explaining why it will be effective.</a:t>
            </a:r>
            <a:endParaRPr lang="en-US" dirty="0"/>
          </a:p>
        </p:txBody>
      </p:sp>
      <p:pic>
        <p:nvPicPr>
          <p:cNvPr id="6" name="Picture 5"/>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Now</a:t>
            </a:r>
            <a:endParaRPr lang="en-US" b="1"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612648" y="1860133"/>
            <a:ext cx="5864352" cy="4343964"/>
          </a:xfrm>
          <a:prstGeom prst="rect">
            <a:avLst/>
          </a:prstGeom>
        </p:spPr>
      </p:pic>
      <p:sp>
        <p:nvSpPr>
          <p:cNvPr id="6" name="TextBox 5"/>
          <p:cNvSpPr txBox="1"/>
          <p:nvPr/>
        </p:nvSpPr>
        <p:spPr>
          <a:xfrm>
            <a:off x="5670" y="6550223"/>
            <a:ext cx="6471330" cy="307777"/>
          </a:xfrm>
          <a:prstGeom prst="rect">
            <a:avLst/>
          </a:prstGeom>
          <a:noFill/>
        </p:spPr>
        <p:txBody>
          <a:bodyPr wrap="none" rtlCol="0">
            <a:spAutoFit/>
          </a:bodyPr>
          <a:lstStyle/>
          <a:p>
            <a:r>
              <a:rPr lang="en-US" sz="1400" b="1" dirty="0" smtClean="0"/>
              <a:t>Source</a:t>
            </a:r>
            <a:r>
              <a:rPr lang="en-US" sz="1400" dirty="0" smtClean="0"/>
              <a:t>: </a:t>
            </a:r>
            <a:r>
              <a:rPr lang="en-US" sz="1400" dirty="0" err="1" smtClean="0"/>
              <a:t>http://www.drugwarfacts.org/cms/Addictive_Properties#sthash.ouIVHkoA.dpbs</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Substance Abuse Terms </a:t>
            </a:r>
            <a:r>
              <a:rPr lang="en-US" i="1" dirty="0" smtClean="0"/>
              <a:t>(pt 1)</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b="1" dirty="0" smtClean="0"/>
              <a:t>Dependence: </a:t>
            </a:r>
            <a:r>
              <a:rPr lang="en-US" dirty="0" smtClean="0"/>
              <a:t>How difficult it is for the user to quit, the relapse rate, the percentage of people who eventually become dependent, the rating users give their own need for the substance and the degree to which the substance will be used in the face of evidence that it causes harm.</a:t>
            </a:r>
          </a:p>
          <a:p>
            <a:r>
              <a:rPr lang="en-US" b="1" dirty="0" smtClean="0"/>
              <a:t>Withdrawal: </a:t>
            </a:r>
            <a:r>
              <a:rPr lang="en-US" dirty="0" smtClean="0"/>
              <a:t>Presence and severity of characteristic withdrawal symptoms.</a:t>
            </a:r>
            <a:r>
              <a:rPr lang="en-US" b="1" dirty="0" smtClean="0"/>
              <a:t> </a:t>
            </a:r>
          </a:p>
          <a:p>
            <a:r>
              <a:rPr lang="en-US" b="1" dirty="0" smtClean="0"/>
              <a:t>Tolerance: </a:t>
            </a:r>
            <a:r>
              <a:rPr lang="en-US" dirty="0" smtClean="0"/>
              <a:t>How much of the substance is needed to satisfy increasing cravings for it, and the level of stable need that is eventually reached.</a:t>
            </a:r>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Substance Abuse Terms </a:t>
            </a:r>
            <a:r>
              <a:rPr lang="en-US" i="1" dirty="0" smtClean="0"/>
              <a:t>(pt 2)</a:t>
            </a:r>
            <a:endParaRPr lang="en-US" i="1" dirty="0"/>
          </a:p>
        </p:txBody>
      </p:sp>
      <p:sp>
        <p:nvSpPr>
          <p:cNvPr id="3" name="Content Placeholder 2"/>
          <p:cNvSpPr>
            <a:spLocks noGrp="1"/>
          </p:cNvSpPr>
          <p:nvPr>
            <p:ph sz="quarter" idx="1"/>
          </p:nvPr>
        </p:nvSpPr>
        <p:spPr/>
        <p:txBody>
          <a:bodyPr>
            <a:normAutofit/>
          </a:bodyPr>
          <a:lstStyle/>
          <a:p>
            <a:r>
              <a:rPr lang="en-US" b="1" dirty="0" smtClean="0"/>
              <a:t>Reinforcement: </a:t>
            </a:r>
            <a:r>
              <a:rPr lang="en-US" dirty="0" smtClean="0"/>
              <a:t>A measure of the substance's ability, in human and animal tests, to get users to take it again and again, and in preference to other substances.</a:t>
            </a:r>
          </a:p>
          <a:p>
            <a:r>
              <a:rPr lang="en-US" b="1" dirty="0" smtClean="0"/>
              <a:t>Intoxication: </a:t>
            </a:r>
            <a:r>
              <a:rPr lang="en-US" dirty="0" smtClean="0"/>
              <a:t>Though not usually counted as a measure of addiction in itself, the level of intoxication is associated with addiction and increases the personal and social damage a substance may do.</a:t>
            </a:r>
            <a:endParaRPr lang="en-US"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Write a short scenario about a person addicted to a drug (you decide which drug). In the scenario, use each of the terms above correctly. Underline each term you use.</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dirty="0"/>
          </a:p>
        </p:txBody>
      </p:sp>
      <p:sp>
        <p:nvSpPr>
          <p:cNvPr id="3" name="Content Placeholder 2"/>
          <p:cNvSpPr>
            <a:spLocks noGrp="1"/>
          </p:cNvSpPr>
          <p:nvPr>
            <p:ph sz="quarter" idx="1"/>
          </p:nvPr>
        </p:nvSpPr>
        <p:spPr>
          <a:xfrm>
            <a:off x="381000" y="1828800"/>
            <a:ext cx="8153400" cy="4495800"/>
          </a:xfrm>
        </p:spPr>
        <p:txBody>
          <a:bodyPr/>
          <a:lstStyle/>
          <a:p>
            <a:r>
              <a:rPr lang="en-US" dirty="0" smtClean="0"/>
              <a:t>With a partner, make a list of all of the </a:t>
            </a:r>
            <a:r>
              <a:rPr lang="en-US" b="1" dirty="0" smtClean="0"/>
              <a:t>types of drugs (or specific drugs) </a:t>
            </a:r>
            <a:r>
              <a:rPr lang="en-US" dirty="0" smtClean="0"/>
              <a:t>you can think of.</a:t>
            </a:r>
            <a:r>
              <a:rPr lang="en-US" b="1" dirty="0" smtClean="0"/>
              <a:t> </a:t>
            </a:r>
            <a:endParaRPr lang="en-US" dirty="0"/>
          </a:p>
        </p:txBody>
      </p:sp>
      <p:pic>
        <p:nvPicPr>
          <p:cNvPr id="5" name="Picture 4"/>
          <p:cNvPicPr>
            <a:picLocks noChangeAspect="1"/>
          </p:cNvPicPr>
          <p:nvPr/>
        </p:nvPicPr>
        <p:blipFill>
          <a:blip r:embed="rId3"/>
          <a:stretch>
            <a:fillRect/>
          </a:stretch>
        </p:blipFill>
        <p:spPr>
          <a:xfrm>
            <a:off x="7810998" y="5900821"/>
            <a:ext cx="977900" cy="72279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Read</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pic>
        <p:nvPicPr>
          <p:cNvPr id="7" name="Picture 6"/>
          <p:cNvPicPr>
            <a:picLocks noChangeAspect="1"/>
          </p:cNvPicPr>
          <p:nvPr/>
        </p:nvPicPr>
        <p:blipFill>
          <a:blip r:embed="rId4"/>
          <a:stretch>
            <a:fillRect/>
          </a:stretch>
        </p:blipFill>
        <p:spPr>
          <a:xfrm>
            <a:off x="139376" y="2209800"/>
            <a:ext cx="9004624" cy="3449824"/>
          </a:xfrm>
          <a:prstGeom prst="rect">
            <a:avLst/>
          </a:prstGeom>
        </p:spPr>
      </p:pic>
      <p:sp>
        <p:nvSpPr>
          <p:cNvPr id="8" name="TextBox 7"/>
          <p:cNvSpPr txBox="1"/>
          <p:nvPr/>
        </p:nvSpPr>
        <p:spPr>
          <a:xfrm>
            <a:off x="838201" y="1524000"/>
            <a:ext cx="7086600" cy="646331"/>
          </a:xfrm>
          <a:prstGeom prst="rect">
            <a:avLst/>
          </a:prstGeom>
          <a:noFill/>
        </p:spPr>
        <p:txBody>
          <a:bodyPr wrap="square" rtlCol="0">
            <a:spAutoFit/>
          </a:bodyPr>
          <a:lstStyle/>
          <a:p>
            <a:r>
              <a:rPr lang="en-US" dirty="0" smtClean="0"/>
              <a:t>Review the </a:t>
            </a:r>
            <a:r>
              <a:rPr lang="en-US" b="1" dirty="0" smtClean="0"/>
              <a:t>Commonly Abused Drugs chart from National Institute on Drug Abuse (NIDA) and answer the questions on the following slide: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Read</a:t>
            </a:r>
            <a:endParaRPr lang="en-US" sz="4000" b="1" dirty="0"/>
          </a:p>
        </p:txBody>
      </p:sp>
      <p:pic>
        <p:nvPicPr>
          <p:cNvPr id="4" name="Picture 3"/>
          <p:cNvPicPr>
            <a:picLocks noChangeAspect="1"/>
          </p:cNvPicPr>
          <p:nvPr/>
        </p:nvPicPr>
        <p:blipFill>
          <a:blip r:embed="rId3"/>
          <a:stretch>
            <a:fillRect/>
          </a:stretch>
        </p:blipFill>
        <p:spPr>
          <a:xfrm>
            <a:off x="7703117" y="5854565"/>
            <a:ext cx="1301507" cy="841218"/>
          </a:xfrm>
          <a:prstGeom prst="rect">
            <a:avLst/>
          </a:prstGeom>
        </p:spPr>
      </p:pic>
      <p:sp>
        <p:nvSpPr>
          <p:cNvPr id="5" name="Content Placeholder 2"/>
          <p:cNvSpPr>
            <a:spLocks noGrp="1"/>
          </p:cNvSpPr>
          <p:nvPr>
            <p:ph sz="quarter" idx="1"/>
          </p:nvPr>
        </p:nvSpPr>
        <p:spPr>
          <a:xfrm>
            <a:off x="612648" y="1600200"/>
            <a:ext cx="8153400" cy="4495800"/>
          </a:xfrm>
        </p:spPr>
        <p:txBody>
          <a:bodyPr>
            <a:normAutofit fontScale="77500" lnSpcReduction="20000"/>
          </a:bodyPr>
          <a:lstStyle/>
          <a:p>
            <a:r>
              <a:rPr lang="en-US" b="1" dirty="0" smtClean="0"/>
              <a:t>1. List the 10 substance CATEGORIES used in this chart:</a:t>
            </a:r>
          </a:p>
          <a:p>
            <a:r>
              <a:rPr lang="en-US" b="1" dirty="0" smtClean="0"/>
              <a:t>2. How many different street names are listed for the club drug MDMA?</a:t>
            </a:r>
          </a:p>
          <a:p>
            <a:r>
              <a:rPr lang="en-US" b="1" dirty="0" smtClean="0"/>
              <a:t>3. What is the difference between the DEA classification of a Schedule I and Schedule II drug? (Hint: Read the footnote under the chart on page 1)</a:t>
            </a:r>
          </a:p>
          <a:p>
            <a:r>
              <a:rPr lang="en-US" b="1" dirty="0" smtClean="0"/>
              <a:t>4. What are the possible routes of administration for heroin? (Hint: Use the “How Administered” column)</a:t>
            </a:r>
          </a:p>
          <a:p>
            <a:r>
              <a:rPr lang="en-US" b="1" dirty="0" smtClean="0"/>
              <a:t>5. List 5 major acute effects/health risks of nicotine:</a:t>
            </a:r>
          </a:p>
          <a:p>
            <a:r>
              <a:rPr lang="en-US" b="1" dirty="0" smtClean="0"/>
              <a:t>6. Name the Drug: Which drug is a Schedule I drug that can only be swallowed, has a street name of goop, and causes drowsiness, disorientation, loss of consciousness, and memory loss (among other symptoms)?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Think:</a:t>
            </a:r>
            <a:endParaRPr lang="en-US" b="1" dirty="0"/>
          </a:p>
        </p:txBody>
      </p:sp>
      <p:sp>
        <p:nvSpPr>
          <p:cNvPr id="3" name="Content Placeholder 2"/>
          <p:cNvSpPr>
            <a:spLocks noGrp="1"/>
          </p:cNvSpPr>
          <p:nvPr>
            <p:ph sz="quarter" idx="1"/>
          </p:nvPr>
        </p:nvSpPr>
        <p:spPr>
          <a:xfrm>
            <a:off x="612648" y="1981200"/>
            <a:ext cx="8153400" cy="4495800"/>
          </a:xfrm>
        </p:spPr>
        <p:txBody>
          <a:bodyPr>
            <a:normAutofit/>
          </a:bodyPr>
          <a:lstStyle/>
          <a:p>
            <a:r>
              <a:rPr lang="en-US" dirty="0" smtClean="0"/>
              <a:t>Using the same chart, write 3 </a:t>
            </a:r>
            <a:r>
              <a:rPr lang="en-US" b="1" dirty="0" smtClean="0"/>
              <a:t>“Name the Drug” questions (similar to #6 above). </a:t>
            </a:r>
            <a:r>
              <a:rPr lang="en-US" dirty="0" smtClean="0"/>
              <a:t>Write the answers on a separate sheet of paper. Then exchange your questions with a partner and find the answers to one another’s clues.</a:t>
            </a:r>
          </a:p>
          <a:p>
            <a:pPr lvl="2"/>
            <a:r>
              <a:rPr lang="en-US" dirty="0" smtClean="0"/>
              <a:t>Name the Drug Question #1:</a:t>
            </a:r>
          </a:p>
          <a:p>
            <a:pPr lvl="2"/>
            <a:r>
              <a:rPr lang="en-US" dirty="0" smtClean="0"/>
              <a:t>Name the Drug Question #2:</a:t>
            </a:r>
          </a:p>
          <a:p>
            <a:pPr lvl="2"/>
            <a:r>
              <a:rPr lang="en-US" dirty="0" smtClean="0"/>
              <a:t>Name the Drug Question #3:</a:t>
            </a:r>
            <a:endParaRPr lang="en-US"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8561</TotalTime>
  <Words>1288</Words>
  <Application>Microsoft Macintosh PowerPoint</Application>
  <PresentationFormat>On-screen Show (4:3)</PresentationFormat>
  <Paragraphs>73</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Median</vt:lpstr>
      <vt:lpstr>Lesson 3.3: Drugs of Abuse</vt:lpstr>
      <vt:lpstr>Do Now</vt:lpstr>
      <vt:lpstr>Substance Abuse Terms (pt 1)</vt:lpstr>
      <vt:lpstr>Substance Abuse Terms (pt 2)</vt:lpstr>
      <vt:lpstr>Think:</vt:lpstr>
      <vt:lpstr>Discuss:</vt:lpstr>
      <vt:lpstr>Read</vt:lpstr>
      <vt:lpstr>Read</vt:lpstr>
      <vt:lpstr>Think:</vt:lpstr>
      <vt:lpstr>Assess:</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128</cp:revision>
  <dcterms:created xsi:type="dcterms:W3CDTF">2014-01-07T17:17:56Z</dcterms:created>
  <dcterms:modified xsi:type="dcterms:W3CDTF">2014-01-07T17:20:21Z</dcterms:modified>
</cp:coreProperties>
</file>