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58" r:id="rId4"/>
    <p:sldId id="261" r:id="rId5"/>
    <p:sldId id="259" r:id="rId6"/>
    <p:sldId id="264" r:id="rId7"/>
    <p:sldId id="268" r:id="rId8"/>
    <p:sldId id="269"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drugabuse.gov/publications/media-guide/science-drug-abuse-addiction"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a:t>
            </a:r>
            <a:r>
              <a:rPr lang="en-US" baseline="0" dirty="0" smtClean="0"/>
              <a:t> will introduce students to three basic barriers to change within the INDIVIDUAL domain: denial, disbelief, and refusal.  Students will begin by drawing upon their own experience (or that of family/friends) with a habit or addiction. Then students will discuss why some addictions and habits are so difficult to break. Students will then read a short excerpt from the NIDA website (used in Lesson 3.1). They will learn about the three barriers to behavior change and practice applying them in scenarios.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may bring difficult issues to the surface for some students. Before students begin, remind them that they should choose to focus on potentially sensitive issues at their own discretion.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This should</a:t>
            </a:r>
            <a:r>
              <a:rPr lang="en-US" baseline="0" dirty="0" smtClean="0"/>
              <a:t> touch upon the research/reading students conducted for homework, on how the brain responds to drugs and what happens when addiction sets in.</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Brainstorming the many reasons why people may have trouble pulling out of an addiction will help students see that it’s not just the individual’s “fault” that they may struggle to quit (denial, disbelief, and refusal all lay “blame” with the individual herself).  There are may other factors potentially at play:  </a:t>
            </a:r>
            <a:r>
              <a:rPr lang="en-US" sz="1200" kern="1200" dirty="0" smtClean="0">
                <a:solidFill>
                  <a:schemeClr val="tx1"/>
                </a:solidFill>
                <a:latin typeface="+mn-lt"/>
                <a:ea typeface="+mn-ea"/>
                <a:cs typeface="+mn-cs"/>
              </a:rPr>
              <a:t>For example, fear, lack of knowledge, lack of resources, lack of support system, etc. can all influence likelihood</a:t>
            </a:r>
            <a:r>
              <a:rPr lang="en-US" sz="1200" kern="1200" baseline="0" dirty="0" smtClean="0">
                <a:solidFill>
                  <a:schemeClr val="tx1"/>
                </a:solidFill>
                <a:latin typeface="+mn-lt"/>
                <a:ea typeface="+mn-ea"/>
                <a:cs typeface="+mn-cs"/>
              </a:rPr>
              <a:t> to get treatment or recover from an addiction.</a:t>
            </a:r>
            <a:r>
              <a:rPr lang="en-US" sz="1200" kern="1200" dirty="0" smtClean="0">
                <a:solidFill>
                  <a:schemeClr val="tx1"/>
                </a:solidFill>
                <a:latin typeface="+mn-lt"/>
                <a:ea typeface="+mn-ea"/>
                <a:cs typeface="+mn-cs"/>
              </a:rPr>
              <a:t>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Before reading</a:t>
            </a:r>
            <a:r>
              <a:rPr lang="en-US" sz="1200" kern="1200" baseline="0" dirty="0" smtClean="0">
                <a:solidFill>
                  <a:schemeClr val="tx1"/>
                </a:solidFill>
                <a:latin typeface="+mn-lt"/>
                <a:ea typeface="+mn-ea"/>
                <a:cs typeface="+mn-cs"/>
              </a:rPr>
              <a:t> the answers to these questions, pose them to students to get a pulse on their preconceptions and previous understanding.</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Source: </a:t>
            </a:r>
            <a:r>
              <a:rPr lang="en-US" sz="1200" kern="1200" dirty="0" smtClean="0">
                <a:solidFill>
                  <a:schemeClr val="tx1"/>
                </a:solidFill>
                <a:latin typeface="+mn-lt"/>
                <a:ea typeface="+mn-ea"/>
                <a:cs typeface="+mn-cs"/>
                <a:hlinkClick r:id="rId3"/>
              </a:rPr>
              <a:t>http://www.drugabuse.gov/publications/media-guide/science-drug-abuse-addiction</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Denial=OO  Disbelief=XO</a:t>
            </a:r>
            <a:r>
              <a:rPr lang="en-US" baseline="0" dirty="0" smtClean="0"/>
              <a:t>   Refusal=XX</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 Yes, </a:t>
            </a:r>
            <a:r>
              <a:rPr lang="en-US" sz="1200" kern="1200" dirty="0" smtClean="0">
                <a:solidFill>
                  <a:schemeClr val="tx1"/>
                </a:solidFill>
                <a:latin typeface="+mn-lt"/>
                <a:ea typeface="+mn-ea"/>
                <a:cs typeface="+mn-cs"/>
              </a:rPr>
              <a:t>Disbelief</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 Yes, </a:t>
            </a:r>
            <a:r>
              <a:rPr lang="en-US" sz="1200" kern="1200" dirty="0" smtClean="0">
                <a:solidFill>
                  <a:schemeClr val="tx1"/>
                </a:solidFill>
                <a:latin typeface="+mn-lt"/>
                <a:ea typeface="+mn-ea"/>
                <a:cs typeface="+mn-cs"/>
              </a:rPr>
              <a:t>Denial</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 Yes, </a:t>
            </a:r>
            <a:r>
              <a:rPr lang="en-US" sz="1200" kern="1200" dirty="0" smtClean="0">
                <a:solidFill>
                  <a:schemeClr val="tx1"/>
                </a:solidFill>
                <a:latin typeface="+mn-lt"/>
                <a:ea typeface="+mn-ea"/>
                <a:cs typeface="+mn-cs"/>
              </a:rPr>
              <a:t>Refusal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assignment serves as both the assessment and the homework.</a:t>
            </a:r>
            <a:r>
              <a:rPr lang="en-US" baseline="0" dirty="0" smtClean="0"/>
              <a:t> The purpose of this assignment is to check students</a:t>
            </a:r>
          </a:p>
          <a:p>
            <a:r>
              <a:rPr lang="en-US" baseline="0" dirty="0" smtClean="0"/>
              <a:t>‘ understanding of how the three barriers to change play out in an individual’s life in a more authentic way.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3.2:</a:t>
            </a:r>
            <a:br>
              <a:rPr lang="en-US" dirty="0" smtClean="0"/>
            </a:br>
            <a:r>
              <a:rPr lang="en-US" dirty="0" smtClean="0"/>
              <a:t>Barriers to Change</a:t>
            </a:r>
            <a:endParaRPr lang="en-US" dirty="0"/>
          </a:p>
        </p:txBody>
      </p:sp>
      <p:sp>
        <p:nvSpPr>
          <p:cNvPr id="3" name="Subtitle 2"/>
          <p:cNvSpPr>
            <a:spLocks noGrp="1"/>
          </p:cNvSpPr>
          <p:nvPr>
            <p:ph type="subTitle" idx="1"/>
          </p:nvPr>
        </p:nvSpPr>
        <p:spPr/>
        <p:txBody>
          <a:bodyPr/>
          <a:lstStyle/>
          <a:p>
            <a:r>
              <a:rPr lang="en-US" dirty="0" smtClean="0"/>
              <a:t>Module 3: Drugs &amp; Addiction</a:t>
            </a:r>
            <a:endParaRPr lang="en-US" dirty="0"/>
          </a:p>
        </p:txBody>
      </p:sp>
      <p:pic>
        <p:nvPicPr>
          <p:cNvPr id="14338" name="Picture 2"/>
          <p:cNvPicPr>
            <a:picLocks noChangeAspect="1" noChangeArrowheads="1"/>
          </p:cNvPicPr>
          <p:nvPr/>
        </p:nvPicPr>
        <p:blipFill>
          <a:blip r:embed="rId3"/>
          <a:srcRect/>
          <a:stretch>
            <a:fillRect/>
          </a:stretch>
        </p:blipFill>
        <p:spPr bwMode="auto">
          <a:xfrm>
            <a:off x="5334000" y="685800"/>
            <a:ext cx="2688000" cy="2667000"/>
          </a:xfrm>
          <a:prstGeom prst="rect">
            <a:avLst/>
          </a:prstGeom>
          <a:noFill/>
          <a:ln w="9525">
            <a:noFill/>
            <a:miter lim="800000"/>
            <a:headEnd/>
            <a:tailEnd/>
          </a:ln>
          <a:effectLst/>
        </p:spPr>
      </p:pic>
      <p:sp>
        <p:nvSpPr>
          <p:cNvPr id="5" name="Rectangle 4"/>
          <p:cNvSpPr/>
          <p:nvPr/>
        </p:nvSpPr>
        <p:spPr>
          <a:xfrm>
            <a:off x="304800" y="228600"/>
            <a:ext cx="2667000" cy="646331"/>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a:t>
            </a:r>
            <a:r>
              <a:rPr lang="en-US" dirty="0" smtClean="0"/>
              <a:t>. 3.2:  Identify barriers to behavior change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normAutofit/>
          </a:bodyPr>
          <a:lstStyle/>
          <a:p>
            <a:r>
              <a:rPr lang="en-US" sz="3000" dirty="0" smtClean="0"/>
              <a:t>List one behavior you/a family member/a friend does that you/he/she would like to change? </a:t>
            </a:r>
            <a:endParaRPr lang="en-US" sz="3400" dirty="0" smtClean="0"/>
          </a:p>
          <a:p>
            <a:r>
              <a:rPr lang="en-US" sz="3000" dirty="0" smtClean="0"/>
              <a:t>Have you/he/she ever tried to stop these behaviors? Why or why not?</a:t>
            </a:r>
            <a:endParaRPr lang="en-US" sz="3400" dirty="0" smtClean="0"/>
          </a:p>
          <a:p>
            <a:r>
              <a:rPr lang="en-US" sz="3000" dirty="0" smtClean="0"/>
              <a:t>How do you think you/he/she could successfully stop these behaviors?</a:t>
            </a:r>
            <a:r>
              <a:rPr lang="en-US" sz="3800" dirty="0" smtClean="0"/>
              <a:t> </a:t>
            </a:r>
            <a:endParaRPr lang="en-US" sz="4200" dirty="0" smtClean="0"/>
          </a:p>
          <a:p>
            <a:r>
              <a:rPr lang="en-US" sz="3000" dirty="0" smtClean="0"/>
              <a:t>What things might stand in the way of behavior change?</a:t>
            </a:r>
            <a:r>
              <a:rPr lang="en-US" sz="3800" dirty="0" smtClean="0"/>
              <a:t> </a:t>
            </a:r>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pPr>
              <a:buNone/>
            </a:pPr>
            <a:r>
              <a:rPr lang="en-US" dirty="0" smtClean="0"/>
              <a:t> </a:t>
            </a:r>
            <a:r>
              <a:rPr lang="en-US" b="1" dirty="0" smtClean="0"/>
              <a:t>With a partner, discuss the following questions: </a:t>
            </a:r>
            <a:endParaRPr lang="en-US" dirty="0" smtClean="0"/>
          </a:p>
          <a:p>
            <a:r>
              <a:rPr lang="en-US" dirty="0" smtClean="0"/>
              <a:t>1. How do addictions form?  </a:t>
            </a:r>
          </a:p>
          <a:p>
            <a:r>
              <a:rPr lang="en-US" dirty="0" smtClean="0"/>
              <a:t>2. Why is it so difficult for people to stop using a drug they are addicted to? (List all the reasons you can think of!)</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Read</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b="1" dirty="0" smtClean="0"/>
              <a:t>How do drugs work in the brain to produce pleasure?</a:t>
            </a:r>
            <a:endParaRPr lang="en-US" dirty="0" smtClean="0"/>
          </a:p>
          <a:p>
            <a:r>
              <a:rPr lang="en-US" b="1" dirty="0" smtClean="0"/>
              <a:t>Is drug abuse a voluntary behavior?</a:t>
            </a:r>
            <a:endParaRPr lang="en-US" dirty="0" smtClean="0"/>
          </a:p>
          <a:p>
            <a:r>
              <a:rPr lang="en-US" b="1" dirty="0" smtClean="0"/>
              <a:t>Can addiction be treated successfully?</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Info</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571499" y="1828800"/>
            <a:ext cx="8194548" cy="347292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1:</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Ashley has been making small cuts on her inner arms and thighs for the past 6 months. She does not feel like she can stop this behavior, though she knows she has fallen into an unhealthy behavioral pattern. She doesn’t believe she can change the way she was born, wanting to cut herself. </a:t>
            </a:r>
          </a:p>
          <a:p>
            <a:pPr lvl="1"/>
            <a:r>
              <a:rPr lang="en-US" dirty="0" smtClean="0"/>
              <a:t>Does Ashley have an addiction?</a:t>
            </a:r>
          </a:p>
          <a:p>
            <a:pPr lvl="1"/>
            <a:r>
              <a:rPr lang="en-US" dirty="0" smtClean="0"/>
              <a:t>What is Ashley’s barrier to behavior change?</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2:</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92500"/>
          </a:bodyPr>
          <a:lstStyle/>
          <a:p>
            <a:r>
              <a:rPr lang="en-US" dirty="0" smtClean="0"/>
              <a:t>Jackson loves video games and is currently working on beating Batman: </a:t>
            </a:r>
            <a:r>
              <a:rPr lang="en-US" dirty="0" err="1" smtClean="0"/>
              <a:t>Arkham</a:t>
            </a:r>
            <a:r>
              <a:rPr lang="en-US" dirty="0" smtClean="0"/>
              <a:t> City. He plays for hours, breaking only when he absolutely has to. He sometimes goes without showering for days and has not seen his friends to hang out in ages. He occasionally misses school to stay home and play. Jackson doesn’t see anything wrong with his behavior; in fact, he feels a sense of achievement with each game he beats.</a:t>
            </a:r>
          </a:p>
          <a:p>
            <a:pPr lvl="1"/>
            <a:r>
              <a:rPr lang="en-US" dirty="0" smtClean="0"/>
              <a:t>Does Jackson have an addiction?</a:t>
            </a:r>
          </a:p>
          <a:p>
            <a:pPr lvl="1"/>
            <a:r>
              <a:rPr lang="en-US" dirty="0" smtClean="0"/>
              <a:t>What is Jackson’s barrier to behavior change?</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3:</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Monica tried cigarettes in fifth grade and has smoked ever since. Her awesome health teachers teach her all the facts about tobacco, so she knows her habit is unhealthy and she should change, but she thinks smoking looks so glam so she doesn’t want to.</a:t>
            </a:r>
          </a:p>
          <a:p>
            <a:pPr lvl="1"/>
            <a:r>
              <a:rPr lang="en-US" dirty="0" smtClean="0"/>
              <a:t>Does Monica have an addiction?</a:t>
            </a:r>
          </a:p>
          <a:p>
            <a:pPr lvl="1"/>
            <a:r>
              <a:rPr lang="en-US" dirty="0" smtClean="0"/>
              <a:t>What is Monica’s barrier to behavior change?</a:t>
            </a:r>
          </a:p>
          <a:p>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normAutofit/>
          </a:bodyPr>
          <a:lstStyle/>
          <a:p>
            <a:r>
              <a:rPr lang="en-US" dirty="0" smtClean="0"/>
              <a:t>Write a scenario for each barrier (3 scenarios total).  </a:t>
            </a:r>
          </a:p>
          <a:p>
            <a:pPr lvl="1"/>
            <a:r>
              <a:rPr lang="en-US" dirty="0" smtClean="0"/>
              <a:t>Choose who your character will be</a:t>
            </a:r>
          </a:p>
          <a:p>
            <a:pPr lvl="1"/>
            <a:r>
              <a:rPr lang="en-US" dirty="0" smtClean="0"/>
              <a:t>Choose the behavior he/she is trying to change</a:t>
            </a:r>
          </a:p>
          <a:p>
            <a:pPr lvl="2"/>
            <a:r>
              <a:rPr lang="en-US" dirty="0" smtClean="0"/>
              <a:t>Your scenario should allow someone else to guess the barrier that is assigned to the case.</a:t>
            </a:r>
          </a:p>
          <a:p>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596</TotalTime>
  <Words>823</Words>
  <Application>Microsoft Macintosh PowerPoint</Application>
  <PresentationFormat>On-screen Show (4:3)</PresentationFormat>
  <Paragraphs>56</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3.2: Barriers to Change</vt:lpstr>
      <vt:lpstr>Do Now</vt:lpstr>
      <vt:lpstr>Discuss</vt:lpstr>
      <vt:lpstr>Read</vt:lpstr>
      <vt:lpstr>New Info</vt:lpstr>
      <vt:lpstr>Scenario 1:</vt:lpstr>
      <vt:lpstr>Scenario 2:</vt:lpstr>
      <vt:lpstr>Scenario 3:</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44</cp:revision>
  <dcterms:created xsi:type="dcterms:W3CDTF">2014-01-07T17:18:04Z</dcterms:created>
  <dcterms:modified xsi:type="dcterms:W3CDTF">2014-01-07T17:19:28Z</dcterms:modified>
</cp:coreProperties>
</file>