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1"/>
  </p:notesMasterIdLst>
  <p:sldIdLst>
    <p:sldId id="256" r:id="rId2"/>
    <p:sldId id="257" r:id="rId3"/>
    <p:sldId id="258" r:id="rId4"/>
    <p:sldId id="259" r:id="rId5"/>
    <p:sldId id="264" r:id="rId6"/>
    <p:sldId id="261" r:id="rId7"/>
    <p:sldId id="262" r:id="rId8"/>
    <p:sldId id="266" r:id="rId9"/>
    <p:sldId id="26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7" d="100"/>
          <a:sy n="97" d="100"/>
        </p:scale>
        <p:origin x="-160" y="-104"/>
      </p:cViewPr>
      <p:guideLst>
        <p:guide orient="horz" pos="2160"/>
        <p:guide pos="2880"/>
      </p:guideLst>
    </p:cSldViewPr>
  </p:slideViewPr>
  <p:notesTextViewPr>
    <p:cViewPr>
      <p:scale>
        <a:sx n="100" d="100"/>
        <a:sy n="100" d="100"/>
      </p:scale>
      <p:origin x="0" y="152"/>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1/19/14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lesson</a:t>
            </a:r>
            <a:r>
              <a:rPr lang="en-US" baseline="0" dirty="0" smtClean="0"/>
              <a:t> will provide students with a new method in their toolkit, that of the factor-outcome web. Students will begin by brainstorming factors influencing drinking and driving. They will then practice selecting factor-outcome pairs. After that students will see a factor-outcome web modeled and then try one on their own.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students are investigating</a:t>
            </a:r>
            <a:r>
              <a:rPr lang="en-US" baseline="0" dirty="0" smtClean="0"/>
              <a:t> problems and gathering their own data, it will often be most interesting, effective, and realistic to focus on accessible variables like knowledge, attitude, access to a resource, behaviors, etc. This Do Now exercise is designed to get them focusing on many of these types of variables.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key idea here is that you can study any two variables that are linked (associated) somehow and the labels of risk/protective factor and outcome are less important. But they do help to get students to understand the directionality of the hypothesized causative factors. A later lesson on causation vs. correlation will explore this issue in greater depth.</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factor-outcome web</a:t>
            </a:r>
            <a:r>
              <a:rPr lang="en-US" baseline="0" dirty="0" smtClean="0"/>
              <a:t> is a derivative of a variety of other maps. It is not a tool that students will find specific health practitioners or researchers using, most likely. Rather it is a way of visually mapping the thinking. By taking time to deliberately create the visual web, students will be more mindful of their thinking and have an opportunity to slow down the pace of thinking in order to aid in </a:t>
            </a:r>
            <a:r>
              <a:rPr lang="en-US" baseline="0" dirty="0" err="1" smtClean="0"/>
              <a:t>metacognition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another</a:t>
            </a:r>
            <a:r>
              <a:rPr lang="en-US" baseline="0" dirty="0" smtClean="0"/>
              <a:t> exercise to get students brains humming around these factors. Examples might include: attitude toward exercise, having friends/peers who engage in exercise, physical activity habits of family, PE education in school, access to transportation, proximity to fitness center, cost of gym membership, income/financial situation, time limitations, time management skills, willpower, likelihood to make resolutions, past exercise patterns, diet, BMI/weight, gender, medical status, etc.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just a</a:t>
            </a:r>
            <a:r>
              <a:rPr lang="en-US" baseline="0" dirty="0" smtClean="0"/>
              <a:t> small segment of what could be a much larger web. Students may benefit by seeing more modeling on the board or projector.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Alternatively, </a:t>
            </a:r>
            <a:r>
              <a:rPr lang="en-US" baseline="0" dirty="0" smtClean="0"/>
              <a:t> the </a:t>
            </a:r>
            <a:r>
              <a:rPr lang="en-US" dirty="0" smtClean="0"/>
              <a:t>instructor</a:t>
            </a:r>
            <a:r>
              <a:rPr lang="en-US" baseline="0" dirty="0" smtClean="0"/>
              <a:t> can provide a pre-selected list of options for students to choose and they can work in teams or individually.</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 homework assignment is for students to practice</a:t>
            </a:r>
            <a:r>
              <a:rPr lang="en-US" baseline="0" dirty="0" smtClean="0"/>
              <a:t> thinking about methods and tools with a critical eye. There are infinite ways to go about solving a problem, and the tools and methods that are used in class are just one example. However, learning how others might approach a problem and testing those methods can provide great insight and new ideas. Encourage students to be inventors and entrepreneurs. If they have a slight deviation they want to make in the method or a new and better idea, provide them with feedback and give them the opportunity to approach the issues differently.</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a:t>
            </a:r>
            <a:r>
              <a:rPr lang="en-US" dirty="0" smtClean="0"/>
              <a:t>3.11</a:t>
            </a:r>
            <a:r>
              <a:rPr lang="en-US" dirty="0" smtClean="0"/>
              <a:t>:</a:t>
            </a:r>
            <a:r>
              <a:rPr lang="en-US" dirty="0" smtClean="0"/>
              <a:t/>
            </a:r>
            <a:br>
              <a:rPr lang="en-US" dirty="0" smtClean="0"/>
            </a:br>
            <a:r>
              <a:rPr lang="en-US" dirty="0" smtClean="0"/>
              <a:t>Factor Outcome Webs</a:t>
            </a:r>
            <a:endParaRPr lang="en-US" dirty="0"/>
          </a:p>
        </p:txBody>
      </p:sp>
      <p:sp>
        <p:nvSpPr>
          <p:cNvPr id="3" name="Subtitle 2"/>
          <p:cNvSpPr>
            <a:spLocks noGrp="1"/>
          </p:cNvSpPr>
          <p:nvPr>
            <p:ph type="subTitle" idx="1"/>
          </p:nvPr>
        </p:nvSpPr>
        <p:spPr/>
        <p:txBody>
          <a:bodyPr/>
          <a:lstStyle/>
          <a:p>
            <a:r>
              <a:rPr lang="en-US" dirty="0" smtClean="0"/>
              <a:t>Module 3: Drugs &amp; Addiction</a:t>
            </a:r>
            <a:endParaRPr lang="en-US" dirty="0"/>
          </a:p>
        </p:txBody>
      </p:sp>
      <p:sp>
        <p:nvSpPr>
          <p:cNvPr id="4" name="Rectangle 3"/>
          <p:cNvSpPr/>
          <p:nvPr/>
        </p:nvSpPr>
        <p:spPr>
          <a:xfrm>
            <a:off x="304800" y="228600"/>
            <a:ext cx="3505200" cy="646331"/>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dirty="0" smtClean="0"/>
              <a:t>Obj. </a:t>
            </a:r>
            <a:r>
              <a:rPr lang="en-US" dirty="0" smtClean="0"/>
              <a:t>3.11:  </a:t>
            </a:r>
            <a:r>
              <a:rPr lang="en-US" dirty="0" smtClean="0"/>
              <a:t>Create a factor-outcome web to visually diagram a problem</a:t>
            </a:r>
            <a:endParaRPr lang="en-US" dirty="0"/>
          </a:p>
        </p:txBody>
      </p:sp>
      <p:pic>
        <p:nvPicPr>
          <p:cNvPr id="5" name="Picture 4"/>
          <p:cNvPicPr>
            <a:picLocks noChangeAspect="1"/>
          </p:cNvPicPr>
          <p:nvPr/>
        </p:nvPicPr>
        <p:blipFill>
          <a:blip r:embed="rId3"/>
          <a:stretch>
            <a:fillRect/>
          </a:stretch>
        </p:blipFill>
        <p:spPr>
          <a:xfrm>
            <a:off x="4419600" y="1066800"/>
            <a:ext cx="3751513" cy="316366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sp>
        <p:nvSpPr>
          <p:cNvPr id="3" name="Content Placeholder 2"/>
          <p:cNvSpPr>
            <a:spLocks noGrp="1"/>
          </p:cNvSpPr>
          <p:nvPr>
            <p:ph sz="quarter" idx="1"/>
          </p:nvPr>
        </p:nvSpPr>
        <p:spPr/>
        <p:txBody>
          <a:bodyPr/>
          <a:lstStyle/>
          <a:p>
            <a:r>
              <a:rPr lang="en-US" b="1" dirty="0" smtClean="0"/>
              <a:t>What influences teens to drink alcohol</a:t>
            </a:r>
            <a:r>
              <a:rPr lang="en-US" b="1" dirty="0" smtClean="0"/>
              <a:t>?</a:t>
            </a:r>
          </a:p>
          <a:p>
            <a:r>
              <a:rPr lang="en-US" b="1" dirty="0" smtClean="0"/>
              <a:t>What </a:t>
            </a:r>
            <a:r>
              <a:rPr lang="en-US" b="1" dirty="0" smtClean="0"/>
              <a:t>influences them to drink and drive?</a:t>
            </a:r>
            <a:r>
              <a:rPr lang="en-US" dirty="0" smtClean="0"/>
              <a:t> </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RF/PF &amp; Outcome</a:t>
            </a:r>
            <a:endParaRPr lang="en-US" b="1" dirty="0"/>
          </a:p>
        </p:txBody>
      </p:sp>
      <p:sp>
        <p:nvSpPr>
          <p:cNvPr id="3" name="Content Placeholder 2"/>
          <p:cNvSpPr>
            <a:spLocks noGrp="1"/>
          </p:cNvSpPr>
          <p:nvPr>
            <p:ph sz="quarter" idx="1"/>
          </p:nvPr>
        </p:nvSpPr>
        <p:spPr/>
        <p:txBody>
          <a:bodyPr>
            <a:normAutofit fontScale="77500" lnSpcReduction="20000"/>
          </a:bodyPr>
          <a:lstStyle/>
          <a:p>
            <a:r>
              <a:rPr lang="en-US" sz="3294" dirty="0" smtClean="0"/>
              <a:t>How is </a:t>
            </a:r>
            <a:r>
              <a:rPr lang="en-US" sz="3294" dirty="0" smtClean="0">
                <a:solidFill>
                  <a:srgbClr val="FF0000"/>
                </a:solidFill>
              </a:rPr>
              <a:t>having one or more friends who engage in binge drinking</a:t>
            </a:r>
            <a:r>
              <a:rPr lang="en-US" sz="3294" dirty="0" smtClean="0"/>
              <a:t> associated with the</a:t>
            </a:r>
            <a:r>
              <a:rPr lang="en-US" sz="3294" dirty="0" smtClean="0">
                <a:solidFill>
                  <a:srgbClr val="0000FF"/>
                </a:solidFill>
              </a:rPr>
              <a:t> likelihood for teens to binge drink</a:t>
            </a:r>
            <a:r>
              <a:rPr lang="en-US" sz="3294" dirty="0" smtClean="0"/>
              <a:t>?</a:t>
            </a:r>
          </a:p>
          <a:p>
            <a:r>
              <a:rPr lang="en-US" sz="3294" dirty="0" smtClean="0"/>
              <a:t>How is </a:t>
            </a:r>
            <a:r>
              <a:rPr lang="en-US" sz="3294" dirty="0" smtClean="0">
                <a:solidFill>
                  <a:srgbClr val="008000"/>
                </a:solidFill>
              </a:rPr>
              <a:t>education on drinking and driving in high school</a:t>
            </a:r>
            <a:r>
              <a:rPr lang="en-US" sz="3294" dirty="0" smtClean="0"/>
              <a:t> associated with the teenagers’ </a:t>
            </a:r>
            <a:r>
              <a:rPr lang="en-US" sz="3294" dirty="0" smtClean="0">
                <a:solidFill>
                  <a:srgbClr val="0000FF"/>
                </a:solidFill>
              </a:rPr>
              <a:t>attitudes towards drinking and driving</a:t>
            </a:r>
            <a:r>
              <a:rPr lang="en-US" sz="3294" dirty="0" smtClean="0"/>
              <a:t>?</a:t>
            </a:r>
          </a:p>
          <a:p>
            <a:r>
              <a:rPr lang="en-US" sz="3294" dirty="0" smtClean="0"/>
              <a:t>How is </a:t>
            </a:r>
            <a:r>
              <a:rPr lang="en-US" sz="3294" dirty="0" smtClean="0">
                <a:solidFill>
                  <a:srgbClr val="FF0000"/>
                </a:solidFill>
              </a:rPr>
              <a:t>lack of parental supervision</a:t>
            </a:r>
            <a:r>
              <a:rPr lang="en-US" sz="3294" dirty="0" smtClean="0"/>
              <a:t> associated with the </a:t>
            </a:r>
            <a:r>
              <a:rPr lang="en-US" sz="3294" dirty="0" smtClean="0">
                <a:solidFill>
                  <a:srgbClr val="0000FF"/>
                </a:solidFill>
              </a:rPr>
              <a:t>likelihood for teens to attend parties where alcohol is served</a:t>
            </a:r>
            <a:r>
              <a:rPr lang="en-US" sz="3294" dirty="0" smtClean="0"/>
              <a:t>?</a:t>
            </a:r>
          </a:p>
          <a:p>
            <a:r>
              <a:rPr lang="en-US" sz="3294" dirty="0" smtClean="0"/>
              <a:t>How </a:t>
            </a:r>
            <a:r>
              <a:rPr lang="en-US" sz="3294" dirty="0" smtClean="0"/>
              <a:t>is</a:t>
            </a:r>
            <a:r>
              <a:rPr lang="en-US" sz="3294" dirty="0" smtClean="0"/>
              <a:t> </a:t>
            </a:r>
            <a:r>
              <a:rPr lang="en-US" sz="3294" dirty="0" smtClean="0"/>
              <a:t>_____ (</a:t>
            </a:r>
            <a:r>
              <a:rPr lang="en-US" sz="3294" dirty="0" smtClean="0">
                <a:solidFill>
                  <a:srgbClr val="FF0000"/>
                </a:solidFill>
              </a:rPr>
              <a:t>RF</a:t>
            </a:r>
            <a:r>
              <a:rPr lang="en-US" sz="3294" dirty="0" smtClean="0"/>
              <a:t>/</a:t>
            </a:r>
            <a:r>
              <a:rPr lang="en-US" sz="3294" dirty="0" smtClean="0">
                <a:solidFill>
                  <a:srgbClr val="008000"/>
                </a:solidFill>
              </a:rPr>
              <a:t>PF</a:t>
            </a:r>
            <a:r>
              <a:rPr lang="en-US" sz="3294" dirty="0" smtClean="0"/>
              <a:t>) associated with </a:t>
            </a:r>
            <a:r>
              <a:rPr lang="en-US" sz="3294" dirty="0" smtClean="0"/>
              <a:t>the</a:t>
            </a:r>
            <a:r>
              <a:rPr lang="en-US" sz="3294" dirty="0" smtClean="0"/>
              <a:t> </a:t>
            </a:r>
            <a:r>
              <a:rPr lang="en-US" sz="3294" dirty="0" smtClean="0"/>
              <a:t>______ </a:t>
            </a:r>
            <a:r>
              <a:rPr lang="en-US" sz="3294" dirty="0" smtClean="0"/>
              <a:t>(</a:t>
            </a:r>
            <a:r>
              <a:rPr lang="en-US" sz="3294" dirty="0" smtClean="0">
                <a:solidFill>
                  <a:srgbClr val="0000FF"/>
                </a:solidFill>
              </a:rPr>
              <a:t>O</a:t>
            </a:r>
            <a:r>
              <a:rPr lang="en-US" sz="3294" dirty="0" smtClean="0"/>
              <a:t>)</a:t>
            </a:r>
            <a:r>
              <a:rPr lang="en-US" sz="3294" dirty="0" smtClean="0"/>
              <a:t>?</a:t>
            </a:r>
            <a:endParaRPr lang="en-US" sz="3294" dirty="0" smtClean="0"/>
          </a:p>
          <a:p>
            <a:r>
              <a:rPr lang="en-US" sz="3294" dirty="0" smtClean="0"/>
              <a:t>How </a:t>
            </a:r>
            <a:r>
              <a:rPr lang="en-US" sz="3294" dirty="0" smtClean="0"/>
              <a:t>is _____ (</a:t>
            </a:r>
            <a:r>
              <a:rPr lang="en-US" sz="3294" dirty="0" smtClean="0">
                <a:solidFill>
                  <a:srgbClr val="FF0000"/>
                </a:solidFill>
              </a:rPr>
              <a:t>RF</a:t>
            </a:r>
            <a:r>
              <a:rPr lang="en-US" sz="3294" dirty="0" smtClean="0"/>
              <a:t>/</a:t>
            </a:r>
            <a:r>
              <a:rPr lang="en-US" sz="3294" dirty="0" smtClean="0">
                <a:solidFill>
                  <a:srgbClr val="008000"/>
                </a:solidFill>
              </a:rPr>
              <a:t>PF</a:t>
            </a:r>
            <a:r>
              <a:rPr lang="en-US" sz="3294" dirty="0" smtClean="0"/>
              <a:t>) associated with the ______ (</a:t>
            </a:r>
            <a:r>
              <a:rPr lang="en-US" sz="3294" dirty="0" smtClean="0">
                <a:solidFill>
                  <a:srgbClr val="0000FF"/>
                </a:solidFill>
              </a:rPr>
              <a:t>O</a:t>
            </a:r>
            <a:r>
              <a:rPr lang="en-US" sz="3294" dirty="0" smtClean="0"/>
              <a:t>)?</a:t>
            </a:r>
          </a:p>
          <a:p>
            <a:endParaRPr lang="en-US" sz="3400" dirty="0" smtClean="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Factor-Outcome Web</a:t>
            </a:r>
            <a:endParaRPr lang="en-US" b="1" dirty="0"/>
          </a:p>
        </p:txBody>
      </p:sp>
      <p:sp>
        <p:nvSpPr>
          <p:cNvPr id="3" name="Content Placeholder 2"/>
          <p:cNvSpPr>
            <a:spLocks noGrp="1"/>
          </p:cNvSpPr>
          <p:nvPr>
            <p:ph sz="quarter" idx="1"/>
          </p:nvPr>
        </p:nvSpPr>
        <p:spPr/>
        <p:txBody>
          <a:bodyPr/>
          <a:lstStyle/>
          <a:p>
            <a:r>
              <a:rPr lang="en-US" b="1" dirty="0" smtClean="0"/>
              <a:t>Factor-Outcome Web: </a:t>
            </a:r>
            <a:r>
              <a:rPr lang="en-US" sz="2400" dirty="0" smtClean="0"/>
              <a:t>A tool used to show the relationship between risk or protective factors and associated outcomes, made by connecting variables with bubbles and arrows, pointed in the direction of hypothesized </a:t>
            </a:r>
            <a:r>
              <a:rPr lang="en-US" sz="2400" dirty="0" smtClean="0"/>
              <a:t>influence.</a:t>
            </a:r>
          </a:p>
          <a:p>
            <a:pPr lvl="1"/>
            <a:r>
              <a:rPr lang="en-US" dirty="0" smtClean="0"/>
              <a:t>Examples:</a:t>
            </a:r>
          </a:p>
          <a:p>
            <a:endParaRPr lang="en-US" b="1" dirty="0"/>
          </a:p>
        </p:txBody>
      </p:sp>
      <p:pic>
        <p:nvPicPr>
          <p:cNvPr id="5" name="Picture 4"/>
          <p:cNvPicPr>
            <a:picLocks noChangeAspect="1"/>
          </p:cNvPicPr>
          <p:nvPr/>
        </p:nvPicPr>
        <p:blipFill>
          <a:blip r:embed="rId3"/>
          <a:stretch>
            <a:fillRect/>
          </a:stretch>
        </p:blipFill>
        <p:spPr>
          <a:xfrm>
            <a:off x="990600" y="3886200"/>
            <a:ext cx="6362700" cy="1206500"/>
          </a:xfrm>
          <a:prstGeom prst="rect">
            <a:avLst/>
          </a:prstGeom>
        </p:spPr>
      </p:pic>
      <p:pic>
        <p:nvPicPr>
          <p:cNvPr id="6" name="Picture 5"/>
          <p:cNvPicPr>
            <a:picLocks noChangeAspect="1"/>
          </p:cNvPicPr>
          <p:nvPr/>
        </p:nvPicPr>
        <p:blipFill>
          <a:blip r:embed="rId4"/>
          <a:stretch>
            <a:fillRect/>
          </a:stretch>
        </p:blipFill>
        <p:spPr>
          <a:xfrm>
            <a:off x="304800" y="5715000"/>
            <a:ext cx="8089900" cy="1143000"/>
          </a:xfrm>
          <a:prstGeom prst="rect">
            <a:avLst/>
          </a:prstGeom>
        </p:spPr>
      </p:pic>
      <p:pic>
        <p:nvPicPr>
          <p:cNvPr id="7" name="Picture 6"/>
          <p:cNvPicPr>
            <a:picLocks noChangeAspect="1"/>
          </p:cNvPicPr>
          <p:nvPr/>
        </p:nvPicPr>
        <p:blipFill>
          <a:blip r:embed="rId5"/>
          <a:stretch>
            <a:fillRect/>
          </a:stretch>
        </p:blipFill>
        <p:spPr>
          <a:xfrm>
            <a:off x="8138012" y="5562600"/>
            <a:ext cx="628035" cy="96620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Think:</a:t>
            </a:r>
            <a:endParaRPr lang="en-US" b="1" dirty="0"/>
          </a:p>
        </p:txBody>
      </p:sp>
      <p:sp>
        <p:nvSpPr>
          <p:cNvPr id="3" name="Content Placeholder 2"/>
          <p:cNvSpPr>
            <a:spLocks noGrp="1"/>
          </p:cNvSpPr>
          <p:nvPr>
            <p:ph sz="quarter" idx="1"/>
          </p:nvPr>
        </p:nvSpPr>
        <p:spPr>
          <a:xfrm>
            <a:off x="612648" y="1981200"/>
            <a:ext cx="8153400" cy="4495800"/>
          </a:xfrm>
        </p:spPr>
        <p:txBody>
          <a:bodyPr>
            <a:normAutofit/>
          </a:bodyPr>
          <a:lstStyle/>
          <a:p>
            <a:r>
              <a:rPr lang="en-US" dirty="0" smtClean="0"/>
              <a:t>An antecedent can be defined as, “something that came before something else and may have influenced or caused it.”  How many antecedent factors (risk or protective) can you think of that would influence someone’s decision on whether to join a gym? </a:t>
            </a:r>
          </a:p>
          <a:p>
            <a:endParaRPr lang="en-US"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Factor-Outcome Web:</a:t>
            </a:r>
            <a:endParaRPr lang="en-US" sz="4000" b="1" dirty="0"/>
          </a:p>
        </p:txBody>
      </p:sp>
      <p:pic>
        <p:nvPicPr>
          <p:cNvPr id="6" name="Picture 5"/>
          <p:cNvPicPr>
            <a:picLocks noChangeAspect="1"/>
          </p:cNvPicPr>
          <p:nvPr/>
        </p:nvPicPr>
        <p:blipFill>
          <a:blip r:embed="rId3"/>
          <a:stretch>
            <a:fillRect/>
          </a:stretch>
        </p:blipFill>
        <p:spPr>
          <a:xfrm>
            <a:off x="2133600" y="1014130"/>
            <a:ext cx="7010400" cy="584387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Practice</a:t>
            </a:r>
            <a:r>
              <a:rPr lang="en-US" b="1" dirty="0" smtClean="0"/>
              <a:t>:</a:t>
            </a:r>
            <a:endParaRPr lang="en-US" dirty="0"/>
          </a:p>
        </p:txBody>
      </p:sp>
      <p:pic>
        <p:nvPicPr>
          <p:cNvPr id="6" name="Picture 5"/>
          <p:cNvPicPr>
            <a:picLocks noChangeAspect="1"/>
          </p:cNvPicPr>
          <p:nvPr/>
        </p:nvPicPr>
        <p:blipFill>
          <a:blip r:embed="rId3"/>
          <a:stretch>
            <a:fillRect/>
          </a:stretch>
        </p:blipFill>
        <p:spPr>
          <a:xfrm>
            <a:off x="1219200" y="1738124"/>
            <a:ext cx="6159500" cy="5119875"/>
          </a:xfrm>
          <a:prstGeom prst="rect">
            <a:avLst/>
          </a:prstGeom>
        </p:spPr>
      </p:pic>
      <p:pic>
        <p:nvPicPr>
          <p:cNvPr id="7" name="Picture 6"/>
          <p:cNvPicPr>
            <a:picLocks noChangeAspect="1"/>
          </p:cNvPicPr>
          <p:nvPr/>
        </p:nvPicPr>
        <p:blipFill>
          <a:blip r:embed="rId4"/>
          <a:stretch>
            <a:fillRect/>
          </a:stretch>
        </p:blipFill>
        <p:spPr>
          <a:xfrm>
            <a:off x="8048239" y="5773328"/>
            <a:ext cx="826349" cy="85753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a:t>
            </a:r>
            <a:endParaRPr lang="en-US" b="1" dirty="0"/>
          </a:p>
        </p:txBody>
      </p:sp>
      <p:sp>
        <p:nvSpPr>
          <p:cNvPr id="3" name="Content Placeholder 2"/>
          <p:cNvSpPr>
            <a:spLocks noGrp="1"/>
          </p:cNvSpPr>
          <p:nvPr>
            <p:ph sz="quarter" idx="1"/>
          </p:nvPr>
        </p:nvSpPr>
        <p:spPr>
          <a:xfrm>
            <a:off x="612648" y="1981200"/>
            <a:ext cx="7004338" cy="4495800"/>
          </a:xfrm>
        </p:spPr>
        <p:txBody>
          <a:bodyPr>
            <a:normAutofit/>
          </a:bodyPr>
          <a:lstStyle/>
          <a:p>
            <a:r>
              <a:rPr lang="en-US" sz="3200" dirty="0" smtClean="0"/>
              <a:t>1.   What is a Factor-Outcome Web? (Describe in your own words.</a:t>
            </a:r>
            <a:r>
              <a:rPr lang="en-US" sz="3200" dirty="0" smtClean="0"/>
              <a:t>) </a:t>
            </a:r>
            <a:endParaRPr lang="en-US" sz="3600" dirty="0" smtClean="0"/>
          </a:p>
          <a:p>
            <a:r>
              <a:rPr lang="en-US" sz="3200" dirty="0" smtClean="0"/>
              <a:t>2. In the space below, create a simple Factor-Outcome web that includes the following five bubbles:    </a:t>
            </a:r>
            <a:endParaRPr lang="en-US" sz="3600" dirty="0" smtClean="0"/>
          </a:p>
          <a:p>
            <a:pPr lvl="4"/>
            <a:r>
              <a:rPr lang="en-US" dirty="0" smtClean="0"/>
              <a:t>Asthma attack</a:t>
            </a:r>
            <a:endParaRPr lang="en-US" sz="2400" dirty="0" smtClean="0"/>
          </a:p>
          <a:p>
            <a:pPr lvl="4"/>
            <a:r>
              <a:rPr lang="en-US" dirty="0" smtClean="0"/>
              <a:t>Intense exercise</a:t>
            </a:r>
            <a:endParaRPr lang="en-US" sz="2400" dirty="0" smtClean="0"/>
          </a:p>
          <a:p>
            <a:pPr lvl="4"/>
            <a:r>
              <a:rPr lang="en-US" dirty="0" smtClean="0"/>
              <a:t>Access to inhaler</a:t>
            </a:r>
            <a:endParaRPr lang="en-US" sz="2400" dirty="0" smtClean="0"/>
          </a:p>
          <a:p>
            <a:pPr lvl="4"/>
            <a:r>
              <a:rPr lang="en-US" dirty="0" smtClean="0"/>
              <a:t>Knowledge of personal </a:t>
            </a:r>
            <a:r>
              <a:rPr lang="en-US" dirty="0" smtClean="0"/>
              <a:t>triggers</a:t>
            </a:r>
            <a:endParaRPr lang="en-US" sz="2400" dirty="0" smtClean="0"/>
          </a:p>
          <a:p>
            <a:pPr lvl="4"/>
            <a:r>
              <a:rPr lang="en-US" sz="2054" dirty="0" smtClean="0"/>
              <a:t>Quality </a:t>
            </a:r>
            <a:r>
              <a:rPr lang="en-US" sz="2054" dirty="0" smtClean="0"/>
              <a:t>asthma education during physician visits</a:t>
            </a:r>
          </a:p>
          <a:p>
            <a:endParaRPr lang="en-US" sz="2054"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sz="quarter" idx="1"/>
          </p:nvPr>
        </p:nvSpPr>
        <p:spPr/>
        <p:txBody>
          <a:bodyPr/>
          <a:lstStyle/>
          <a:p>
            <a:r>
              <a:rPr lang="en-US" dirty="0" smtClean="0"/>
              <a:t>Write a paragraph explaining the benefits and drawbacks to creating a Factor-Outcome Web when researching a health issue. </a:t>
            </a:r>
          </a:p>
          <a:p>
            <a:endParaRPr lang="en-US" dirty="0"/>
          </a:p>
        </p:txBody>
      </p:sp>
      <p:pic>
        <p:nvPicPr>
          <p:cNvPr id="6" name="Picture 5"/>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688</TotalTime>
  <Words>860</Words>
  <Application>Microsoft Macintosh PowerPoint</Application>
  <PresentationFormat>On-screen Show (4:3)</PresentationFormat>
  <Paragraphs>46</Paragraphs>
  <Slides>9</Slides>
  <Notes>9</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Median</vt:lpstr>
      <vt:lpstr>Lesson 3.11: Factor Outcome Webs</vt:lpstr>
      <vt:lpstr>Do Now</vt:lpstr>
      <vt:lpstr>RF/PF &amp; Outcome</vt:lpstr>
      <vt:lpstr>Factor-Outcome Web</vt:lpstr>
      <vt:lpstr>Think:</vt:lpstr>
      <vt:lpstr>Factor-Outcome Web:</vt:lpstr>
      <vt:lpstr>Practice:</vt:lpstr>
      <vt:lpstr>Assess:</vt:lpstr>
      <vt:lpstr>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53</cp:revision>
  <dcterms:created xsi:type="dcterms:W3CDTF">2014-01-19T15:31:10Z</dcterms:created>
  <dcterms:modified xsi:type="dcterms:W3CDTF">2014-01-19T17:35:34Z</dcterms:modified>
</cp:coreProperties>
</file>