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3"/>
  </p:notesMasterIdLst>
  <p:sldIdLst>
    <p:sldId id="256" r:id="rId2"/>
    <p:sldId id="257" r:id="rId3"/>
    <p:sldId id="258" r:id="rId4"/>
    <p:sldId id="261" r:id="rId5"/>
    <p:sldId id="268" r:id="rId6"/>
    <p:sldId id="269" r:id="rId7"/>
    <p:sldId id="270" r:id="rId8"/>
    <p:sldId id="259" r:id="rId9"/>
    <p:sldId id="264"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5" d="100"/>
          <a:sy n="95" d="100"/>
        </p:scale>
        <p:origin x="-44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12/4/13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lesson</a:t>
            </a:r>
            <a:r>
              <a:rPr lang="en-US" baseline="0" dirty="0" smtClean="0"/>
              <a:t> teaches students to calculate and interpret Body Mass Index (BMI) the most widely used indicator of overweight and obesity status. Students will begin by analyzing a BMI Chart. They will then learn what BMI means, how it is used, how to calculate it, and why it is useful. Next they will practice calculating BMI with some examples and complete an open ended assessment of their understanding. </a:t>
            </a:r>
            <a:endParaRPr lang="en-US" dirty="0" smtClean="0"/>
          </a:p>
          <a:p>
            <a:endParaRPr lang="en-US" dirty="0" smtClean="0"/>
          </a:p>
          <a:p>
            <a:endParaRPr lang="en-US" dirty="0" smtClean="0"/>
          </a:p>
          <a:p>
            <a:endParaRPr lang="en-US" dirty="0" smtClean="0"/>
          </a:p>
          <a:p>
            <a:r>
              <a:rPr lang="en-US" dirty="0" smtClean="0"/>
              <a:t>Image Source: </a:t>
            </a:r>
            <a:r>
              <a:rPr lang="en-US" dirty="0" err="1" smtClean="0"/>
              <a:t>http://abcnews.go.com/Health/alzheimers-surgery-success-affected-body-mass-index/story?id</a:t>
            </a:r>
            <a:r>
              <a:rPr lang="en-US" dirty="0" smtClean="0"/>
              <a:t>=14999842</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a:t>
            </a:r>
            <a:r>
              <a:rPr lang="en-US" baseline="0" dirty="0" smtClean="0"/>
              <a:t>s 1-4 correspond to paragraphs in text reading. #5 = 66.6 (extremely big BMI number! – morbidly obese)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homework assignment is for</a:t>
            </a:r>
            <a:r>
              <a:rPr lang="en-US" baseline="0" dirty="0" smtClean="0"/>
              <a:t> students to connect the concepts of BMI they just learned about with real world issues relating to childhood obesity, in preparation for their case study. There are many possible interventions that can be used to try to reduce obesity among children, but much is unknown about which are most effective and appropriate.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a:t>
            </a:r>
            <a:r>
              <a:rPr lang="en-US" baseline="0" dirty="0" smtClean="0"/>
              <a:t>  </a:t>
            </a:r>
            <a:r>
              <a:rPr lang="en-US" sz="1200" kern="1200" dirty="0" smtClean="0">
                <a:solidFill>
                  <a:schemeClr val="tx1"/>
                </a:solidFill>
                <a:latin typeface="+mn-lt"/>
                <a:ea typeface="+mn-ea"/>
                <a:cs typeface="+mn-cs"/>
              </a:rPr>
              <a:t>1. Underweight, Normal, Overweight, Obese;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2.  Obese;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3. Approx 133-172 lbs; </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4. Approx 5’4”-5’11”</a:t>
            </a:r>
          </a:p>
          <a:p>
            <a:endParaRPr lang="en-US" dirty="0" smtClean="0"/>
          </a:p>
          <a:p>
            <a:r>
              <a:rPr lang="en-US" dirty="0" smtClean="0"/>
              <a:t>Questions</a:t>
            </a:r>
            <a:r>
              <a:rPr lang="en-US" baseline="0" dirty="0" smtClean="0"/>
              <a:t> (for reference):</a:t>
            </a:r>
          </a:p>
          <a:p>
            <a:pPr lvl="0"/>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What four categories for BMI are represented on this chart? </a:t>
            </a:r>
          </a:p>
          <a:p>
            <a:pPr lvl="0"/>
            <a:r>
              <a:rPr lang="en-US" sz="1200" kern="1200" dirty="0" smtClean="0">
                <a:solidFill>
                  <a:schemeClr val="tx1"/>
                </a:solidFill>
                <a:latin typeface="+mn-lt"/>
                <a:ea typeface="+mn-ea"/>
                <a:cs typeface="+mn-cs"/>
              </a:rPr>
              <a:t>2. If a person is 5’7” and weighs 190 lbs, what category would he or she be in for BMI?</a:t>
            </a:r>
          </a:p>
          <a:p>
            <a:pPr lvl="0"/>
            <a:r>
              <a:rPr lang="en-US" sz="1200" kern="1200" dirty="0" smtClean="0">
                <a:solidFill>
                  <a:schemeClr val="tx1"/>
                </a:solidFill>
                <a:latin typeface="+mn-lt"/>
                <a:ea typeface="+mn-ea"/>
                <a:cs typeface="+mn-cs"/>
              </a:rPr>
              <a:t>3. What is the weight range a person who is 5’11” can be in to fall within the Normal Range (BMI 18.5-25)? </a:t>
            </a:r>
          </a:p>
          <a:p>
            <a:pPr lvl="0"/>
            <a:r>
              <a:rPr lang="en-US" sz="1200" kern="1200" dirty="0" smtClean="0">
                <a:solidFill>
                  <a:schemeClr val="tx1"/>
                </a:solidFill>
                <a:latin typeface="+mn-lt"/>
                <a:ea typeface="+mn-ea"/>
                <a:cs typeface="+mn-cs"/>
              </a:rPr>
              <a:t>4. If a person is Overweight and weighs 170, what height range must he or she be in? </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a:t>
            </a:r>
            <a:r>
              <a:rPr lang="en-US" baseline="0" dirty="0" smtClean="0"/>
              <a:t> will vary. Some students will have (or currently do) attend a school which collects and reports this information. Others may have learned about it in a PE class before. Most students may not be familiar but can use information from the Do Now to make some inferences.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disease terms that students do not know. This is a good opportunity to demonstrate a quick </a:t>
            </a:r>
            <a:r>
              <a:rPr lang="en-US" baseline="0" dirty="0" err="1" smtClean="0"/>
              <a:t>google</a:t>
            </a:r>
            <a:r>
              <a:rPr lang="en-US" baseline="0" dirty="0" smtClean="0"/>
              <a:t> search to get a basic description of a medical term.</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What is meant by the term “screening tool”?  What are other examples of health screening tools that medical professionals may use? (ex: Pap smear, mammogram, cholesterol test, blood pressure checks, etc.)</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a:t>
            </a:r>
            <a:r>
              <a:rPr lang="en-US" baseline="0" dirty="0" smtClean="0"/>
              <a:t> may be interested in learning more about alternative ways to measure body fat. Doing a quick Google image search or finding a short </a:t>
            </a:r>
            <a:r>
              <a:rPr lang="en-US" baseline="0" dirty="0" err="1" smtClean="0"/>
              <a:t>youtube</a:t>
            </a:r>
            <a:r>
              <a:rPr lang="en-US" baseline="0" dirty="0" smtClean="0"/>
              <a:t> video that demonstrates methods can be done if time permits.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should be able to quickly apply this equation to examples.</a:t>
            </a:r>
            <a:r>
              <a:rPr lang="en-US" baseline="0" dirty="0" smtClean="0"/>
              <a:t> However, for students who struggle with basic math skills, practicing a few examples together will help.</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a:t>
            </a:r>
          </a:p>
          <a:p>
            <a:r>
              <a:rPr lang="en-US" dirty="0" smtClean="0"/>
              <a:t>1. 31.4 (Obese)</a:t>
            </a:r>
            <a:r>
              <a:rPr lang="en-US" baseline="0" dirty="0" smtClean="0"/>
              <a:t>   </a:t>
            </a:r>
            <a:r>
              <a:rPr lang="en-US" dirty="0" smtClean="0"/>
              <a:t>2.  26.3 (Overweight)   3. 21.2 (Normal)   4.  16.7 (Underweight)  </a:t>
            </a:r>
          </a:p>
          <a:p>
            <a:r>
              <a:rPr lang="en-US" dirty="0" smtClean="0"/>
              <a:t>(Note: Age is irrelevant</a:t>
            </a:r>
            <a:r>
              <a:rPr lang="en-US" baseline="0" dirty="0" smtClean="0"/>
              <a:t> here, but students should recall that this basic BMI equation applies to adults).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a:t>
            </a:r>
            <a:r>
              <a:rPr lang="en-US" dirty="0" smtClean="0"/>
              <a:t>2.8:</a:t>
            </a:r>
            <a:br>
              <a:rPr lang="en-US" dirty="0" smtClean="0"/>
            </a:br>
            <a:r>
              <a:rPr lang="en-US" dirty="0" smtClean="0"/>
              <a:t>Body Mass Index</a:t>
            </a:r>
            <a:endParaRPr lang="en-US" dirty="0"/>
          </a:p>
        </p:txBody>
      </p:sp>
      <p:sp>
        <p:nvSpPr>
          <p:cNvPr id="3" name="Subtitle 2"/>
          <p:cNvSpPr>
            <a:spLocks noGrp="1"/>
          </p:cNvSpPr>
          <p:nvPr>
            <p:ph type="subTitle" idx="1"/>
          </p:nvPr>
        </p:nvSpPr>
        <p:spPr/>
        <p:txBody>
          <a:bodyPr/>
          <a:lstStyle/>
          <a:p>
            <a:r>
              <a:rPr lang="en-US" dirty="0" smtClean="0"/>
              <a:t>Unit 2: Nutrition &amp; Fitness</a:t>
            </a:r>
            <a:endParaRPr lang="en-US" dirty="0"/>
          </a:p>
        </p:txBody>
      </p:sp>
      <p:pic>
        <p:nvPicPr>
          <p:cNvPr id="14338" name="Picture 2"/>
          <p:cNvPicPr>
            <a:picLocks noChangeAspect="1" noChangeArrowheads="1"/>
          </p:cNvPicPr>
          <p:nvPr/>
        </p:nvPicPr>
        <p:blipFill>
          <a:blip r:embed="rId3"/>
          <a:srcRect/>
          <a:stretch>
            <a:fillRect/>
          </a:stretch>
        </p:blipFill>
        <p:spPr bwMode="auto">
          <a:xfrm>
            <a:off x="3581400" y="1143000"/>
            <a:ext cx="4470400" cy="251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sp>
        <p:nvSpPr>
          <p:cNvPr id="3" name="Content Placeholder 2"/>
          <p:cNvSpPr>
            <a:spLocks noGrp="1"/>
          </p:cNvSpPr>
          <p:nvPr>
            <p:ph sz="quarter" idx="1"/>
          </p:nvPr>
        </p:nvSpPr>
        <p:spPr>
          <a:xfrm>
            <a:off x="612648" y="1981200"/>
            <a:ext cx="7004338" cy="4495800"/>
          </a:xfrm>
        </p:spPr>
        <p:txBody>
          <a:bodyPr>
            <a:normAutofit fontScale="92500" lnSpcReduction="10000"/>
          </a:bodyPr>
          <a:lstStyle/>
          <a:p>
            <a:r>
              <a:rPr lang="en-US" dirty="0" smtClean="0"/>
              <a:t>1. Name two health consequences of obesity</a:t>
            </a:r>
            <a:r>
              <a:rPr lang="en-US" dirty="0" smtClean="0"/>
              <a:t>: </a:t>
            </a:r>
            <a:endParaRPr lang="en-US" dirty="0" smtClean="0"/>
          </a:p>
          <a:p>
            <a:r>
              <a:rPr lang="en-US" dirty="0" smtClean="0"/>
              <a:t>2. What two numbers are needed to calculate BMI?</a:t>
            </a:r>
            <a:r>
              <a:rPr lang="en-US" dirty="0" smtClean="0"/>
              <a:t>  </a:t>
            </a:r>
            <a:endParaRPr lang="en-US" dirty="0" smtClean="0"/>
          </a:p>
          <a:p>
            <a:r>
              <a:rPr lang="en-US" dirty="0" smtClean="0"/>
              <a:t>3. What is one reason a physician may calculate a patient’s BMI</a:t>
            </a:r>
            <a:r>
              <a:rPr lang="en-US" dirty="0" smtClean="0"/>
              <a:t>? </a:t>
            </a:r>
            <a:endParaRPr lang="en-US" dirty="0" smtClean="0"/>
          </a:p>
          <a:p>
            <a:r>
              <a:rPr lang="en-US" dirty="0" smtClean="0"/>
              <a:t>4. Why is BMI one of the best assessments of a population’s overweight and obesity status</a:t>
            </a:r>
            <a:r>
              <a:rPr lang="en-US" dirty="0" smtClean="0"/>
              <a:t>? </a:t>
            </a:r>
            <a:endParaRPr lang="en-US" dirty="0" smtClean="0"/>
          </a:p>
          <a:p>
            <a:r>
              <a:rPr lang="en-US" dirty="0" smtClean="0"/>
              <a:t>5. What is the BMI of a massive adult who is only 1.5 meters tall but weighs 150 kilograms? (Use mental </a:t>
            </a:r>
            <a:r>
              <a:rPr lang="en-US" dirty="0" smtClean="0"/>
              <a:t>math if you can!</a:t>
            </a:r>
            <a:r>
              <a:rPr lang="en-US" dirty="0" smtClean="0"/>
              <a:t>)</a:t>
            </a:r>
          </a:p>
          <a:p>
            <a:endParaRPr lang="en-US"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p:txBody>
          <a:bodyPr/>
          <a:lstStyle/>
          <a:p>
            <a:r>
              <a:rPr lang="en-US" dirty="0" smtClean="0"/>
              <a:t>Do you think it should be mandatory for schools to report student’s BMI to students and parents on an annual basis (assuming it is done in a confidential manner)?  Write 1-3 paragraph defending your position.</a:t>
            </a:r>
          </a:p>
          <a:p>
            <a:endParaRPr lang="en-US" dirty="0"/>
          </a:p>
        </p:txBody>
      </p:sp>
      <p:pic>
        <p:nvPicPr>
          <p:cNvPr id="6" name="Picture 5"/>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857290" y="1465178"/>
            <a:ext cx="6470132" cy="538613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lstStyle/>
          <a:p>
            <a:r>
              <a:rPr lang="en-US" dirty="0" smtClean="0"/>
              <a:t>What do you </a:t>
            </a:r>
            <a:r>
              <a:rPr lang="en-US" dirty="0" smtClean="0"/>
              <a:t>already know about</a:t>
            </a:r>
            <a:r>
              <a:rPr lang="en-US" dirty="0" smtClean="0"/>
              <a:t> BMI? </a:t>
            </a:r>
          </a:p>
          <a:p>
            <a:r>
              <a:rPr lang="en-US" dirty="0" smtClean="0"/>
              <a:t>Where </a:t>
            </a:r>
            <a:r>
              <a:rPr lang="en-US" dirty="0" smtClean="0"/>
              <a:t>have you heard that term before? </a:t>
            </a:r>
            <a:r>
              <a:rPr lang="en-US" dirty="0" smtClean="0"/>
              <a:t> </a:t>
            </a:r>
          </a:p>
          <a:p>
            <a:r>
              <a:rPr lang="en-US" dirty="0" smtClean="0"/>
              <a:t>If </a:t>
            </a:r>
            <a:r>
              <a:rPr lang="en-US" dirty="0" smtClean="0"/>
              <a:t>you have never heard of BMI before, who do you think uses it and what is it used for?</a:t>
            </a:r>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Health Consequences of Obesity</a:t>
            </a:r>
            <a:endParaRPr lang="en-US" sz="4000" b="1" dirty="0"/>
          </a:p>
        </p:txBody>
      </p:sp>
      <p:pic>
        <p:nvPicPr>
          <p:cNvPr id="4" name="Picture 3"/>
          <p:cNvPicPr>
            <a:picLocks noChangeAspect="1"/>
          </p:cNvPicPr>
          <p:nvPr/>
        </p:nvPicPr>
        <p:blipFill>
          <a:blip r:embed="rId3"/>
          <a:stretch>
            <a:fillRect/>
          </a:stretch>
        </p:blipFill>
        <p:spPr>
          <a:xfrm>
            <a:off x="7703117" y="5854565"/>
            <a:ext cx="1301507" cy="841218"/>
          </a:xfrm>
          <a:prstGeom prst="rect">
            <a:avLst/>
          </a:prstGeom>
        </p:spPr>
      </p:pic>
      <p:sp>
        <p:nvSpPr>
          <p:cNvPr id="5" name="Content Placeholder 2"/>
          <p:cNvSpPr>
            <a:spLocks noGrp="1"/>
          </p:cNvSpPr>
          <p:nvPr>
            <p:ph sz="quarter" idx="1"/>
          </p:nvPr>
        </p:nvSpPr>
        <p:spPr>
          <a:xfrm>
            <a:off x="612648" y="1600200"/>
            <a:ext cx="8153400" cy="4495800"/>
          </a:xfrm>
        </p:spPr>
        <p:txBody>
          <a:bodyPr>
            <a:normAutofit fontScale="92500" lnSpcReduction="20000"/>
          </a:bodyPr>
          <a:lstStyle/>
          <a:p>
            <a:pPr lvl="0"/>
            <a:r>
              <a:rPr lang="en-US" dirty="0" smtClean="0"/>
              <a:t>Hypertension (high blood pressure)</a:t>
            </a:r>
          </a:p>
          <a:p>
            <a:pPr lvl="0"/>
            <a:r>
              <a:rPr lang="en-US" dirty="0" err="1" smtClean="0"/>
              <a:t>Dyslipidemia</a:t>
            </a:r>
            <a:r>
              <a:rPr lang="en-US" dirty="0" smtClean="0"/>
              <a:t> (for example, high LDL cholesterol, low HDL cholesterol, or high levels of triglycerides)</a:t>
            </a:r>
          </a:p>
          <a:p>
            <a:pPr lvl="0"/>
            <a:r>
              <a:rPr lang="en-US" dirty="0" smtClean="0"/>
              <a:t>Type 2 diabetes</a:t>
            </a:r>
          </a:p>
          <a:p>
            <a:pPr lvl="0"/>
            <a:r>
              <a:rPr lang="en-US" dirty="0" smtClean="0"/>
              <a:t>Coronary heart disease</a:t>
            </a:r>
          </a:p>
          <a:p>
            <a:pPr lvl="0"/>
            <a:r>
              <a:rPr lang="en-US" dirty="0" smtClean="0"/>
              <a:t>Stroke</a:t>
            </a:r>
          </a:p>
          <a:p>
            <a:pPr lvl="0"/>
            <a:r>
              <a:rPr lang="en-US" dirty="0" smtClean="0"/>
              <a:t>Gallbladder disease</a:t>
            </a:r>
          </a:p>
          <a:p>
            <a:pPr lvl="0"/>
            <a:r>
              <a:rPr lang="en-US" dirty="0" smtClean="0"/>
              <a:t>Osteoarthritis</a:t>
            </a:r>
          </a:p>
          <a:p>
            <a:pPr lvl="0"/>
            <a:r>
              <a:rPr lang="en-US" dirty="0" smtClean="0"/>
              <a:t>Sleep apnea and respiratory problems</a:t>
            </a:r>
          </a:p>
          <a:p>
            <a:r>
              <a:rPr lang="en-US" dirty="0" smtClean="0"/>
              <a:t>Some cancers (endometrial, breast, and colon)</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What is BMI?</a:t>
            </a:r>
            <a:endParaRPr lang="en-US" sz="4000" b="1" dirty="0"/>
          </a:p>
        </p:txBody>
      </p:sp>
      <p:pic>
        <p:nvPicPr>
          <p:cNvPr id="4" name="Picture 3"/>
          <p:cNvPicPr>
            <a:picLocks noChangeAspect="1"/>
          </p:cNvPicPr>
          <p:nvPr/>
        </p:nvPicPr>
        <p:blipFill>
          <a:blip r:embed="rId3"/>
          <a:stretch>
            <a:fillRect/>
          </a:stretch>
        </p:blipFill>
        <p:spPr>
          <a:xfrm>
            <a:off x="7703117" y="5854565"/>
            <a:ext cx="1301507" cy="841218"/>
          </a:xfrm>
          <a:prstGeom prst="rect">
            <a:avLst/>
          </a:prstGeom>
        </p:spPr>
      </p:pic>
      <p:sp>
        <p:nvSpPr>
          <p:cNvPr id="5" name="Content Placeholder 2"/>
          <p:cNvSpPr>
            <a:spLocks noGrp="1"/>
          </p:cNvSpPr>
          <p:nvPr>
            <p:ph sz="quarter" idx="1"/>
          </p:nvPr>
        </p:nvSpPr>
        <p:spPr>
          <a:xfrm>
            <a:off x="612648" y="1600200"/>
            <a:ext cx="8153400" cy="4495800"/>
          </a:xfrm>
        </p:spPr>
        <p:txBody>
          <a:bodyPr>
            <a:normAutofit/>
          </a:bodyPr>
          <a:lstStyle/>
          <a:p>
            <a:pPr>
              <a:buNone/>
            </a:pPr>
            <a:r>
              <a:rPr lang="en-US" dirty="0" smtClean="0"/>
              <a:t>Body Mass Index (BMI) is a number calculated from a person's weight and height.</a:t>
            </a:r>
            <a:r>
              <a:rPr lang="en-US" dirty="0" smtClean="0"/>
              <a:t> </a:t>
            </a:r>
          </a:p>
          <a:p>
            <a:pPr>
              <a:buNone/>
            </a:pPr>
            <a:r>
              <a:rPr lang="en-US" dirty="0" smtClean="0"/>
              <a:t>BMI </a:t>
            </a:r>
            <a:r>
              <a:rPr lang="en-US" dirty="0" smtClean="0"/>
              <a:t>is a fairly reliable indicator of body fatness for most people.</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How is BMI used?</a:t>
            </a:r>
            <a:endParaRPr lang="en-US" sz="4000" b="1" dirty="0"/>
          </a:p>
        </p:txBody>
      </p:sp>
      <p:pic>
        <p:nvPicPr>
          <p:cNvPr id="4" name="Picture 3"/>
          <p:cNvPicPr>
            <a:picLocks noChangeAspect="1"/>
          </p:cNvPicPr>
          <p:nvPr/>
        </p:nvPicPr>
        <p:blipFill>
          <a:blip r:embed="rId3"/>
          <a:stretch>
            <a:fillRect/>
          </a:stretch>
        </p:blipFill>
        <p:spPr>
          <a:xfrm>
            <a:off x="7703117" y="5854565"/>
            <a:ext cx="1301507" cy="841218"/>
          </a:xfrm>
          <a:prstGeom prst="rect">
            <a:avLst/>
          </a:prstGeom>
        </p:spPr>
      </p:pic>
      <p:sp>
        <p:nvSpPr>
          <p:cNvPr id="5" name="Content Placeholder 2"/>
          <p:cNvSpPr>
            <a:spLocks noGrp="1"/>
          </p:cNvSpPr>
          <p:nvPr>
            <p:ph sz="quarter" idx="1"/>
          </p:nvPr>
        </p:nvSpPr>
        <p:spPr>
          <a:xfrm>
            <a:off x="612648" y="1600200"/>
            <a:ext cx="8153400" cy="4495800"/>
          </a:xfrm>
        </p:spPr>
        <p:txBody>
          <a:bodyPr>
            <a:normAutofit/>
          </a:bodyPr>
          <a:lstStyle/>
          <a:p>
            <a:r>
              <a:rPr lang="en-US" dirty="0" smtClean="0"/>
              <a:t>screening </a:t>
            </a:r>
            <a:r>
              <a:rPr lang="en-US" dirty="0" smtClean="0"/>
              <a:t>tool to identify possible weight </a:t>
            </a:r>
            <a:r>
              <a:rPr lang="en-US" dirty="0" smtClean="0"/>
              <a:t>problems</a:t>
            </a:r>
          </a:p>
          <a:p>
            <a:r>
              <a:rPr lang="en-US" dirty="0" smtClean="0"/>
              <a:t>not </a:t>
            </a:r>
            <a:r>
              <a:rPr lang="en-US" dirty="0" smtClean="0"/>
              <a:t>a diagnostic </a:t>
            </a:r>
            <a:r>
              <a:rPr lang="en-US" dirty="0" smtClean="0"/>
              <a:t>tool (must do further assessments)</a:t>
            </a:r>
          </a:p>
          <a:p>
            <a:r>
              <a:rPr lang="en-US" dirty="0" smtClean="0"/>
              <a:t>These may include:</a:t>
            </a:r>
          </a:p>
          <a:p>
            <a:pPr lvl="1"/>
            <a:r>
              <a:rPr lang="en-US" dirty="0" err="1" smtClean="0"/>
              <a:t>skinfold</a:t>
            </a:r>
            <a:r>
              <a:rPr lang="en-US" dirty="0" smtClean="0"/>
              <a:t> </a:t>
            </a:r>
            <a:r>
              <a:rPr lang="en-US" dirty="0" smtClean="0"/>
              <a:t>thickness </a:t>
            </a:r>
            <a:r>
              <a:rPr lang="en-US" dirty="0" smtClean="0"/>
              <a:t>measurements</a:t>
            </a:r>
            <a:endParaRPr lang="en-US" dirty="0" smtClean="0"/>
          </a:p>
          <a:p>
            <a:pPr lvl="1"/>
            <a:r>
              <a:rPr lang="en-US" dirty="0" smtClean="0"/>
              <a:t>evaluations </a:t>
            </a:r>
            <a:r>
              <a:rPr lang="en-US" dirty="0" smtClean="0"/>
              <a:t>of </a:t>
            </a:r>
            <a:r>
              <a:rPr lang="en-US" dirty="0" smtClean="0"/>
              <a:t>diet</a:t>
            </a:r>
            <a:endParaRPr lang="en-US" dirty="0" smtClean="0"/>
          </a:p>
          <a:p>
            <a:pPr lvl="1"/>
            <a:r>
              <a:rPr lang="en-US" dirty="0" smtClean="0"/>
              <a:t>physical activity</a:t>
            </a:r>
            <a:endParaRPr lang="en-US" dirty="0" smtClean="0"/>
          </a:p>
          <a:p>
            <a:pPr lvl="1"/>
            <a:r>
              <a:rPr lang="en-US" dirty="0" smtClean="0"/>
              <a:t>family history</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Why BMI?</a:t>
            </a:r>
            <a:endParaRPr lang="en-US" sz="4000" b="1" dirty="0"/>
          </a:p>
        </p:txBody>
      </p:sp>
      <p:pic>
        <p:nvPicPr>
          <p:cNvPr id="4" name="Picture 3"/>
          <p:cNvPicPr>
            <a:picLocks noChangeAspect="1"/>
          </p:cNvPicPr>
          <p:nvPr/>
        </p:nvPicPr>
        <p:blipFill>
          <a:blip r:embed="rId3"/>
          <a:stretch>
            <a:fillRect/>
          </a:stretch>
        </p:blipFill>
        <p:spPr>
          <a:xfrm>
            <a:off x="7703117" y="5854565"/>
            <a:ext cx="1301507" cy="841218"/>
          </a:xfrm>
          <a:prstGeom prst="rect">
            <a:avLst/>
          </a:prstGeom>
        </p:spPr>
      </p:pic>
      <p:sp>
        <p:nvSpPr>
          <p:cNvPr id="5" name="Content Placeholder 2"/>
          <p:cNvSpPr>
            <a:spLocks noGrp="1"/>
          </p:cNvSpPr>
          <p:nvPr>
            <p:ph sz="quarter" idx="1"/>
          </p:nvPr>
        </p:nvSpPr>
        <p:spPr>
          <a:xfrm>
            <a:off x="612648" y="1600200"/>
            <a:ext cx="8153400" cy="4495800"/>
          </a:xfrm>
        </p:spPr>
        <p:txBody>
          <a:bodyPr>
            <a:normAutofit/>
          </a:bodyPr>
          <a:lstStyle/>
          <a:p>
            <a:r>
              <a:rPr lang="en-US" dirty="0" smtClean="0"/>
              <a:t>population </a:t>
            </a:r>
            <a:r>
              <a:rPr lang="en-US" dirty="0" smtClean="0"/>
              <a:t>assessment of overweight and </a:t>
            </a:r>
            <a:r>
              <a:rPr lang="en-US" dirty="0" smtClean="0"/>
              <a:t>obesity</a:t>
            </a:r>
          </a:p>
          <a:p>
            <a:r>
              <a:rPr lang="en-US" dirty="0" smtClean="0"/>
              <a:t>Efficient method:</a:t>
            </a:r>
          </a:p>
          <a:p>
            <a:pPr lvl="1"/>
            <a:r>
              <a:rPr lang="en-US" dirty="0" smtClean="0"/>
              <a:t>Inexpensive</a:t>
            </a:r>
          </a:p>
          <a:p>
            <a:pPr lvl="1"/>
            <a:r>
              <a:rPr lang="en-US" dirty="0" smtClean="0"/>
              <a:t>E</a:t>
            </a:r>
            <a:r>
              <a:rPr lang="en-US" dirty="0" smtClean="0"/>
              <a:t>asy </a:t>
            </a:r>
            <a:r>
              <a:rPr lang="en-US" dirty="0" smtClean="0"/>
              <a:t>to use for clinicians and for the general </a:t>
            </a:r>
            <a:r>
              <a:rPr lang="en-US" dirty="0" smtClean="0"/>
              <a:t>public</a:t>
            </a:r>
          </a:p>
          <a:p>
            <a:r>
              <a:rPr lang="en-US" dirty="0" smtClean="0"/>
              <a:t>Allows </a:t>
            </a:r>
            <a:r>
              <a:rPr lang="en-US" dirty="0" smtClean="0"/>
              <a:t>people to compare their own weight status to that of the general population.</a:t>
            </a:r>
            <a:br>
              <a:rPr lang="en-US" dirty="0" smtClean="0"/>
            </a:br>
            <a:endParaRPr lang="en-US" dirty="0" smtClean="0"/>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Calculating BMI</a:t>
            </a:r>
            <a:endParaRPr lang="en-US" b="1" dirty="0"/>
          </a:p>
        </p:txBody>
      </p:sp>
      <p:pic>
        <p:nvPicPr>
          <p:cNvPr id="5" name="Picture 4"/>
          <p:cNvPicPr>
            <a:picLocks noChangeAspect="1"/>
          </p:cNvPicPr>
          <p:nvPr/>
        </p:nvPicPr>
        <p:blipFill>
          <a:blip r:embed="rId3"/>
          <a:stretch>
            <a:fillRect/>
          </a:stretch>
        </p:blipFill>
        <p:spPr>
          <a:xfrm>
            <a:off x="94124" y="2278647"/>
            <a:ext cx="8671924" cy="4579353"/>
          </a:xfrm>
          <a:prstGeom prst="rect">
            <a:avLst/>
          </a:prstGeom>
        </p:spPr>
      </p:pic>
      <p:pic>
        <p:nvPicPr>
          <p:cNvPr id="6" name="Picture 5"/>
          <p:cNvPicPr>
            <a:picLocks noChangeAspect="1"/>
          </p:cNvPicPr>
          <p:nvPr/>
        </p:nvPicPr>
        <p:blipFill>
          <a:blip r:embed="rId4"/>
          <a:stretch>
            <a:fillRect/>
          </a:stretch>
        </p:blipFill>
        <p:spPr>
          <a:xfrm>
            <a:off x="5029200" y="194176"/>
            <a:ext cx="3232056" cy="205004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Practice BMI Calculations:</a:t>
            </a: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b="1" dirty="0" smtClean="0"/>
              <a:t>1. A 32-year-old female who is 1.75 meters tall and 96 </a:t>
            </a:r>
            <a:r>
              <a:rPr lang="en-US" b="1" dirty="0" smtClean="0"/>
              <a:t>kilograms </a:t>
            </a:r>
            <a:endParaRPr lang="en-US" dirty="0" smtClean="0"/>
          </a:p>
          <a:p>
            <a:r>
              <a:rPr lang="en-US" b="1" dirty="0" smtClean="0"/>
              <a:t>2. A 66-year-old male who is 1.87 meters tall and 92 </a:t>
            </a:r>
            <a:r>
              <a:rPr lang="en-US" b="1" dirty="0" smtClean="0"/>
              <a:t>kilograms </a:t>
            </a:r>
            <a:endParaRPr lang="en-US" dirty="0" smtClean="0"/>
          </a:p>
          <a:p>
            <a:r>
              <a:rPr lang="en-US" b="1" dirty="0" smtClean="0"/>
              <a:t>3. A 21-year-old male who is 170 lbs and 6’3</a:t>
            </a:r>
            <a:r>
              <a:rPr lang="en-US" b="1" dirty="0" smtClean="0"/>
              <a:t>”</a:t>
            </a:r>
            <a:r>
              <a:rPr lang="en-US" dirty="0" smtClean="0"/>
              <a:t> </a:t>
            </a:r>
            <a:endParaRPr lang="en-US" dirty="0" smtClean="0"/>
          </a:p>
          <a:p>
            <a:r>
              <a:rPr lang="en-US" b="1" dirty="0" smtClean="0"/>
              <a:t>4. A 45-year-old female who is 110 lbs and 5’8”</a:t>
            </a:r>
            <a:endParaRPr lang="en-US" dirty="0" smtClean="0"/>
          </a:p>
          <a:p>
            <a:endParaRPr lang="en-US"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645</TotalTime>
  <Words>1001</Words>
  <Application>Microsoft Macintosh PowerPoint</Application>
  <PresentationFormat>On-screen Show (4:3)</PresentationFormat>
  <Paragraphs>81</Paragraphs>
  <Slides>11</Slides>
  <Notes>11</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Median</vt:lpstr>
      <vt:lpstr>Lesson 2.8: Body Mass Index</vt:lpstr>
      <vt:lpstr>Do Now</vt:lpstr>
      <vt:lpstr>Discuss</vt:lpstr>
      <vt:lpstr>Health Consequences of Obesity</vt:lpstr>
      <vt:lpstr>What is BMI?</vt:lpstr>
      <vt:lpstr>How is BMI used?</vt:lpstr>
      <vt:lpstr>Why BMI?</vt:lpstr>
      <vt:lpstr>Calculating BMI</vt:lpstr>
      <vt:lpstr>Practice BMI Calculations:</vt:lpstr>
      <vt:lpstr>Assess:</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51</cp:revision>
  <dcterms:created xsi:type="dcterms:W3CDTF">2013-12-05T02:51:10Z</dcterms:created>
  <dcterms:modified xsi:type="dcterms:W3CDTF">2013-12-05T04:13:15Z</dcterms:modified>
</cp:coreProperties>
</file>