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61" r:id="rId4"/>
    <p:sldId id="258" r:id="rId5"/>
    <p:sldId id="259" r:id="rId6"/>
    <p:sldId id="264" r:id="rId7"/>
    <p:sldId id="268" r:id="rId8"/>
    <p:sldId id="266"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U4UHHT0EuDg" TargetMode="External"/><Relationship Id="rId4" Type="http://schemas.openxmlformats.org/officeDocument/2006/relationships/hyperlink" Target="http://www.youtube.com/watch?v=3094hyz-K9Y" TargetMode="External"/><Relationship Id="rId5" Type="http://schemas.openxmlformats.org/officeDocument/2006/relationships/hyperlink" Target="http://www.youtube.com/watch?v=RsLNNrjGrqk" TargetMode="External"/><Relationship Id="rId6" Type="http://schemas.openxmlformats.org/officeDocument/2006/relationships/hyperlink" Target="http://www.youtube.com/watch?v=L5wbnqnwVPs" TargetMode="External"/><Relationship Id="rId7" Type="http://schemas.openxmlformats.org/officeDocument/2006/relationships/hyperlink" Target="http://www.youtube.com/watch?v=n7vDuCa2zTc"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a:t>
            </a:r>
            <a:r>
              <a:rPr lang="en-US" baseline="0" dirty="0" smtClean="0"/>
              <a:t> will focus on one aspect of the obesity epidemic: persuasive food marketing techniques. Students will begin by thinking about their own experiences with food advertising. Then they will read an article about unhealthy cereal marketing aimed at children and watch a short video on the problem. They will move into small teams to brainstorm solutions to the problem. Then students will learn about 10 persuasive techniques used in marketing and analyze 5 TV commercial clips, attempting to identify which </a:t>
            </a:r>
            <a:r>
              <a:rPr lang="en-US" baseline="0" dirty="0" err="1" smtClean="0"/>
              <a:t>technique(s</a:t>
            </a:r>
            <a:r>
              <a:rPr lang="en-US" baseline="0" dirty="0" smtClean="0"/>
              <a:t>) are used in each. Finally, students will team up to make a healthy commercial for one of the food groups in the </a:t>
            </a:r>
            <a:r>
              <a:rPr lang="en-US" baseline="0" dirty="0" err="1" smtClean="0"/>
              <a:t>MyPlate</a:t>
            </a:r>
            <a:r>
              <a:rPr lang="en-US" baseline="0" dirty="0" smtClean="0"/>
              <a:t> recommendation, using one of the persuasive techniques for a positive outcome.</a:t>
            </a:r>
          </a:p>
          <a:p>
            <a:endParaRPr lang="en-US" baseline="0" dirty="0" smtClean="0"/>
          </a:p>
          <a:p>
            <a:r>
              <a:rPr lang="en-US" baseline="0" dirty="0" smtClean="0"/>
              <a:t>Image source: http://12degreesoffreedom.blogspot.com/2010/11/food-ads-and-obesity.html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a:t>
            </a:r>
            <a:r>
              <a:rPr lang="en-US" baseline="0" dirty="0" smtClean="0"/>
              <a:t> students to think broadly about how foods/drinks are marketed: print ads, billboards, radio spots, eye-catching packaging, in-store ads/displays, internet, etc.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Cerealfacts.org</a:t>
            </a:r>
            <a:r>
              <a:rPr lang="en-US" dirty="0" smtClean="0"/>
              <a:t> has a variety</a:t>
            </a:r>
            <a:r>
              <a:rPr lang="en-US" baseline="0" dirty="0" smtClean="0"/>
              <a:t> of information/resources. They also discuss some of the research studies, which are great models for students about how science is done in the real world. (example: http://</a:t>
            </a:r>
            <a:r>
              <a:rPr lang="en-US" baseline="0" dirty="0" err="1" smtClean="0"/>
              <a:t>cerealfacts.org/media/Sugar_Cereal_Study.pdf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students brainstorm solutions they will begin to think about all the factors and players influencing the problem and will likely run into some disagreement. For example, one student might suggest: “government should ban ads for sweet/unhealthy cereals.” Another student will likely disagree, but the debate is valuable. However, for the sake of time (and creativity!) encourage students to consider and write down all ideas. They do not have to solve the problem, they are just engaging in a brainstorming exercise</a:t>
            </a:r>
            <a:r>
              <a:rPr lang="en-US" baseline="0" dirty="0" smtClean="0"/>
              <a:t>.</a:t>
            </a:r>
          </a:p>
          <a:p>
            <a:endParaRPr lang="en-US" baseline="0" dirty="0" smtClean="0"/>
          </a:p>
          <a:p>
            <a:r>
              <a:rPr lang="en-US" baseline="0" dirty="0" smtClean="0"/>
              <a:t>Image Source: http://news.yale.edu/2012/06/22/cereal-facts-2012-spoonful-progress-bowl-full-unhealthy-marketing-kids</a:t>
            </a:r>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an exhaustive</a:t>
            </a:r>
            <a:r>
              <a:rPr lang="en-US" baseline="0" dirty="0" smtClean="0"/>
              <a:t> list of persuasive techniques, but a handful of the more “basic” ones. More can be found at the </a:t>
            </a:r>
            <a:r>
              <a:rPr lang="en-US" baseline="0" dirty="0" err="1" smtClean="0"/>
              <a:t>medialiteracyproject.org</a:t>
            </a:r>
            <a:r>
              <a:rPr lang="en-US" baseline="0" dirty="0" smtClean="0"/>
              <a:t> website and many other Internet sources. For students who need to be challenged, the list could be expanded</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 </a:t>
            </a:r>
            <a:r>
              <a:rPr lang="en-US" baseline="0" dirty="0" err="1" smtClean="0"/>
              <a:t>http://www.hsph.harvard.edu/obesity-prevention-source/obesity-causes/television-and-sedentary-behavior-and-obesity/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http://www.bakeryandsnacks.com/R-D/RTE-cereals-The-childhood-obesity-culprits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CLIPS</a:t>
            </a:r>
            <a:r>
              <a:rPr lang="en-US" baseline="0" dirty="0" smtClean="0"/>
              <a:t> (Answer – Product: </a:t>
            </a:r>
            <a:r>
              <a:rPr lang="en-US" baseline="0" dirty="0" err="1" smtClean="0"/>
              <a:t>Youtube</a:t>
            </a:r>
            <a:r>
              <a:rPr lang="en-US" baseline="0" dirty="0" smtClean="0"/>
              <a:t> link)   *note: many of these are old (“vintage”) and will be quite humorous &amp; interesting for students to view. Encourage them to have fun with this activity!</a:t>
            </a:r>
          </a:p>
          <a:p>
            <a:r>
              <a:rPr lang="en-US" sz="1200" b="1" kern="1200" dirty="0" smtClean="0">
                <a:solidFill>
                  <a:schemeClr val="tx1"/>
                </a:solidFill>
                <a:latin typeface="+mn-lt"/>
                <a:ea typeface="+mn-ea"/>
                <a:cs typeface="+mn-cs"/>
              </a:rPr>
              <a:t>Humor</a:t>
            </a:r>
            <a:r>
              <a:rPr lang="en-US" sz="1200" b="1" kern="1200" baseline="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Wackies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http://www.youtube.com/watch?v=U4UHHT0EuDg</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Intensity and Repetition</a:t>
            </a:r>
            <a:r>
              <a:rPr lang="en-US" sz="1200" b="1" kern="1200" baseline="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Krinkles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http://www.youtube.com/watch?v=3094hyz-K9Y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Association (fun)</a:t>
            </a:r>
            <a:r>
              <a:rPr lang="en-US" sz="1200" b="1" kern="1200" baseline="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Weetabix</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http://www.youtube.com/watch?v=RsLNNrjGrqk</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Testimonial</a:t>
            </a:r>
            <a:r>
              <a:rPr lang="en-US" sz="1200" b="1" kern="1200" baseline="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Wheaties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6"/>
              </a:rPr>
              <a:t>http://www.youtube.com/watch?v=L5wbnqnwVPs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Bandwagon</a:t>
            </a:r>
            <a:r>
              <a:rPr lang="en-US" sz="1200" b="1"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Toddy: </a:t>
            </a:r>
            <a:r>
              <a:rPr lang="en-US" sz="1200" u="sng" kern="1200" dirty="0" smtClean="0">
                <a:solidFill>
                  <a:schemeClr val="tx1"/>
                </a:solidFill>
                <a:latin typeface="+mn-lt"/>
                <a:ea typeface="+mn-ea"/>
                <a:cs typeface="+mn-cs"/>
                <a:hlinkClick r:id="rId7"/>
              </a:rPr>
              <a:t>http://www.youtube.com/watch?v=n7vDuCa2zTc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Several 30-second cereal commercials</a:t>
            </a:r>
            <a:r>
              <a:rPr lang="en-US" sz="1200" b="1" kern="1200" baseline="0" dirty="0" smtClean="0">
                <a:solidFill>
                  <a:schemeClr val="tx1"/>
                </a:solidFill>
                <a:latin typeface="+mn-lt"/>
                <a:ea typeface="+mn-ea"/>
                <a:cs typeface="+mn-cs"/>
              </a:rPr>
              <a:t> can be found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www.youtube.com/watch?v</a:t>
            </a:r>
            <a:r>
              <a:rPr lang="en-US" sz="1200" kern="1200" dirty="0" smtClean="0">
                <a:solidFill>
                  <a:schemeClr val="tx1"/>
                </a:solidFill>
                <a:latin typeface="+mn-lt"/>
                <a:ea typeface="+mn-ea"/>
                <a:cs typeface="+mn-cs"/>
              </a:rPr>
              <a:t>=pA0di184Ntg</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just choose ONE strategy in order to facilitate quick planning and practicing. Students can perform their commercial skits for the class and classmates can guess which marketing strategy was used. If time is a limiting factor, groups can “exchange” skits with one other group rather than having all groups perform in front of the entire class.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Bandwagon</a:t>
            </a:r>
          </a:p>
          <a:p>
            <a:pPr marL="228600" indent="-228600">
              <a:buNone/>
            </a:pPr>
            <a:r>
              <a:rPr lang="en-US" dirty="0" smtClean="0"/>
              <a:t>2. Testimonial</a:t>
            </a:r>
            <a:r>
              <a:rPr lang="en-US" baseline="0" dirty="0" smtClean="0"/>
              <a:t> (celebrity)</a:t>
            </a:r>
          </a:p>
          <a:p>
            <a:pPr marL="228600" indent="-228600">
              <a:buNone/>
            </a:pPr>
            <a:r>
              <a:rPr lang="en-US" baseline="0" dirty="0" smtClean="0"/>
              <a:t>3. Intensity</a:t>
            </a:r>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purpose of this homework is to give students another example (beyond breakfast cereals) of how an unhealthy food is marketed by a massive industry. All facts are from Fast Food Nation</a:t>
            </a:r>
            <a:r>
              <a:rPr lang="en-US" baseline="0" dirty="0" smtClean="0"/>
              <a:t>.</a:t>
            </a:r>
          </a:p>
          <a:p>
            <a:endParaRPr lang="en-US" baseline="0" dirty="0" smtClean="0"/>
          </a:p>
          <a:p>
            <a:endParaRPr lang="en-US" baseline="0" dirty="0" smtClean="0"/>
          </a:p>
          <a:p>
            <a:r>
              <a:rPr lang="en-US" baseline="0" dirty="0" smtClean="0"/>
              <a:t>Image source: </a:t>
            </a:r>
            <a:r>
              <a:rPr lang="en-US" baseline="0" dirty="0" err="1" smtClean="0"/>
              <a:t>http://www.hsph.harvard.edu/obesity-prevention-source/obesity-causes/television-and-sedentary-behavior-and-obesity/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www.cerealfacts.or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png"/><Relationship Id="rId5" Type="http://schemas.openxmlformats.org/officeDocument/2006/relationships/oleObject" Target="???" TargetMode="External"/><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2.5:</a:t>
            </a:r>
            <a:br>
              <a:rPr lang="en-US" dirty="0" smtClean="0"/>
            </a:br>
            <a:r>
              <a:rPr lang="en-US" smtClean="0"/>
              <a:t>Food Marketing</a:t>
            </a:r>
            <a:endParaRPr lang="en-US" dirty="0"/>
          </a:p>
        </p:txBody>
      </p:sp>
      <p:sp>
        <p:nvSpPr>
          <p:cNvPr id="3" name="Subtitle 2"/>
          <p:cNvSpPr>
            <a:spLocks noGrp="1"/>
          </p:cNvSpPr>
          <p:nvPr>
            <p:ph type="subTitle" idx="1"/>
          </p:nvPr>
        </p:nvSpPr>
        <p:spPr/>
        <p:txBody>
          <a:bodyPr/>
          <a:lstStyle/>
          <a:p>
            <a:r>
              <a:rPr lang="en-US" dirty="0" smtClean="0"/>
              <a:t>Unit 2: Nutrition &amp; Fitness</a:t>
            </a:r>
            <a:endParaRPr lang="en-US" dirty="0"/>
          </a:p>
        </p:txBody>
      </p:sp>
      <p:pic>
        <p:nvPicPr>
          <p:cNvPr id="14338" name="Picture 2"/>
          <p:cNvPicPr>
            <a:picLocks noChangeAspect="1" noChangeArrowheads="1"/>
          </p:cNvPicPr>
          <p:nvPr/>
        </p:nvPicPr>
        <p:blipFill>
          <a:blip r:embed="rId3"/>
          <a:srcRect/>
          <a:stretch>
            <a:fillRect/>
          </a:stretch>
        </p:blipFill>
        <p:spPr bwMode="auto">
          <a:xfrm>
            <a:off x="3733800" y="990600"/>
            <a:ext cx="4419600" cy="27137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normAutofit/>
          </a:bodyPr>
          <a:lstStyle/>
          <a:p>
            <a:r>
              <a:rPr lang="en-US" sz="3000" dirty="0" smtClean="0"/>
              <a:t>Think about a TV commercial you saw lately that caught your attention. </a:t>
            </a:r>
            <a:endParaRPr lang="en-US" sz="3600" dirty="0" smtClean="0"/>
          </a:p>
          <a:p>
            <a:pPr lvl="1"/>
            <a:r>
              <a:rPr lang="en-US" sz="2700" dirty="0" smtClean="0"/>
              <a:t>What caught your attention or made the commercial memorable?</a:t>
            </a:r>
            <a:r>
              <a:rPr lang="en-US" dirty="0" smtClean="0"/>
              <a:t> </a:t>
            </a:r>
            <a:endParaRPr lang="en-US" sz="3300" dirty="0" smtClean="0"/>
          </a:p>
          <a:p>
            <a:r>
              <a:rPr lang="en-US" sz="3200" dirty="0" smtClean="0"/>
              <a:t>Besides TV commercials, what are all of the ways you can think of that foods and drinks are marketed and advertised.</a:t>
            </a:r>
            <a:endParaRPr lang="en-US" sz="3600"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Cereal Marketing</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988238"/>
            <a:ext cx="8153400" cy="4495800"/>
          </a:xfrm>
        </p:spPr>
        <p:txBody>
          <a:bodyPr>
            <a:normAutofit/>
          </a:bodyPr>
          <a:lstStyle/>
          <a:p>
            <a:r>
              <a:rPr lang="en-US" sz="3200" b="1" dirty="0" smtClean="0"/>
              <a:t>READ: </a:t>
            </a:r>
            <a:r>
              <a:rPr lang="en-US" sz="2800" b="1" dirty="0" smtClean="0"/>
              <a:t>Kids Spoon-Fed Marketing and Advertising for Least Healthy Breakfast Cereals</a:t>
            </a:r>
            <a:r>
              <a:rPr lang="en-US" sz="3200" dirty="0" smtClean="0"/>
              <a:t/>
            </a:r>
            <a:br>
              <a:rPr lang="en-US" sz="3200" dirty="0" smtClean="0"/>
            </a:br>
            <a:r>
              <a:rPr lang="en-US" sz="3200" b="1" dirty="0" smtClean="0"/>
              <a:t> </a:t>
            </a:r>
            <a:endParaRPr lang="en-US" dirty="0"/>
          </a:p>
        </p:txBody>
      </p:sp>
      <p:pic>
        <p:nvPicPr>
          <p:cNvPr id="6" name="Picture 5"/>
          <p:cNvPicPr>
            <a:picLocks noChangeAspect="1"/>
          </p:cNvPicPr>
          <p:nvPr/>
        </p:nvPicPr>
        <p:blipFill>
          <a:blip r:embed="rId4"/>
          <a:stretch>
            <a:fillRect/>
          </a:stretch>
        </p:blipFill>
        <p:spPr>
          <a:xfrm>
            <a:off x="6324600" y="190500"/>
            <a:ext cx="2441448" cy="1555063"/>
          </a:xfrm>
          <a:prstGeom prst="rect">
            <a:avLst/>
          </a:prstGeom>
        </p:spPr>
      </p:pic>
      <p:pic>
        <p:nvPicPr>
          <p:cNvPr id="7" name="Picture 6"/>
          <p:cNvPicPr>
            <a:picLocks noChangeAspect="1"/>
          </p:cNvPicPr>
          <p:nvPr/>
        </p:nvPicPr>
        <p:blipFill>
          <a:blip r:embed="rId5"/>
          <a:stretch>
            <a:fillRect/>
          </a:stretch>
        </p:blipFill>
        <p:spPr>
          <a:xfrm>
            <a:off x="1219200" y="3430376"/>
            <a:ext cx="5358313" cy="3053662"/>
          </a:xfrm>
          <a:prstGeom prst="rect">
            <a:avLst/>
          </a:prstGeom>
        </p:spPr>
      </p:pic>
      <p:sp>
        <p:nvSpPr>
          <p:cNvPr id="8" name="TextBox 7"/>
          <p:cNvSpPr txBox="1"/>
          <p:nvPr/>
        </p:nvSpPr>
        <p:spPr>
          <a:xfrm>
            <a:off x="1524000" y="6484038"/>
            <a:ext cx="4169205" cy="369332"/>
          </a:xfrm>
          <a:prstGeom prst="rect">
            <a:avLst/>
          </a:prstGeom>
          <a:noFill/>
        </p:spPr>
        <p:txBody>
          <a:bodyPr wrap="none" rtlCol="0">
            <a:spAutoFit/>
          </a:bodyPr>
          <a:lstStyle/>
          <a:p>
            <a:r>
              <a:rPr lang="en-US" dirty="0" smtClean="0"/>
              <a:t>Video: </a:t>
            </a:r>
            <a:r>
              <a:rPr lang="en-US" dirty="0" smtClean="0">
                <a:hlinkClick r:id="rId6"/>
              </a:rPr>
              <a:t>http://www.cerealfacts.org/</a:t>
            </a:r>
            <a:r>
              <a:rPr lang="en-US" dirty="0" smtClean="0"/>
              <a:t>  (1:12)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As a small group, you are a “task force” assigned to focus on how cereal advertising impact the childhood obesity epidemic.  What kind of solution would you devise to respond to this problem?</a:t>
            </a:r>
          </a:p>
          <a:p>
            <a:pPr lvl="1"/>
            <a:r>
              <a:rPr lang="en-US" b="1" dirty="0" smtClean="0"/>
              <a:t>Brainstorm solutions!</a:t>
            </a:r>
            <a:endParaRPr lang="en-US" dirty="0" smtClean="0"/>
          </a:p>
          <a:p>
            <a:endParaRPr lang="en-US" dirty="0" smtClean="0"/>
          </a:p>
          <a:p>
            <a:pPr>
              <a:buNone/>
            </a:pP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28675" name="Picture 3"/>
          <p:cNvPicPr>
            <a:picLocks noChangeAspect="1" noChangeArrowheads="1"/>
          </p:cNvPicPr>
          <p:nvPr/>
        </p:nvPicPr>
        <p:blipFill>
          <a:blip r:embed="rId4"/>
          <a:srcRect/>
          <a:stretch>
            <a:fillRect/>
          </a:stretch>
        </p:blipFill>
        <p:spPr bwMode="auto">
          <a:xfrm>
            <a:off x="-762000" y="1981200"/>
            <a:ext cx="5892800" cy="3429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Persuasive Techniques:</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b="1" dirty="0" smtClean="0"/>
              <a:t>1. Association.</a:t>
            </a:r>
            <a:r>
              <a:rPr lang="en-US" dirty="0" smtClean="0"/>
              <a:t> </a:t>
            </a:r>
          </a:p>
          <a:p>
            <a:r>
              <a:rPr lang="en-US" b="1" dirty="0" smtClean="0"/>
              <a:t>2. Bandwagon. </a:t>
            </a:r>
            <a:endParaRPr lang="en-US" dirty="0" smtClean="0"/>
          </a:p>
          <a:p>
            <a:r>
              <a:rPr lang="en-US" b="1" dirty="0" smtClean="0"/>
              <a:t>3. Bribery</a:t>
            </a:r>
            <a:r>
              <a:rPr lang="en-US" dirty="0" smtClean="0"/>
              <a:t>. </a:t>
            </a:r>
          </a:p>
          <a:p>
            <a:r>
              <a:rPr lang="en-US" b="1" dirty="0" smtClean="0"/>
              <a:t>4. Experts.</a:t>
            </a:r>
            <a:r>
              <a:rPr lang="en-US" dirty="0" smtClean="0"/>
              <a:t> </a:t>
            </a:r>
          </a:p>
          <a:p>
            <a:r>
              <a:rPr lang="en-US" b="1" dirty="0" smtClean="0"/>
              <a:t>5. Explicit claims</a:t>
            </a:r>
            <a:r>
              <a:rPr lang="en-US" dirty="0" smtClean="0"/>
              <a:t>.  </a:t>
            </a:r>
          </a:p>
          <a:p>
            <a:r>
              <a:rPr lang="en-US" b="1" dirty="0" smtClean="0"/>
              <a:t>6. Humor.</a:t>
            </a:r>
            <a:r>
              <a:rPr lang="en-US" dirty="0" smtClean="0"/>
              <a:t> </a:t>
            </a:r>
          </a:p>
          <a:p>
            <a:r>
              <a:rPr lang="en-US" b="1" dirty="0" smtClean="0"/>
              <a:t>7. Intensity. </a:t>
            </a:r>
            <a:endParaRPr lang="en-US" dirty="0" smtClean="0"/>
          </a:p>
          <a:p>
            <a:r>
              <a:rPr lang="en-US" b="1" dirty="0" smtClean="0"/>
              <a:t>8. Maybe.</a:t>
            </a:r>
            <a:r>
              <a:rPr lang="en-US" dirty="0" smtClean="0"/>
              <a:t> </a:t>
            </a:r>
          </a:p>
          <a:p>
            <a:r>
              <a:rPr lang="en-US" b="1" dirty="0" smtClean="0"/>
              <a:t>9. Repetition.</a:t>
            </a:r>
            <a:r>
              <a:rPr lang="en-US" dirty="0" smtClean="0"/>
              <a:t> </a:t>
            </a:r>
          </a:p>
          <a:p>
            <a:r>
              <a:rPr lang="en-US" b="1" dirty="0" smtClean="0"/>
              <a:t>10. Testimonials.</a:t>
            </a:r>
            <a:r>
              <a:rPr lang="en-US" dirty="0" smtClean="0"/>
              <a:t>  </a:t>
            </a:r>
          </a:p>
          <a:p>
            <a:endParaRPr lang="en-US" b="1" dirty="0"/>
          </a:p>
        </p:txBody>
      </p:sp>
      <p:pic>
        <p:nvPicPr>
          <p:cNvPr id="7" name="Picture 6"/>
          <p:cNvPicPr>
            <a:picLocks noChangeAspect="1"/>
          </p:cNvPicPr>
          <p:nvPr/>
        </p:nvPicPr>
        <p:blipFill>
          <a:blip r:embed="rId4"/>
          <a:stretch>
            <a:fillRect/>
          </a:stretch>
        </p:blipFill>
        <p:spPr>
          <a:xfrm>
            <a:off x="8138012" y="5562600"/>
            <a:ext cx="628035" cy="966208"/>
          </a:xfrm>
          <a:prstGeom prst="rect">
            <a:avLst/>
          </a:prstGeom>
        </p:spPr>
      </p:pic>
      <p:graphicFrame>
        <p:nvGraphicFramePr>
          <p:cNvPr id="20482" name="Object 2"/>
          <p:cNvGraphicFramePr>
            <a:graphicFrameLocks noChangeAspect="1"/>
          </p:cNvGraphicFramePr>
          <p:nvPr/>
        </p:nvGraphicFramePr>
        <p:xfrm>
          <a:off x="2651612" y="6528808"/>
          <a:ext cx="5486400" cy="558800"/>
        </p:xfrm>
        <a:graphic>
          <a:graphicData uri="http://schemas.openxmlformats.org/presentationml/2006/ole">
            <p:oleObj spid="_x0000_s20482" name="Document" r:id="rId5" imgW="5486400" imgH="558800" progId="Word.Document.12">
              <p:link updateAutomatic="1"/>
            </p:oleObj>
          </a:graphicData>
        </a:graphic>
      </p:graphicFrame>
      <p:pic>
        <p:nvPicPr>
          <p:cNvPr id="6" name="Picture 2"/>
          <p:cNvPicPr>
            <a:picLocks noChangeAspect="1" noChangeArrowheads="1"/>
          </p:cNvPicPr>
          <p:nvPr/>
        </p:nvPicPr>
        <p:blipFill>
          <a:blip r:embed="rId6"/>
          <a:srcRect/>
          <a:stretch>
            <a:fillRect/>
          </a:stretch>
        </p:blipFill>
        <p:spPr bwMode="auto">
          <a:xfrm>
            <a:off x="6492975" y="371144"/>
            <a:ext cx="2449286" cy="13716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7"/>
          <a:srcRect/>
          <a:stretch>
            <a:fillRect/>
          </a:stretch>
        </p:blipFill>
        <p:spPr bwMode="auto">
          <a:xfrm>
            <a:off x="3813048" y="2286000"/>
            <a:ext cx="4953000" cy="30861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Which Persuasive Technique?</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352039" y="2133600"/>
            <a:ext cx="7696200" cy="408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 </a:t>
            </a:r>
            <a:r>
              <a:rPr lang="en-US" sz="4000" dirty="0" smtClean="0"/>
              <a:t>Make a </a:t>
            </a:r>
            <a:r>
              <a:rPr lang="en-US" sz="4000" dirty="0" err="1" smtClean="0"/>
              <a:t>MyPlate</a:t>
            </a:r>
            <a:r>
              <a:rPr lang="en-US" sz="4000" dirty="0" smtClean="0"/>
              <a:t> Commercial</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4975932" cy="4495800"/>
          </a:xfrm>
        </p:spPr>
        <p:txBody>
          <a:bodyPr>
            <a:normAutofit fontScale="92500" lnSpcReduction="10000"/>
          </a:bodyPr>
          <a:lstStyle/>
          <a:p>
            <a:r>
              <a:rPr lang="en-US" i="1" dirty="0" smtClean="0"/>
              <a:t>Your group is an Advertising Agency. The USDA has entered a contract with you to market the new </a:t>
            </a:r>
            <a:r>
              <a:rPr lang="en-US" i="1" dirty="0" err="1" smtClean="0"/>
              <a:t>MyPlate</a:t>
            </a:r>
            <a:r>
              <a:rPr lang="en-US" i="1" dirty="0" smtClean="0"/>
              <a:t> message. You need to create and perform a persuasive commercial for a one food group within the </a:t>
            </a:r>
            <a:r>
              <a:rPr lang="en-US" i="1" dirty="0" err="1" smtClean="0"/>
              <a:t>MyPlate</a:t>
            </a:r>
            <a:r>
              <a:rPr lang="en-US" i="1" dirty="0" smtClean="0"/>
              <a:t> recommendation. You must use one of the persuasive marketing techniques and your commercial must be 30-60 seconds.</a:t>
            </a:r>
          </a:p>
        </p:txBody>
      </p:sp>
      <p:pic>
        <p:nvPicPr>
          <p:cNvPr id="8" name="Picture 7"/>
          <p:cNvPicPr>
            <a:picLocks noChangeAspect="1"/>
          </p:cNvPicPr>
          <p:nvPr/>
        </p:nvPicPr>
        <p:blipFill>
          <a:blip r:embed="rId4"/>
          <a:stretch>
            <a:fillRect/>
          </a:stretch>
        </p:blipFill>
        <p:spPr>
          <a:xfrm>
            <a:off x="5588580" y="1676400"/>
            <a:ext cx="3418509" cy="3124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Assess: </a:t>
            </a:r>
            <a:r>
              <a:rPr lang="en-US" dirty="0" smtClean="0"/>
              <a:t>ID the Persuasive Technique</a:t>
            </a:r>
            <a:endParaRPr lang="en-US" dirty="0"/>
          </a:p>
        </p:txBody>
      </p:sp>
      <p:sp>
        <p:nvSpPr>
          <p:cNvPr id="3" name="Content Placeholder 2"/>
          <p:cNvSpPr>
            <a:spLocks noGrp="1"/>
          </p:cNvSpPr>
          <p:nvPr>
            <p:ph sz="quarter" idx="1"/>
          </p:nvPr>
        </p:nvSpPr>
        <p:spPr>
          <a:xfrm>
            <a:off x="381000" y="1981200"/>
            <a:ext cx="8539143" cy="4495800"/>
          </a:xfrm>
        </p:spPr>
        <p:txBody>
          <a:bodyPr>
            <a:normAutofit fontScale="92500"/>
          </a:bodyPr>
          <a:lstStyle/>
          <a:p>
            <a:r>
              <a:rPr lang="en-US" dirty="0" smtClean="0"/>
              <a:t>1.  “You have never tried </a:t>
            </a:r>
            <a:r>
              <a:rPr lang="en-US" dirty="0" err="1" smtClean="0"/>
              <a:t>CrazyPuffs</a:t>
            </a:r>
            <a:r>
              <a:rPr lang="en-US" dirty="0" smtClean="0"/>
              <a:t> cereal!? That is truly crazy! Everyone eats </a:t>
            </a:r>
            <a:r>
              <a:rPr lang="en-US" dirty="0" err="1" smtClean="0"/>
              <a:t>CrazyPuffs</a:t>
            </a:r>
            <a:r>
              <a:rPr lang="en-US" dirty="0" smtClean="0"/>
              <a:t>, so you should too!  </a:t>
            </a:r>
          </a:p>
          <a:p>
            <a:r>
              <a:rPr lang="en-US" dirty="0" smtClean="0"/>
              <a:t>2.  “I have eaten </a:t>
            </a:r>
            <a:r>
              <a:rPr lang="en-US" dirty="0" err="1" smtClean="0"/>
              <a:t>Oaty</a:t>
            </a:r>
            <a:r>
              <a:rPr lang="en-US" dirty="0" smtClean="0"/>
              <a:t> O’s since I was in Little League. It makes me strong and energized. If I didn’t eat </a:t>
            </a:r>
            <a:r>
              <a:rPr lang="en-US" dirty="0" err="1" smtClean="0"/>
              <a:t>Oaty</a:t>
            </a:r>
            <a:r>
              <a:rPr lang="en-US" dirty="0" smtClean="0"/>
              <a:t> O’s I would not hit all those grand slams out of the park!”</a:t>
            </a:r>
          </a:p>
          <a:p>
            <a:r>
              <a:rPr lang="en-US" dirty="0" smtClean="0"/>
              <a:t>3. “Star Bites are the greatest cereal in this galaxy. If you want to have the very best blast-off breakfast to start your day, choose Star Bites. Eat them for out-of-this-world energy!” </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1828800" y="4313254"/>
            <a:ext cx="5257800" cy="277334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228600" y="1600200"/>
            <a:ext cx="8537448" cy="3276600"/>
          </a:xfrm>
        </p:spPr>
        <p:txBody>
          <a:bodyPr>
            <a:normAutofit fontScale="92500"/>
          </a:bodyPr>
          <a:lstStyle/>
          <a:p>
            <a:r>
              <a:rPr lang="en-US" dirty="0" smtClean="0"/>
              <a:t>Read facts about the fast food industry and answer the following questions:</a:t>
            </a:r>
          </a:p>
          <a:p>
            <a:pPr lvl="1"/>
            <a:r>
              <a:rPr lang="en-US" dirty="0" smtClean="0"/>
              <a:t>1. Which of the above facts was most surprising to you? Least surprising to you? </a:t>
            </a:r>
          </a:p>
          <a:p>
            <a:pPr lvl="1"/>
            <a:r>
              <a:rPr lang="en-US" dirty="0" smtClean="0"/>
              <a:t>2. What are some of the marketing strategies fast food companies have used to sell their product? </a:t>
            </a:r>
          </a:p>
          <a:p>
            <a:pPr lvl="1"/>
            <a:r>
              <a:rPr lang="en-US" dirty="0" smtClean="0"/>
              <a:t>3. What would you do to reduce the consumption of fast food?</a:t>
            </a:r>
          </a:p>
          <a:p>
            <a:endParaRPr lang="en-US" dirty="0"/>
          </a:p>
        </p:txBody>
      </p:sp>
      <p:pic>
        <p:nvPicPr>
          <p:cNvPr id="6" name="Picture 5"/>
          <p:cNvPicPr>
            <a:picLocks noChangeAspect="1"/>
          </p:cNvPicPr>
          <p:nvPr/>
        </p:nvPicPr>
        <p:blipFill>
          <a:blip r:embed="rId4"/>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631</TotalTime>
  <Words>1207</Words>
  <Application>Microsoft Macintosh PowerPoint</Application>
  <PresentationFormat>On-screen Show (4:3)</PresentationFormat>
  <Paragraphs>73</Paragraphs>
  <Slides>9</Slides>
  <Notes>9</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9</vt:i4>
      </vt:variant>
    </vt:vector>
  </HeadingPairs>
  <TitlesOfParts>
    <vt:vector size="11" baseType="lpstr">
      <vt:lpstr>Median</vt:lpstr>
      <vt:lpstr>???</vt:lpstr>
      <vt:lpstr>Lesson 2.5: Food Marketing</vt:lpstr>
      <vt:lpstr>Do Now</vt:lpstr>
      <vt:lpstr>Cereal Marketing</vt:lpstr>
      <vt:lpstr>Discuss</vt:lpstr>
      <vt:lpstr>Persuasive Techniques:</vt:lpstr>
      <vt:lpstr>Which Persuasive Technique?</vt:lpstr>
      <vt:lpstr>Challenge: Make a MyPlate Commercial</vt:lpstr>
      <vt:lpstr>Assess: ID the Persuasive Technique</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46</cp:revision>
  <dcterms:created xsi:type="dcterms:W3CDTF">2013-11-25T13:57:52Z</dcterms:created>
  <dcterms:modified xsi:type="dcterms:W3CDTF">2013-11-25T14:02:03Z</dcterms:modified>
</cp:coreProperties>
</file>