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6"/>
  </p:notesMasterIdLst>
  <p:sldIdLst>
    <p:sldId id="256" r:id="rId2"/>
    <p:sldId id="257" r:id="rId3"/>
    <p:sldId id="258" r:id="rId4"/>
    <p:sldId id="259" r:id="rId5"/>
    <p:sldId id="268" r:id="rId6"/>
    <p:sldId id="270" r:id="rId7"/>
    <p:sldId id="264" r:id="rId8"/>
    <p:sldId id="261" r:id="rId9"/>
    <p:sldId id="271" r:id="rId10"/>
    <p:sldId id="272" r:id="rId11"/>
    <p:sldId id="269" r:id="rId12"/>
    <p:sldId id="262" r:id="rId13"/>
    <p:sldId id="266"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2/25/14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lesson focuses on food</a:t>
            </a:r>
            <a:r>
              <a:rPr lang="en-US" baseline="0" dirty="0" smtClean="0"/>
              <a:t> guidelines with an emphasis on the evolution of the governmental messaging. First students will take a step back to review the content of the first three lessons by making recommendations for the diet choices of people in various scenarios.  Next, students will discuss what influences their diet choices and debate how much responsibility the government has. Then they will examine and compare/contrast the two older food guidelines: Food Pyramid (1992) and </a:t>
            </a:r>
            <a:r>
              <a:rPr lang="en-US" baseline="0" dirty="0" err="1" smtClean="0"/>
              <a:t>MyPyramid</a:t>
            </a:r>
            <a:r>
              <a:rPr lang="en-US" baseline="0" dirty="0" smtClean="0"/>
              <a:t> (2005). After discussing the drawbacks to the 2005 model and examining the rationale behind it, students will learn about the newest guideline: </a:t>
            </a:r>
            <a:r>
              <a:rPr lang="en-US" baseline="0" dirty="0" err="1" smtClean="0"/>
              <a:t>MyPlate</a:t>
            </a:r>
            <a:r>
              <a:rPr lang="en-US" baseline="0" dirty="0" smtClean="0"/>
              <a:t> (2011) and reflect upon its use.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students WHY varying vegetables is important. They may not be aware that different veggies and color groups of veggies have different vitamins and nutrients.</a:t>
            </a:r>
          </a:p>
          <a:p>
            <a:r>
              <a:rPr lang="en-US" baseline="0" dirty="0" smtClean="0"/>
              <a:t>-Ask students what it means to “Make at least half your grains whole.”  Ask for examples of whole grains and refined grains (define this if they are stuck) to check for understanding.</a:t>
            </a:r>
          </a:p>
          <a:p>
            <a:r>
              <a:rPr lang="en-US" baseline="0" dirty="0" smtClean="0"/>
              <a:t>-Ask for examples of lean protein sources vs. non-lean (fatty).</a:t>
            </a:r>
          </a:p>
          <a:p>
            <a:r>
              <a:rPr lang="en-US" baseline="0" dirty="0" smtClean="0"/>
              <a:t>-Ask for examples of calcium-rich foods. Ask which type of milk is recommended for older children and adults.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screenshots from resources on the </a:t>
            </a:r>
            <a:r>
              <a:rPr lang="en-US" dirty="0" err="1" smtClean="0"/>
              <a:t>ChooseMyPlate.gov</a:t>
            </a:r>
            <a:r>
              <a:rPr lang="en-US" baseline="0" dirty="0" smtClean="0"/>
              <a:t> website. This would be a great time to project the actual website and spend a few moments navigating through the resources on the site to show students that it provides much more extensive info/recommendations than the simple plate diagram.  Points to emphasize: </a:t>
            </a:r>
            <a:r>
              <a:rPr lang="en-US" baseline="0" dirty="0" err="1" smtClean="0"/>
              <a:t>MyPlate</a:t>
            </a:r>
            <a:r>
              <a:rPr lang="en-US" baseline="0" dirty="0" smtClean="0"/>
              <a:t> was designed to REMIND people; uses the familiar visual of the place setting (more practical than the pyramid), and the three messages the website focuses on: 1) balancing calories; 2) which foods to increase; 3) which foods to reduce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a:t>
            </a:r>
          </a:p>
          <a:p>
            <a:pPr marL="228600" indent="-228600">
              <a:buAutoNum type="arabicPeriod"/>
            </a:pPr>
            <a:r>
              <a:rPr lang="en-US" sz="1200" kern="1200" baseline="0" dirty="0" smtClean="0">
                <a:solidFill>
                  <a:schemeClr val="tx1"/>
                </a:solidFill>
                <a:latin typeface="+mn-lt"/>
                <a:ea typeface="+mn-ea"/>
                <a:cs typeface="+mn-cs"/>
              </a:rPr>
              <a:t>C - Variety – Eat from every food group every day.</a:t>
            </a:r>
          </a:p>
          <a:p>
            <a:pPr marL="228600" indent="-228600">
              <a:buAutoNum type="arabicPeriod"/>
            </a:pPr>
            <a:r>
              <a:rPr lang="en-US" sz="1200" kern="1200" baseline="0" dirty="0" smtClean="0">
                <a:solidFill>
                  <a:schemeClr val="tx1"/>
                </a:solidFill>
                <a:latin typeface="+mn-lt"/>
                <a:ea typeface="+mn-ea"/>
                <a:cs typeface="+mn-cs"/>
              </a:rPr>
              <a:t>B - Physical Activity – 60 minutes per day for teens.</a:t>
            </a:r>
          </a:p>
          <a:p>
            <a:pPr marL="228600" indent="-228600">
              <a:buAutoNum type="arabicPeriod"/>
            </a:pPr>
            <a:r>
              <a:rPr lang="en-US" sz="1200" kern="1200" baseline="0" dirty="0" smtClean="0">
                <a:solidFill>
                  <a:schemeClr val="tx1"/>
                </a:solidFill>
                <a:latin typeface="+mn-lt"/>
                <a:ea typeface="+mn-ea"/>
                <a:cs typeface="+mn-cs"/>
              </a:rPr>
              <a:t>D - At least half of the grains you eat should be whole grains, while the other half can be processed.</a:t>
            </a:r>
          </a:p>
          <a:p>
            <a:pPr marL="228600" indent="-228600">
              <a:buAutoNum type="arabicPeriod"/>
            </a:pPr>
            <a:r>
              <a:rPr lang="en-US" sz="1200" kern="1200" baseline="0" dirty="0" smtClean="0">
                <a:solidFill>
                  <a:schemeClr val="tx1"/>
                </a:solidFill>
                <a:latin typeface="+mn-lt"/>
                <a:ea typeface="+mn-ea"/>
                <a:cs typeface="+mn-cs"/>
              </a:rPr>
              <a:t>A - Baked chicken, no skin</a:t>
            </a:r>
          </a:p>
          <a:p>
            <a:pPr marL="228600" indent="-228600">
              <a:buAutoNum type="arabicPeriod"/>
            </a:pPr>
            <a:r>
              <a:rPr lang="en-US" sz="1200" kern="1200" baseline="0" dirty="0" smtClean="0">
                <a:solidFill>
                  <a:schemeClr val="tx1"/>
                </a:solidFill>
                <a:latin typeface="+mn-lt"/>
                <a:ea typeface="+mn-ea"/>
                <a:cs typeface="+mn-cs"/>
              </a:rPr>
              <a:t>B - Carrots, broccoli, red onions, and avocados.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a:t>
            </a:r>
            <a:r>
              <a:rPr lang="en-US" baseline="0" dirty="0" smtClean="0"/>
              <a:t> activity is to give students practice implementing the modern </a:t>
            </a:r>
            <a:r>
              <a:rPr lang="en-US" baseline="0" dirty="0" err="1" smtClean="0"/>
              <a:t>MyPlate</a:t>
            </a:r>
            <a:r>
              <a:rPr lang="en-US" baseline="0" dirty="0" smtClean="0"/>
              <a:t> food guidelines. It will also help them draw together all of their accumulated knowledge so far in a practical and (hopefully) useful exercise.  Encourage students to make food choices that are realistic for them and accessible. Remind them to think about cost, ingredients availability, and time needed to cook. And they should also consider taste, of course! Is their healthy plan something they would really commit to over time? Eating health does not have to taste bad!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Answers:</a:t>
            </a:r>
          </a:p>
          <a:p>
            <a:pPr marL="228600" indent="-228600">
              <a:buAutoNum type="arabicPeriod"/>
            </a:pPr>
            <a:r>
              <a:rPr lang="en-US" dirty="0" smtClean="0"/>
              <a:t>If his diet is lacking in protein (and</a:t>
            </a:r>
            <a:r>
              <a:rPr lang="en-US" baseline="0" dirty="0" smtClean="0"/>
              <a:t> only filled with protein-less </a:t>
            </a:r>
            <a:r>
              <a:rPr lang="en-US" baseline="0" dirty="0" err="1" smtClean="0"/>
              <a:t>carbs</a:t>
            </a:r>
            <a:r>
              <a:rPr lang="en-US" baseline="0" dirty="0" smtClean="0"/>
              <a:t>) he could introduce a balanced variety of lean protein in his diet. (Students should be able to name several sources).</a:t>
            </a:r>
          </a:p>
          <a:p>
            <a:pPr marL="228600" indent="-228600">
              <a:buAutoNum type="arabicPeriod"/>
            </a:pPr>
            <a:r>
              <a:rPr lang="en-US" baseline="0" dirty="0" smtClean="0"/>
              <a:t>Soda is an empty-calorie food. In addition to the high sugar content, it contributes calories without providing any nutrients. Instead, she should consume more water or 100% fruit juices.</a:t>
            </a:r>
          </a:p>
          <a:p>
            <a:pPr marL="228600" indent="-228600">
              <a:buAutoNum type="arabicPeriod"/>
            </a:pPr>
            <a:r>
              <a:rPr lang="en-US" baseline="0" dirty="0" smtClean="0"/>
              <a:t>His diet is high in simple sugars, but he is missing complex sugars, starches, and fiber. He is also very likely not getting the protein and nutrients he needs to stay healthy due to all these empty-calories.</a:t>
            </a:r>
          </a:p>
          <a:p>
            <a:pPr marL="228600" indent="-228600">
              <a:buAutoNum type="arabicPeriod"/>
            </a:pPr>
            <a:r>
              <a:rPr lang="en-US" baseline="0" dirty="0" smtClean="0"/>
              <a:t>She should increase the fiber in her diet. Prunes are a good quick fix fiber to help get her digestive system back on track. Beyond that, she should be consuming whole grains, vegetables, cereal, and other fiber sources daily.</a:t>
            </a:r>
          </a:p>
          <a:p>
            <a:pPr marL="228600" indent="-228600">
              <a:buNone/>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the</a:t>
            </a:r>
            <a:r>
              <a:rPr lang="en-US" baseline="0" dirty="0" smtClean="0"/>
              <a:t> dietary guidelines are from the USDA, a governmental agency, students can get into a little debate (if time warrants) about the governments role in setting nutrition guidelines. (How far should the government go?—from doing nothing to more involved measures like compulsory education on nutrition guidelines.  This debate may also bring up a number of other nutrition-related governmental laws and policies that are controversial—ex: trans fat ban, </a:t>
            </a:r>
            <a:r>
              <a:rPr lang="en-US" baseline="0" dirty="0" err="1" smtClean="0"/>
              <a:t>GMOs</a:t>
            </a:r>
            <a:r>
              <a:rPr lang="en-US" baseline="0" dirty="0" smtClean="0"/>
              <a:t>, requirements for school lunch programs, etc.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For more information:  http://</a:t>
            </a:r>
            <a:r>
              <a:rPr lang="en-US" baseline="0" dirty="0" err="1" smtClean="0"/>
              <a:t>www.hsph.harvard.edu/nutritionsource/mypyramid</a:t>
            </a:r>
            <a:r>
              <a:rPr lang="en-US" baseline="0" dirty="0" smtClean="0"/>
              <a:t>-problems/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FOOD PYRAMID: “</a:t>
            </a:r>
            <a:r>
              <a:rPr lang="en-US" sz="1200" kern="1200" dirty="0" smtClean="0">
                <a:solidFill>
                  <a:schemeClr val="tx1"/>
                </a:solidFill>
                <a:latin typeface="+mn-lt"/>
                <a:ea typeface="+mn-ea"/>
                <a:cs typeface="+mn-cs"/>
              </a:rPr>
              <a:t>With an overstuffed breadbasket as its base, the Food Guide Pyramid failed to show that whole wheat, brown rice, and other whole grains are healthier than refined grains. With fat relegated to the “use sparingly” tip, it ignored the health benefits of plant oils—and instead pointed Americans to the type of low-fat diet that can worsen blood cholesterol profiles and make it harder to keep weight in check. It grouped healthy proteins (fish, poultry, beans, and nuts) into the same category as unhealthy proteins (red meat and processed meat), and overemphasized the importance of dairy products.”</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base" latinLnBrk="0" hangingPunct="1">
              <a:lnSpc>
                <a:spcPct val="100000"/>
              </a:lnSpc>
              <a:spcBef>
                <a:spcPts val="0"/>
              </a:spcBef>
              <a:spcAft>
                <a:spcPts val="0"/>
              </a:spcAft>
              <a:buClrTx/>
              <a:buSzTx/>
              <a:buFontTx/>
              <a:buNone/>
              <a:tabLst/>
              <a:defRPr/>
            </a:pPr>
            <a:r>
              <a:rPr lang="en-US" baseline="0" dirty="0" smtClean="0"/>
              <a:t>For more information:  http://</a:t>
            </a:r>
            <a:r>
              <a:rPr lang="en-US" baseline="0" dirty="0" err="1" smtClean="0"/>
              <a:t>www.hsph.harvard.edu/nutritionsource/mypyramid</a:t>
            </a:r>
            <a:r>
              <a:rPr lang="en-US" baseline="0" dirty="0" smtClean="0"/>
              <a:t>-problems/</a:t>
            </a:r>
            <a:endParaRPr lang="en-US" sz="1200" kern="1200" dirty="0" smtClean="0">
              <a:solidFill>
                <a:schemeClr val="tx1"/>
              </a:solidFill>
              <a:latin typeface="+mn-lt"/>
              <a:ea typeface="+mn-ea"/>
              <a:cs typeface="+mn-cs"/>
            </a:endParaRPr>
          </a:p>
          <a:p>
            <a:pPr fontAlgn="base"/>
            <a:r>
              <a:rPr lang="en-US" sz="1200" kern="1200" dirty="0" smtClean="0">
                <a:solidFill>
                  <a:schemeClr val="tx1"/>
                </a:solidFill>
                <a:latin typeface="+mn-lt"/>
                <a:ea typeface="+mn-ea"/>
                <a:cs typeface="+mn-cs"/>
              </a:rPr>
              <a:t>MYPYRAMID:</a:t>
            </a:r>
            <a:r>
              <a:rPr lang="en-US" sz="1200" kern="1200" baseline="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MyPyramid</a:t>
            </a:r>
            <a:r>
              <a:rPr lang="en-US" sz="1200" kern="1200" dirty="0" smtClean="0">
                <a:solidFill>
                  <a:schemeClr val="tx1"/>
                </a:solidFill>
                <a:latin typeface="+mn-lt"/>
                <a:ea typeface="+mn-ea"/>
                <a:cs typeface="+mn-cs"/>
              </a:rPr>
              <a:t>, unveiled in 2005, was essentially the Food Guide Pyramid turned on its side, without any explanatory text. Six swaths of color swept from the apex of </a:t>
            </a:r>
            <a:r>
              <a:rPr lang="en-US" sz="1200" kern="1200" dirty="0" err="1" smtClean="0">
                <a:solidFill>
                  <a:schemeClr val="tx1"/>
                </a:solidFill>
                <a:latin typeface="+mn-lt"/>
                <a:ea typeface="+mn-ea"/>
                <a:cs typeface="+mn-cs"/>
              </a:rPr>
              <a:t>MyPyramid</a:t>
            </a:r>
            <a:r>
              <a:rPr lang="en-US" sz="1200" kern="1200" dirty="0" smtClean="0">
                <a:solidFill>
                  <a:schemeClr val="tx1"/>
                </a:solidFill>
                <a:latin typeface="+mn-lt"/>
                <a:ea typeface="+mn-ea"/>
                <a:cs typeface="+mn-cs"/>
              </a:rPr>
              <a:t> to the base: orange for grains, green for vegetables, red for fruits, a teeny band of yellow for oils, blue for milk, and purple for meat and beans. The widths suggested how much food a person should choose from each group. A band of stairs running up the side of the Pyramid, with a little stick figure chugging up it, served as a reminder of the importance of physical activity.”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 answers: </a:t>
            </a:r>
          </a:p>
          <a:p>
            <a:r>
              <a:rPr lang="en-US" dirty="0" smtClean="0"/>
              <a:t>Food Pyramid: has #</a:t>
            </a:r>
            <a:r>
              <a:rPr lang="en-US" baseline="0" dirty="0" smtClean="0"/>
              <a:t> of servings directly listed; emphasizes grains group heavily (big base of pyramid); Sets fats/oils/sweets equivalent to a food group (top of pyramid)</a:t>
            </a:r>
            <a:endParaRPr lang="en-US" dirty="0" smtClean="0"/>
          </a:p>
          <a:p>
            <a:r>
              <a:rPr lang="en-US" dirty="0" err="1" smtClean="0"/>
              <a:t>MyPyramid</a:t>
            </a:r>
            <a:r>
              <a:rPr lang="en-US" dirty="0" smtClean="0"/>
              <a:t>: More visually</a:t>
            </a:r>
            <a:r>
              <a:rPr lang="en-US" baseline="0" dirty="0" smtClean="0"/>
              <a:t> appealing, incorporation of exercise, more example foods, less text (no numbers/serving sizes), colors to represent groups, oils/fats/sweets not listed in text (though there is a narrow yellow band for them)</a:t>
            </a:r>
            <a:endParaRPr lang="en-US" dirty="0" smtClean="0"/>
          </a:p>
          <a:p>
            <a:r>
              <a:rPr lang="en-US" dirty="0" smtClean="0"/>
              <a:t>Both: Same</a:t>
            </a:r>
            <a:r>
              <a:rPr lang="en-US" baseline="0" dirty="0" smtClean="0"/>
              <a:t> food groups, similar emphasizing of importance of each group in diet</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main</a:t>
            </a:r>
            <a:r>
              <a:rPr lang="en-US" baseline="0" dirty="0" smtClean="0"/>
              <a:t> problem with the original Food Pyramid was that it released the wrong advice for dietary guidelines. The main problem with </a:t>
            </a:r>
            <a:r>
              <a:rPr lang="en-US" baseline="0" dirty="0" err="1" smtClean="0"/>
              <a:t>MyPyramid</a:t>
            </a:r>
            <a:r>
              <a:rPr lang="en-US" baseline="0" dirty="0" smtClean="0"/>
              <a:t> was that it confused people.</a:t>
            </a:r>
          </a:p>
          <a:p>
            <a:endParaRPr lang="en-US" baseline="0"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elements</a:t>
            </a:r>
            <a:r>
              <a:rPr lang="en-US" baseline="0" dirty="0" smtClean="0"/>
              <a:t> were not necessarily obvious to the viewer of </a:t>
            </a:r>
            <a:r>
              <a:rPr lang="en-US" baseline="0" dirty="0" err="1" smtClean="0"/>
              <a:t>MyPyramid</a:t>
            </a:r>
            <a:r>
              <a:rPr lang="en-US" baseline="0" dirty="0" smtClean="0"/>
              <a:t>. Ask students which of these elements are MISSING in the original Food Pyramid. After the new </a:t>
            </a:r>
            <a:r>
              <a:rPr lang="en-US" baseline="0" dirty="0" err="1" smtClean="0"/>
              <a:t>MyPlate</a:t>
            </a:r>
            <a:r>
              <a:rPr lang="en-US" baseline="0" dirty="0" smtClean="0"/>
              <a:t> is introduced, the same question can be posed.</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14.png"/><Relationship Id="rId5"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a:t>
            </a:r>
            <a:r>
              <a:rPr lang="en-US" dirty="0" smtClean="0"/>
              <a:t>2.4:</a:t>
            </a:r>
            <a:r>
              <a:rPr lang="en-US" dirty="0" smtClean="0"/>
              <a:t/>
            </a:r>
            <a:br>
              <a:rPr lang="en-US" dirty="0" smtClean="0"/>
            </a:br>
            <a:r>
              <a:rPr lang="en-US" dirty="0" smtClean="0"/>
              <a:t>Food Guidelines</a:t>
            </a:r>
            <a:endParaRPr lang="en-US" dirty="0"/>
          </a:p>
        </p:txBody>
      </p:sp>
      <p:sp>
        <p:nvSpPr>
          <p:cNvPr id="3" name="Subtitle 2"/>
          <p:cNvSpPr>
            <a:spLocks noGrp="1"/>
          </p:cNvSpPr>
          <p:nvPr>
            <p:ph type="subTitle" idx="1"/>
          </p:nvPr>
        </p:nvSpPr>
        <p:spPr/>
        <p:txBody>
          <a:bodyPr/>
          <a:lstStyle/>
          <a:p>
            <a:r>
              <a:rPr lang="en-US" dirty="0" smtClean="0"/>
              <a:t>Unit 2: Nutrition &amp; Fitness</a:t>
            </a:r>
            <a:endParaRPr lang="en-US" dirty="0"/>
          </a:p>
        </p:txBody>
      </p:sp>
      <p:pic>
        <p:nvPicPr>
          <p:cNvPr id="14338" name="Picture 2"/>
          <p:cNvPicPr>
            <a:picLocks noChangeAspect="1" noChangeArrowheads="1"/>
          </p:cNvPicPr>
          <p:nvPr/>
        </p:nvPicPr>
        <p:blipFill>
          <a:blip r:embed="rId3"/>
          <a:srcRect/>
          <a:stretch>
            <a:fillRect/>
          </a:stretch>
        </p:blipFill>
        <p:spPr bwMode="auto">
          <a:xfrm>
            <a:off x="4191000" y="533400"/>
            <a:ext cx="4251325" cy="32754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MyPlate</a:t>
            </a:r>
            <a:r>
              <a:rPr lang="en-US" b="1" dirty="0" smtClean="0"/>
              <a:t> (2011)</a:t>
            </a:r>
            <a:endParaRPr lang="en-US" b="1" dirty="0"/>
          </a:p>
        </p:txBody>
      </p:sp>
      <p:sp>
        <p:nvSpPr>
          <p:cNvPr id="3" name="Content Placeholder 2"/>
          <p:cNvSpPr>
            <a:spLocks noGrp="1"/>
          </p:cNvSpPr>
          <p:nvPr>
            <p:ph sz="quarter" idx="1"/>
          </p:nvPr>
        </p:nvSpPr>
        <p:spPr>
          <a:xfrm>
            <a:off x="304800" y="1600200"/>
            <a:ext cx="3883152" cy="4495800"/>
          </a:xfrm>
        </p:spPr>
        <p:txBody>
          <a:bodyPr/>
          <a:lstStyle/>
          <a:p>
            <a:r>
              <a:rPr lang="en-US" b="1" dirty="0" smtClean="0"/>
              <a:t>Fruits:</a:t>
            </a:r>
            <a:r>
              <a:rPr lang="en-US" dirty="0" smtClean="0"/>
              <a:t> Focus on Fruits</a:t>
            </a:r>
          </a:p>
          <a:p>
            <a:r>
              <a:rPr lang="en-US" b="1" dirty="0" smtClean="0"/>
              <a:t>Vegetables:</a:t>
            </a:r>
            <a:r>
              <a:rPr lang="en-US" dirty="0" smtClean="0"/>
              <a:t> Vary your Vegetables.</a:t>
            </a:r>
          </a:p>
          <a:p>
            <a:r>
              <a:rPr lang="en-US" b="1" dirty="0" smtClean="0"/>
              <a:t>Grains: </a:t>
            </a:r>
            <a:r>
              <a:rPr lang="en-US" dirty="0" smtClean="0"/>
              <a:t>Make at least half your grains whole.</a:t>
            </a:r>
          </a:p>
          <a:p>
            <a:r>
              <a:rPr lang="en-US" b="1" dirty="0" smtClean="0"/>
              <a:t>Protein:</a:t>
            </a:r>
            <a:r>
              <a:rPr lang="en-US" dirty="0" smtClean="0"/>
              <a:t> Go lean with protein.</a:t>
            </a:r>
          </a:p>
          <a:p>
            <a:r>
              <a:rPr lang="en-US" b="1" dirty="0" smtClean="0"/>
              <a:t>Dairy: </a:t>
            </a:r>
            <a:r>
              <a:rPr lang="en-US" dirty="0" smtClean="0"/>
              <a:t>Get your calcium-rich foods </a:t>
            </a:r>
          </a:p>
          <a:p>
            <a:pPr>
              <a:buNone/>
            </a:pP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5" name="Picture 4"/>
          <p:cNvPicPr>
            <a:picLocks noChangeAspect="1"/>
          </p:cNvPicPr>
          <p:nvPr/>
        </p:nvPicPr>
        <p:blipFill>
          <a:blip r:embed="rId4"/>
          <a:stretch>
            <a:fillRect/>
          </a:stretch>
        </p:blipFill>
        <p:spPr>
          <a:xfrm>
            <a:off x="4241800" y="1098096"/>
            <a:ext cx="4902200" cy="446450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MyPlate</a:t>
            </a:r>
            <a:r>
              <a:rPr lang="en-US" b="1" dirty="0" smtClean="0"/>
              <a:t> (2011)</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8" name="Picture 7"/>
          <p:cNvPicPr>
            <a:picLocks noChangeAspect="1"/>
          </p:cNvPicPr>
          <p:nvPr/>
        </p:nvPicPr>
        <p:blipFill>
          <a:blip r:embed="rId4"/>
          <a:stretch>
            <a:fillRect/>
          </a:stretch>
        </p:blipFill>
        <p:spPr>
          <a:xfrm>
            <a:off x="682753" y="1524000"/>
            <a:ext cx="8461247" cy="2309377"/>
          </a:xfrm>
          <a:prstGeom prst="rect">
            <a:avLst/>
          </a:prstGeom>
        </p:spPr>
      </p:pic>
      <p:pic>
        <p:nvPicPr>
          <p:cNvPr id="10" name="Picture 9"/>
          <p:cNvPicPr>
            <a:picLocks noChangeAspect="1"/>
          </p:cNvPicPr>
          <p:nvPr/>
        </p:nvPicPr>
        <p:blipFill>
          <a:blip r:embed="rId5"/>
          <a:stretch>
            <a:fillRect/>
          </a:stretch>
        </p:blipFill>
        <p:spPr>
          <a:xfrm>
            <a:off x="990600" y="3700180"/>
            <a:ext cx="6921500" cy="315782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dirty="0"/>
          </a:p>
        </p:txBody>
      </p:sp>
      <p:sp>
        <p:nvSpPr>
          <p:cNvPr id="3" name="Content Placeholder 2"/>
          <p:cNvSpPr>
            <a:spLocks noGrp="1"/>
          </p:cNvSpPr>
          <p:nvPr>
            <p:ph sz="quarter" idx="1"/>
          </p:nvPr>
        </p:nvSpPr>
        <p:spPr>
          <a:xfrm>
            <a:off x="381000" y="1828800"/>
            <a:ext cx="8153400" cy="4495800"/>
          </a:xfrm>
        </p:spPr>
        <p:txBody>
          <a:bodyPr/>
          <a:lstStyle/>
          <a:p>
            <a:r>
              <a:rPr lang="en-US" sz="3000" dirty="0" smtClean="0"/>
              <a:t>Do you and your family usually eat meals according to </a:t>
            </a:r>
            <a:r>
              <a:rPr lang="en-US" sz="3000" dirty="0" err="1" smtClean="0"/>
              <a:t>MyPlate</a:t>
            </a:r>
            <a:r>
              <a:rPr lang="en-US" sz="3000" dirty="0" smtClean="0"/>
              <a:t>? Why or why not? </a:t>
            </a:r>
            <a:endParaRPr lang="en-US" sz="3400" dirty="0" smtClean="0"/>
          </a:p>
          <a:p>
            <a:r>
              <a:rPr lang="en-US" sz="3200" dirty="0" smtClean="0"/>
              <a:t>How can you start to make small changes?</a:t>
            </a:r>
            <a:endParaRPr lang="en-US" sz="3600" dirty="0" smtClean="0"/>
          </a:p>
          <a:p>
            <a:endParaRPr lang="en-US" dirty="0"/>
          </a:p>
        </p:txBody>
      </p:sp>
      <p:pic>
        <p:nvPicPr>
          <p:cNvPr id="5" name="Picture 4"/>
          <p:cNvPicPr>
            <a:picLocks noChangeAspect="1"/>
          </p:cNvPicPr>
          <p:nvPr/>
        </p:nvPicPr>
        <p:blipFill>
          <a:blip r:embed="rId3"/>
          <a:stretch>
            <a:fillRect/>
          </a:stretch>
        </p:blipFill>
        <p:spPr>
          <a:xfrm>
            <a:off x="7810998" y="5900821"/>
            <a:ext cx="977900" cy="72279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sp>
        <p:nvSpPr>
          <p:cNvPr id="3" name="Content Placeholder 2"/>
          <p:cNvSpPr>
            <a:spLocks noGrp="1"/>
          </p:cNvSpPr>
          <p:nvPr>
            <p:ph sz="quarter" idx="1"/>
          </p:nvPr>
        </p:nvSpPr>
        <p:spPr>
          <a:xfrm>
            <a:off x="228600" y="1676400"/>
            <a:ext cx="8537448" cy="4800600"/>
          </a:xfrm>
        </p:spPr>
        <p:txBody>
          <a:bodyPr>
            <a:normAutofit fontScale="92500" lnSpcReduction="10000"/>
          </a:bodyPr>
          <a:lstStyle/>
          <a:p>
            <a:r>
              <a:rPr lang="en-US" dirty="0" smtClean="0"/>
              <a:t>1. In the </a:t>
            </a:r>
            <a:r>
              <a:rPr lang="en-US" dirty="0" err="1" smtClean="0"/>
              <a:t>MyPyramid</a:t>
            </a:r>
            <a:r>
              <a:rPr lang="en-US" dirty="0" smtClean="0"/>
              <a:t> plan, what do the different colored bars represent?</a:t>
            </a:r>
          </a:p>
          <a:p>
            <a:r>
              <a:rPr lang="en-US" dirty="0" smtClean="0"/>
              <a:t>2. In the </a:t>
            </a:r>
            <a:r>
              <a:rPr lang="en-US" dirty="0" err="1" smtClean="0"/>
              <a:t>MyPyramid</a:t>
            </a:r>
            <a:r>
              <a:rPr lang="en-US" dirty="0" smtClean="0"/>
              <a:t> plan, what does the person running up the stairs represent?</a:t>
            </a:r>
          </a:p>
          <a:p>
            <a:r>
              <a:rPr lang="en-US" dirty="0" smtClean="0"/>
              <a:t>3. In the </a:t>
            </a:r>
            <a:r>
              <a:rPr lang="en-US" dirty="0" err="1" smtClean="0"/>
              <a:t>MyPlate</a:t>
            </a:r>
            <a:r>
              <a:rPr lang="en-US" dirty="0" smtClean="0"/>
              <a:t> plan, what does it mean to ”make half your grains whole”?</a:t>
            </a:r>
          </a:p>
          <a:p>
            <a:r>
              <a:rPr lang="en-US" dirty="0" smtClean="0"/>
              <a:t>4. In the </a:t>
            </a:r>
            <a:r>
              <a:rPr lang="en-US" dirty="0" err="1" smtClean="0"/>
              <a:t>MyPlate</a:t>
            </a:r>
            <a:r>
              <a:rPr lang="en-US" dirty="0" smtClean="0"/>
              <a:t> plan, what might qualify as a lean protein?</a:t>
            </a:r>
          </a:p>
          <a:p>
            <a:r>
              <a:rPr lang="en-US" dirty="0" smtClean="0"/>
              <a:t>5.  In the </a:t>
            </a:r>
            <a:r>
              <a:rPr lang="en-US" dirty="0" err="1" smtClean="0"/>
              <a:t>MyPlate</a:t>
            </a:r>
            <a:r>
              <a:rPr lang="en-US" dirty="0" smtClean="0"/>
              <a:t> plan, which of the following would you include in your diet if you wanted to “vary the vegetables”?</a:t>
            </a:r>
            <a:endParaRPr lang="en-US"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Create a meal plan for one full day that accounts for 2,000 calories and follows the recommendations of </a:t>
            </a:r>
            <a:r>
              <a:rPr lang="en-US" dirty="0" err="1" smtClean="0"/>
              <a:t>MyPlate</a:t>
            </a:r>
            <a:r>
              <a:rPr lang="en-US" dirty="0" smtClean="0"/>
              <a:t>. </a:t>
            </a:r>
          </a:p>
          <a:p>
            <a:r>
              <a:rPr lang="en-US" dirty="0" smtClean="0"/>
              <a:t>Then write an explanation of how your meal plan accounts for the following elements:</a:t>
            </a:r>
          </a:p>
          <a:p>
            <a:pPr lvl="1"/>
            <a:r>
              <a:rPr lang="en-US" dirty="0" smtClean="0"/>
              <a:t>Balance</a:t>
            </a:r>
          </a:p>
          <a:p>
            <a:pPr lvl="1"/>
            <a:r>
              <a:rPr lang="en-US" dirty="0" smtClean="0"/>
              <a:t>Variety</a:t>
            </a:r>
          </a:p>
          <a:p>
            <a:pPr lvl="1"/>
            <a:r>
              <a:rPr lang="en-US" dirty="0" smtClean="0"/>
              <a:t>Moderation</a:t>
            </a:r>
          </a:p>
          <a:p>
            <a:pPr lvl="1"/>
            <a:r>
              <a:rPr lang="en-US" dirty="0" smtClean="0"/>
              <a:t>Plenty of nutrient-dense foods</a:t>
            </a:r>
          </a:p>
          <a:p>
            <a:pPr lvl="1"/>
            <a:r>
              <a:rPr lang="en-US" dirty="0" smtClean="0"/>
              <a:t>Few (if any) “empty calories”</a:t>
            </a:r>
            <a:endParaRPr lang="en-US" dirty="0"/>
          </a:p>
        </p:txBody>
      </p:sp>
      <p:pic>
        <p:nvPicPr>
          <p:cNvPr id="6" name="Picture 5"/>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p:txBody>
          <a:bodyPr/>
          <a:lstStyle/>
          <a:p>
            <a:pPr lvl="0"/>
            <a:r>
              <a:rPr lang="en-US" dirty="0" smtClean="0"/>
              <a:t>1. What could Robert do in order to build more muscle?</a:t>
            </a:r>
          </a:p>
          <a:p>
            <a:pPr lvl="0"/>
            <a:r>
              <a:rPr lang="en-US" dirty="0" smtClean="0"/>
              <a:t>2. What information would you give Lydia about drinking pop?</a:t>
            </a:r>
          </a:p>
          <a:p>
            <a:pPr lvl="0"/>
            <a:r>
              <a:rPr lang="en-US" dirty="0" smtClean="0"/>
              <a:t>3. How would you explain to Antoine that he is not eating a nutritious diet?</a:t>
            </a:r>
          </a:p>
          <a:p>
            <a:r>
              <a:rPr lang="en-US" dirty="0" smtClean="0"/>
              <a:t>4. What might Sandra change about her diet that might help her digestion? </a:t>
            </a:r>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lstStyle/>
          <a:p>
            <a:r>
              <a:rPr lang="en-US" sz="2800" dirty="0" smtClean="0"/>
              <a:t> Who and what influence your dietary choices?  </a:t>
            </a:r>
          </a:p>
          <a:p>
            <a:r>
              <a:rPr lang="en-US" sz="2800" dirty="0" smtClean="0"/>
              <a:t> From what sources have you learned about eating?</a:t>
            </a:r>
          </a:p>
          <a:p>
            <a:pPr lvl="0"/>
            <a:r>
              <a:rPr lang="en-US" sz="2800" dirty="0" smtClean="0"/>
              <a:t> What responsibility do you think the government has for educating citizens about healthy eating? </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Food Pyramid (1992)</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5" name="Picture 4"/>
          <p:cNvPicPr>
            <a:picLocks noChangeAspect="1"/>
          </p:cNvPicPr>
          <p:nvPr/>
        </p:nvPicPr>
        <p:blipFill>
          <a:blip r:embed="rId4"/>
          <a:stretch>
            <a:fillRect/>
          </a:stretch>
        </p:blipFill>
        <p:spPr>
          <a:xfrm>
            <a:off x="1447800" y="1524000"/>
            <a:ext cx="5943600" cy="509796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MyPyramid</a:t>
            </a:r>
            <a:r>
              <a:rPr lang="en-US" b="1" dirty="0" smtClean="0"/>
              <a:t> (2005)</a:t>
            </a:r>
            <a:endParaRPr lang="en-US" b="1" dirty="0"/>
          </a:p>
        </p:txBody>
      </p:sp>
      <p:sp>
        <p:nvSpPr>
          <p:cNvPr id="3" name="Content Placeholder 2"/>
          <p:cNvSpPr>
            <a:spLocks noGrp="1"/>
          </p:cNvSpPr>
          <p:nvPr>
            <p:ph sz="quarter" idx="1"/>
          </p:nvPr>
        </p:nvSpPr>
        <p:spPr/>
        <p:txBody>
          <a:bodyPr/>
          <a:lstStyle/>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5" name="Picture 4"/>
          <p:cNvPicPr>
            <a:picLocks noChangeAspect="1"/>
          </p:cNvPicPr>
          <p:nvPr/>
        </p:nvPicPr>
        <p:blipFill>
          <a:blip r:embed="rId4"/>
          <a:stretch>
            <a:fillRect/>
          </a:stretch>
        </p:blipFill>
        <p:spPr>
          <a:xfrm>
            <a:off x="1600200" y="1600199"/>
            <a:ext cx="5486400" cy="507274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&amp; Contrast: </a:t>
            </a:r>
            <a:endParaRPr lang="en-US" dirty="0"/>
          </a:p>
        </p:txBody>
      </p:sp>
      <p:pic>
        <p:nvPicPr>
          <p:cNvPr id="4" name="Picture 3"/>
          <p:cNvPicPr>
            <a:picLocks noChangeAspect="1"/>
          </p:cNvPicPr>
          <p:nvPr/>
        </p:nvPicPr>
        <p:blipFill>
          <a:blip r:embed="rId3"/>
          <a:stretch>
            <a:fillRect/>
          </a:stretch>
        </p:blipFill>
        <p:spPr>
          <a:xfrm>
            <a:off x="612648" y="2147292"/>
            <a:ext cx="7337552" cy="4710708"/>
          </a:xfrm>
          <a:prstGeom prst="rect">
            <a:avLst/>
          </a:prstGeom>
        </p:spPr>
      </p:pic>
      <p:sp>
        <p:nvSpPr>
          <p:cNvPr id="5" name="TextBox 4"/>
          <p:cNvSpPr txBox="1"/>
          <p:nvPr/>
        </p:nvSpPr>
        <p:spPr>
          <a:xfrm>
            <a:off x="381000" y="1663242"/>
            <a:ext cx="2672301" cy="430887"/>
          </a:xfrm>
          <a:prstGeom prst="rect">
            <a:avLst/>
          </a:prstGeom>
          <a:noFill/>
        </p:spPr>
        <p:txBody>
          <a:bodyPr wrap="none" rtlCol="0">
            <a:spAutoFit/>
          </a:bodyPr>
          <a:lstStyle/>
          <a:p>
            <a:r>
              <a:rPr lang="en-US" sz="2200" b="1" dirty="0" smtClean="0">
                <a:solidFill>
                  <a:srgbClr val="FF0000"/>
                </a:solidFill>
              </a:rPr>
              <a:t>Food Pyramid (1992)</a:t>
            </a:r>
            <a:endParaRPr lang="en-US" sz="2200" b="1" dirty="0">
              <a:solidFill>
                <a:srgbClr val="FF0000"/>
              </a:solidFill>
            </a:endParaRPr>
          </a:p>
        </p:txBody>
      </p:sp>
      <p:sp>
        <p:nvSpPr>
          <p:cNvPr id="6" name="TextBox 5"/>
          <p:cNvSpPr txBox="1"/>
          <p:nvPr/>
        </p:nvSpPr>
        <p:spPr>
          <a:xfrm>
            <a:off x="6371605" y="1663243"/>
            <a:ext cx="2394443" cy="430887"/>
          </a:xfrm>
          <a:prstGeom prst="rect">
            <a:avLst/>
          </a:prstGeom>
          <a:noFill/>
        </p:spPr>
        <p:txBody>
          <a:bodyPr wrap="none" rtlCol="0">
            <a:spAutoFit/>
          </a:bodyPr>
          <a:lstStyle/>
          <a:p>
            <a:r>
              <a:rPr lang="en-US" sz="2200" b="1" dirty="0" err="1" smtClean="0">
                <a:solidFill>
                  <a:srgbClr val="FF0000"/>
                </a:solidFill>
              </a:rPr>
              <a:t>MyPyramid</a:t>
            </a:r>
            <a:r>
              <a:rPr lang="en-US" sz="2200" b="1" dirty="0" smtClean="0">
                <a:solidFill>
                  <a:srgbClr val="FF0000"/>
                </a:solidFill>
              </a:rPr>
              <a:t> (2005)</a:t>
            </a:r>
            <a:endParaRPr lang="en-US" sz="2200"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Think:</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1. What are the biggest differences between the two models?  </a:t>
            </a:r>
          </a:p>
          <a:p>
            <a:r>
              <a:rPr lang="en-US" dirty="0" smtClean="0"/>
              <a:t>2. Do you notice any drawbacks to the newer recommendation (</a:t>
            </a:r>
            <a:r>
              <a:rPr lang="en-US" dirty="0" err="1" smtClean="0"/>
              <a:t>MyPyramid</a:t>
            </a:r>
            <a:r>
              <a:rPr lang="en-US" dirty="0" smtClean="0"/>
              <a:t>)?  Explain.</a:t>
            </a:r>
          </a:p>
          <a:p>
            <a:endParaRPr lang="en-US"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err="1" smtClean="0"/>
              <a:t>MyPyramid</a:t>
            </a:r>
            <a:r>
              <a:rPr lang="en-US" sz="3600" b="1" dirty="0" smtClean="0"/>
              <a:t> (2005): Incorporates 6 elements of fitness and nutrition</a:t>
            </a:r>
            <a:endParaRPr lang="en-US" sz="3600" dirty="0"/>
          </a:p>
        </p:txBody>
      </p:sp>
      <p:pic>
        <p:nvPicPr>
          <p:cNvPr id="4" name="Picture 3"/>
          <p:cNvPicPr>
            <a:picLocks noChangeAspect="1"/>
          </p:cNvPicPr>
          <p:nvPr/>
        </p:nvPicPr>
        <p:blipFill>
          <a:blip r:embed="rId3"/>
          <a:stretch>
            <a:fillRect/>
          </a:stretch>
        </p:blipFill>
        <p:spPr>
          <a:xfrm>
            <a:off x="7703117" y="5854565"/>
            <a:ext cx="1301507" cy="841218"/>
          </a:xfrm>
          <a:prstGeom prst="rect">
            <a:avLst/>
          </a:prstGeom>
        </p:spPr>
      </p:pic>
      <p:pic>
        <p:nvPicPr>
          <p:cNvPr id="6" name="Picture 5"/>
          <p:cNvPicPr>
            <a:picLocks noChangeAspect="1"/>
          </p:cNvPicPr>
          <p:nvPr/>
        </p:nvPicPr>
        <p:blipFill>
          <a:blip r:embed="rId4"/>
          <a:stretch>
            <a:fillRect/>
          </a:stretch>
        </p:blipFill>
        <p:spPr>
          <a:xfrm>
            <a:off x="762000" y="1803265"/>
            <a:ext cx="7620000" cy="40513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Think:</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1. Which of the 6 elements in the table above were clear to you when you first looked at </a:t>
            </a:r>
            <a:r>
              <a:rPr lang="en-US" dirty="0" err="1" smtClean="0"/>
              <a:t>MyPyramid</a:t>
            </a:r>
            <a:r>
              <a:rPr lang="en-US" dirty="0" smtClean="0"/>
              <a:t> (2005)? </a:t>
            </a:r>
          </a:p>
          <a:p>
            <a:r>
              <a:rPr lang="en-US" dirty="0" smtClean="0"/>
              <a:t>2. What would you suggest changing to simplify the information for people?</a:t>
            </a:r>
          </a:p>
          <a:p>
            <a:endParaRPr lang="en-US"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1251</TotalTime>
  <Words>1669</Words>
  <Application>Microsoft Macintosh PowerPoint</Application>
  <PresentationFormat>On-screen Show (4:3)</PresentationFormat>
  <Paragraphs>91</Paragraphs>
  <Slides>14</Slides>
  <Notes>14</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Median</vt:lpstr>
      <vt:lpstr>Lesson 2.4: Food Guidelines</vt:lpstr>
      <vt:lpstr>Do Now</vt:lpstr>
      <vt:lpstr>Discuss</vt:lpstr>
      <vt:lpstr>Food Pyramid (1992)</vt:lpstr>
      <vt:lpstr>MyPyramid (2005)</vt:lpstr>
      <vt:lpstr>Compare &amp; Contrast: </vt:lpstr>
      <vt:lpstr>Think:</vt:lpstr>
      <vt:lpstr>MyPyramid (2005): Incorporates 6 elements of fitness and nutrition</vt:lpstr>
      <vt:lpstr>Think:</vt:lpstr>
      <vt:lpstr>MyPlate (2011)</vt:lpstr>
      <vt:lpstr>MyPlate (2011)</vt:lpstr>
      <vt:lpstr>Discuss:</vt:lpstr>
      <vt:lpstr>Assess:</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67</cp:revision>
  <dcterms:created xsi:type="dcterms:W3CDTF">2014-02-25T14:34:45Z</dcterms:created>
  <dcterms:modified xsi:type="dcterms:W3CDTF">2014-02-25T14:35:04Z</dcterms:modified>
</cp:coreProperties>
</file>