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4"/>
  </p:notesMasterIdLst>
  <p:sldIdLst>
    <p:sldId id="256" r:id="rId2"/>
    <p:sldId id="257" r:id="rId3"/>
    <p:sldId id="258" r:id="rId4"/>
    <p:sldId id="259" r:id="rId5"/>
    <p:sldId id="261" r:id="rId6"/>
    <p:sldId id="264" r:id="rId7"/>
    <p:sldId id="268" r:id="rId8"/>
    <p:sldId id="269" r:id="rId9"/>
    <p:sldId id="270" r:id="rId10"/>
    <p:sldId id="271" r:id="rId11"/>
    <p:sldId id="266"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79829" autoAdjust="0"/>
  </p:normalViewPr>
  <p:slideViewPr>
    <p:cSldViewPr snapToObjects="1">
      <p:cViewPr varScale="1">
        <p:scale>
          <a:sx n="85" d="100"/>
          <a:sy n="85" d="100"/>
        </p:scale>
        <p:origin x="-14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kidshealth.org/parent/general/body_basics/digestive.html" TargetMode="External"/><Relationship Id="rId4" Type="http://schemas.openxmlformats.org/officeDocument/2006/relationships/hyperlink" Target="http://www.gastro.net.au/digesitve_description.html"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lesson provides an overview of digestion. It does not go into great detail (for the sake of time), but gives a sense of each major organ and it’s function in the digestive process. Students will begin by examining their prior knowledge and tapping into their natural curiosity about the topic, by labeling the digestive organs and writing questions. They will then pair up to talk about what they think happens to a piece of food after it is eaten. Next, they’ll read about each component of the digestive system, answering a few comprehension questions that follow each section along the way.  Finally, they will self-assess by writing the function of each component of the digestive system and trying to write the steps in order. Finally, their homework will be to trace the journey of a pretzel through the digestive system.</a:t>
            </a:r>
            <a:endParaRPr lang="en-US" dirty="0" smtClean="0"/>
          </a:p>
          <a:p>
            <a:endParaRPr lang="en-US" dirty="0" smtClean="0"/>
          </a:p>
          <a:p>
            <a:endParaRPr lang="en-US" dirty="0" smtClean="0"/>
          </a:p>
          <a:p>
            <a:r>
              <a:rPr lang="en-US" dirty="0" smtClean="0"/>
              <a:t>Image source: http://www.telegraph.co.uk/health/healthnews/6194284/Junk-food-makes-you-eat-more-research.html</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Answers:</a:t>
            </a:r>
          </a:p>
          <a:p>
            <a:pPr lvl="0"/>
            <a:r>
              <a:rPr lang="en-US" sz="1200" kern="1200" dirty="0" smtClean="0">
                <a:solidFill>
                  <a:schemeClr val="tx1"/>
                </a:solidFill>
                <a:latin typeface="+mn-lt"/>
                <a:ea typeface="+mn-ea"/>
                <a:cs typeface="+mn-cs"/>
              </a:rPr>
              <a:t>10. Bile is a substance that emulsifies fat. It’s produced in the liver and stored in the pancreas. It is released through the bile duct into the duodenum of the small intestine. </a:t>
            </a:r>
          </a:p>
          <a:p>
            <a:r>
              <a:rPr lang="en-US" sz="1200" kern="1200" dirty="0" smtClean="0">
                <a:solidFill>
                  <a:schemeClr val="tx1"/>
                </a:solidFill>
                <a:latin typeface="+mn-lt"/>
                <a:ea typeface="+mn-ea"/>
                <a:cs typeface="+mn-cs"/>
              </a:rPr>
              <a:t>11. The gallbladder is merely a storage container for bile that is waiting to be released into the small intestine. The pancreas, on the other hand, produces several enzymes that help in the digestion of </a:t>
            </a:r>
            <a:r>
              <a:rPr lang="en-US" sz="1200" kern="1200" dirty="0" err="1" smtClean="0">
                <a:solidFill>
                  <a:schemeClr val="tx1"/>
                </a:solidFill>
                <a:latin typeface="+mn-lt"/>
                <a:ea typeface="+mn-ea"/>
                <a:cs typeface="+mn-cs"/>
              </a:rPr>
              <a:t>carbs</a:t>
            </a:r>
            <a:r>
              <a:rPr lang="en-US" sz="1200" kern="1200" dirty="0" smtClean="0">
                <a:solidFill>
                  <a:schemeClr val="tx1"/>
                </a:solidFill>
                <a:latin typeface="+mn-lt"/>
                <a:ea typeface="+mn-ea"/>
                <a:cs typeface="+mn-cs"/>
              </a:rPr>
              <a:t>, fats, and proteins.</a:t>
            </a:r>
            <a:r>
              <a:rPr lang="en-US" dirty="0" smtClean="0"/>
              <a:t>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Organs/components</a:t>
            </a:r>
            <a:r>
              <a:rPr lang="en-US" baseline="0" dirty="0" smtClean="0"/>
              <a:t> of digestive system in order: Mouth (saliva), pharynx, esophagus, stomach, small intestine (duodenum, jejunum, ileum), large intestine (ascending, transverse, descending, sigmoid colon), rectum, anus</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this</a:t>
            </a:r>
            <a:r>
              <a:rPr lang="en-US" baseline="0" dirty="0" smtClean="0"/>
              <a:t> homework is to help students review the process and make it “stick” by applying it to a situation creatively. Encourage students to be descriptive. For example: (speaking from the pretzels point of view, in first-person)… “then I fell into a giant cavernous pit called the stomach, where I began riding a wave of acidic fluid back and forth in a churning sea. Slowly I felt my insides break down even more until…”)</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will have varying levels of background knowledge on this process.</a:t>
            </a:r>
            <a:r>
              <a:rPr lang="en-US" baseline="0" dirty="0" smtClean="0"/>
              <a:t> Encourage them to make guesses if needed.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available, pass out one pretzel to each student and ask them to keep it on their desk (it’s unbelievable how difficult this might be for some of them!). When the lesson gets to the point where salivary amylase is discussed, ask them to eat the pretzel and describe what they taste. Some may detect the subtle change in taste (it gets slightly sweeter) as the starch is converted into sugar.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list serves as a need-to-know</a:t>
            </a:r>
            <a:r>
              <a:rPr lang="en-US" baseline="0" dirty="0" smtClean="0"/>
              <a:t> vocabulary list.</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a:t>
            </a:r>
          </a:p>
          <a:p>
            <a:r>
              <a:rPr lang="en-US" sz="1200" kern="1200" dirty="0" smtClean="0">
                <a:solidFill>
                  <a:schemeClr val="tx1"/>
                </a:solidFill>
                <a:latin typeface="+mn-lt"/>
                <a:ea typeface="+mn-ea"/>
                <a:cs typeface="+mn-cs"/>
              </a:rPr>
              <a:t>1. If stretched out, the system would measure about 30 feet, most of it the winding intestines [source: </a:t>
            </a:r>
            <a:r>
              <a:rPr lang="en-US" sz="1200" kern="1200" dirty="0" smtClean="0">
                <a:solidFill>
                  <a:schemeClr val="tx1"/>
                </a:solidFill>
                <a:latin typeface="+mn-lt"/>
                <a:ea typeface="+mn-ea"/>
                <a:cs typeface="+mn-cs"/>
                <a:hlinkClick r:id="rId3"/>
              </a:rPr>
              <a:t>Kids Health: Digestive System</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2. Your liquefied sandwich, however, can be out of the stomach in a mere 20 minutes [</a:t>
            </a:r>
            <a:r>
              <a:rPr lang="en-US" sz="1200" kern="1200" dirty="0" err="1" smtClean="0">
                <a:solidFill>
                  <a:schemeClr val="tx1"/>
                </a:solidFill>
                <a:latin typeface="+mn-lt"/>
                <a:ea typeface="+mn-ea"/>
                <a:cs typeface="+mn-cs"/>
              </a:rPr>
              <a:t>source:</a:t>
            </a:r>
            <a:r>
              <a:rPr lang="en-US" sz="1200" kern="1200" dirty="0" err="1" smtClean="0">
                <a:solidFill>
                  <a:schemeClr val="tx1"/>
                </a:solidFill>
                <a:latin typeface="+mn-lt"/>
                <a:ea typeface="+mn-ea"/>
                <a:cs typeface="+mn-cs"/>
                <a:hlinkClick r:id="rId4"/>
              </a:rPr>
              <a:t>Gastro.net</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3. The stomach's smooth muscles contract about every 20 seconds, stirring up the acid and enzymes and turning your sandwich into a liquefied blob (</a:t>
            </a:r>
            <a:r>
              <a:rPr lang="en-US" sz="1200" b="1" kern="1200" dirty="0" err="1" smtClean="0">
                <a:solidFill>
                  <a:schemeClr val="tx1"/>
                </a:solidFill>
                <a:latin typeface="+mn-lt"/>
                <a:ea typeface="+mn-ea"/>
                <a:cs typeface="+mn-cs"/>
              </a:rPr>
              <a:t>chyme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howstuffworks</a:t>
            </a:r>
            <a:r>
              <a:rPr lang="en-US" sz="1200" kern="1200" dirty="0" smtClean="0">
                <a:solidFill>
                  <a:schemeClr val="tx1"/>
                </a:solidFill>
                <a:latin typeface="+mn-lt"/>
                <a:ea typeface="+mn-ea"/>
                <a:cs typeface="+mn-cs"/>
              </a:rPr>
              <a:t>) </a:t>
            </a:r>
          </a:p>
          <a:p>
            <a:endParaRPr lang="en-US" dirty="0" smtClean="0"/>
          </a:p>
          <a:p>
            <a:endParaRPr lang="en-US" dirty="0" smtClean="0"/>
          </a:p>
          <a:p>
            <a:r>
              <a:rPr lang="en-US" dirty="0" smtClean="0"/>
              <a:t>Image source: http://www.saburchill.com/chapters/chap0016.html</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a:t>
            </a:r>
          </a:p>
          <a:p>
            <a:pPr lvl="0"/>
            <a:r>
              <a:rPr lang="en-US" sz="1200" kern="1200" dirty="0" smtClean="0">
                <a:solidFill>
                  <a:schemeClr val="tx1"/>
                </a:solidFill>
                <a:latin typeface="+mn-lt"/>
                <a:ea typeface="+mn-ea"/>
                <a:cs typeface="+mn-cs"/>
              </a:rPr>
              <a:t>1. carbohydrates, as salivary amylase begins breaking starches into simple sugars</a:t>
            </a:r>
          </a:p>
          <a:p>
            <a:pPr lvl="0"/>
            <a:r>
              <a:rPr lang="en-US" sz="1200" kern="1200" dirty="0" smtClean="0">
                <a:solidFill>
                  <a:schemeClr val="tx1"/>
                </a:solidFill>
                <a:latin typeface="+mn-lt"/>
                <a:ea typeface="+mn-ea"/>
                <a:cs typeface="+mn-cs"/>
              </a:rPr>
              <a:t>2. Chewing causes food to be mechanically broken down into smaller and smaller pieces for easier digestion; it also mixes food with saliva so it can form a bolus for easy swallowing.</a:t>
            </a:r>
          </a:p>
          <a:p>
            <a:endParaRPr lang="en-US" dirty="0" smtClean="0"/>
          </a:p>
          <a:p>
            <a:endParaRPr lang="en-US" dirty="0" smtClean="0"/>
          </a:p>
          <a:p>
            <a:endParaRPr lang="en-US" dirty="0" smtClean="0"/>
          </a:p>
          <a:p>
            <a:r>
              <a:rPr lang="en-US" dirty="0" smtClean="0"/>
              <a:t>Image source: </a:t>
            </a:r>
            <a:r>
              <a:rPr lang="en-US" baseline="0" dirty="0" smtClean="0"/>
              <a:t> http://</a:t>
            </a:r>
            <a:r>
              <a:rPr lang="en-US" baseline="0" dirty="0" err="1" smtClean="0"/>
              <a:t>www.nlm.nih.gov/medlineplus/mouthdisorders.html</a:t>
            </a:r>
            <a:endParaRPr lang="en-US" dirty="0" smtClean="0"/>
          </a:p>
        </p:txBody>
      </p:sp>
      <p:sp>
        <p:nvSpPr>
          <p:cNvPr id="4" name="Slide Number Placeholder 3"/>
          <p:cNvSpPr>
            <a:spLocks noGrp="1"/>
          </p:cNvSpPr>
          <p:nvPr>
            <p:ph type="sldNum" sz="quarter" idx="10"/>
          </p:nvPr>
        </p:nvSpPr>
        <p:spPr/>
        <p:txBody>
          <a:bodyPr/>
          <a:lstStyle/>
          <a:p>
            <a:fld id="{49877844-E64D-F740-948F-BB0BB583565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a:t>
            </a:r>
          </a:p>
          <a:p>
            <a:pPr lvl="0"/>
            <a:r>
              <a:rPr lang="en-US" sz="1200" kern="1200" dirty="0" smtClean="0">
                <a:solidFill>
                  <a:schemeClr val="tx1"/>
                </a:solidFill>
                <a:latin typeface="+mn-lt"/>
                <a:ea typeface="+mn-ea"/>
                <a:cs typeface="+mn-cs"/>
              </a:rPr>
              <a:t>3. Voluntary swallowing includes using your tongue and soft palate to push the food into your pharynx. Involuntary include your glottis covering your trachea (windpipe), and your esophagus muscles performing </a:t>
            </a:r>
            <a:r>
              <a:rPr lang="en-US" sz="1200" kern="1200" dirty="0" err="1" smtClean="0">
                <a:solidFill>
                  <a:schemeClr val="tx1"/>
                </a:solidFill>
                <a:latin typeface="+mn-lt"/>
                <a:ea typeface="+mn-ea"/>
                <a:cs typeface="+mn-cs"/>
              </a:rPr>
              <a:t>paristalsis</a:t>
            </a:r>
            <a:r>
              <a:rPr lang="en-US" sz="1200" kern="1200" dirty="0" smtClean="0">
                <a:solidFill>
                  <a:schemeClr val="tx1"/>
                </a:solidFill>
                <a:latin typeface="+mn-lt"/>
                <a:ea typeface="+mn-ea"/>
                <a:cs typeface="+mn-cs"/>
              </a:rPr>
              <a:t>, and your lower esophageal sphincter opening and closing</a:t>
            </a:r>
          </a:p>
          <a:p>
            <a:pPr lvl="0"/>
            <a:r>
              <a:rPr lang="en-US" sz="1200" kern="1200" dirty="0" smtClean="0">
                <a:solidFill>
                  <a:schemeClr val="tx1"/>
                </a:solidFill>
                <a:latin typeface="+mn-lt"/>
                <a:ea typeface="+mn-ea"/>
                <a:cs typeface="+mn-cs"/>
              </a:rPr>
              <a:t>4. In heartburn the lower esophageal sphincter is not closing properly or not staying closed, or both.</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Image source: </a:t>
            </a:r>
            <a:r>
              <a:rPr lang="en-US" dirty="0" err="1" smtClean="0"/>
              <a:t>http://www.walgreens.com/adamHtml/bodyguides/reftext/html/dige_sys_fin.html</a:t>
            </a:r>
            <a:endParaRPr lang="en-US" dirty="0" smtClean="0"/>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a:t>
            </a:r>
          </a:p>
          <a:p>
            <a:pPr lvl="0"/>
            <a:r>
              <a:rPr lang="en-US" sz="1200" kern="1200" dirty="0" smtClean="0">
                <a:solidFill>
                  <a:schemeClr val="tx1"/>
                </a:solidFill>
                <a:latin typeface="+mn-lt"/>
                <a:ea typeface="+mn-ea"/>
                <a:cs typeface="+mn-cs"/>
              </a:rPr>
              <a:t>5. Digestion is the breaking down of food (physically and chemically). It occurs mainly in the stomach, but also the mouth and small intestine.  Absorption is when nutrients are taken up into the bloodstream. It occurs almost exclusively in the small intestine.</a:t>
            </a:r>
          </a:p>
          <a:p>
            <a:pPr lvl="0"/>
            <a:r>
              <a:rPr lang="en-US" sz="1200" kern="1200" dirty="0" smtClean="0">
                <a:solidFill>
                  <a:schemeClr val="tx1"/>
                </a:solidFill>
                <a:latin typeface="+mn-lt"/>
                <a:ea typeface="+mn-ea"/>
                <a:cs typeface="+mn-cs"/>
              </a:rPr>
              <a:t>6. The duodenum, the first section of small intestine</a:t>
            </a:r>
          </a:p>
          <a:p>
            <a:endParaRPr lang="en-US" dirty="0" smtClean="0"/>
          </a:p>
          <a:p>
            <a:endParaRPr lang="en-US" dirty="0" smtClean="0"/>
          </a:p>
          <a:p>
            <a:endParaRPr lang="en-US" dirty="0" smtClean="0"/>
          </a:p>
          <a:p>
            <a:r>
              <a:rPr lang="en-US" dirty="0" smtClean="0"/>
              <a:t>Image source:</a:t>
            </a:r>
            <a:r>
              <a:rPr lang="en-US" baseline="0" dirty="0" smtClean="0"/>
              <a:t>  </a:t>
            </a:r>
            <a:r>
              <a:rPr lang="en-US" dirty="0" smtClean="0"/>
              <a:t>http://</a:t>
            </a:r>
            <a:r>
              <a:rPr lang="en-US" dirty="0" err="1" smtClean="0"/>
              <a:t>www.walgreens.com/marketing/library/contents.jsp?docid</a:t>
            </a:r>
            <a:r>
              <a:rPr lang="en-US" dirty="0" smtClean="0"/>
              <a:t>=100180&amp;doctype=3&amp;prn=</a:t>
            </a:r>
            <a:r>
              <a:rPr lang="en-US" dirty="0" err="1" smtClean="0"/>
              <a:t>t&amp;langCd</a:t>
            </a:r>
            <a:r>
              <a:rPr lang="en-US" dirty="0" smtClean="0"/>
              <a:t>=0</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a:t>
            </a:r>
          </a:p>
          <a:p>
            <a:pPr lvl="0"/>
            <a:r>
              <a:rPr lang="en-US" sz="1200" kern="1200" dirty="0" smtClean="0">
                <a:solidFill>
                  <a:schemeClr val="tx1"/>
                </a:solidFill>
                <a:latin typeface="+mn-lt"/>
                <a:ea typeface="+mn-ea"/>
                <a:cs typeface="+mn-cs"/>
              </a:rPr>
              <a:t>7. Water</a:t>
            </a:r>
          </a:p>
          <a:p>
            <a:pPr lvl="0"/>
            <a:r>
              <a:rPr lang="en-US" sz="1200" kern="1200" dirty="0" smtClean="0">
                <a:solidFill>
                  <a:schemeClr val="tx1"/>
                </a:solidFill>
                <a:latin typeface="+mn-lt"/>
                <a:ea typeface="+mn-ea"/>
                <a:cs typeface="+mn-cs"/>
              </a:rPr>
              <a:t>8. Ascending colon, transverse colon, descending colon, sigmoid colon, rectum</a:t>
            </a:r>
          </a:p>
          <a:p>
            <a:pPr lvl="0"/>
            <a:r>
              <a:rPr lang="en-US" sz="1200" kern="1200" dirty="0" smtClean="0">
                <a:solidFill>
                  <a:schemeClr val="tx1"/>
                </a:solidFill>
                <a:latin typeface="+mn-lt"/>
                <a:ea typeface="+mn-ea"/>
                <a:cs typeface="+mn-cs"/>
              </a:rPr>
              <a:t>9. Synthesizing vitamins, processing waste and food, and protecting against harmful bacteria</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smtClean="0"/>
              <a:pPr/>
              <a:t>10/25/2007</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smtClean="0"/>
              <a:pPr/>
              <a:t>10/25/2007</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smtClean="0"/>
              <a:pPr/>
              <a:t>10/25/2007</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smtClean="0"/>
              <a:pPr/>
              <a:t>10/25/2007</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smtClean="0"/>
              <a:pPr/>
              <a:t>10/25/2007</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smtClean="0"/>
              <a:pPr/>
              <a:t>10/25/2007</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smtClean="0"/>
              <a:pPr/>
              <a:t>10/25/2007</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smtClean="0"/>
              <a:pPr/>
              <a:t>10/25/2007</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smtClean="0"/>
              <a:pPr/>
              <a:t>10/25/2007</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smtClean="0"/>
              <a:pPr/>
              <a:t>10/25/2007</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a:t>
            </a:r>
            <a:r>
              <a:rPr lang="en-US" dirty="0" smtClean="0"/>
              <a:t>2.2:</a:t>
            </a:r>
            <a:br>
              <a:rPr lang="en-US" dirty="0" smtClean="0"/>
            </a:br>
            <a:r>
              <a:rPr lang="en-US" dirty="0" smtClean="0"/>
              <a:t>Digestion</a:t>
            </a:r>
            <a:endParaRPr lang="en-US" dirty="0"/>
          </a:p>
        </p:txBody>
      </p:sp>
      <p:sp>
        <p:nvSpPr>
          <p:cNvPr id="3" name="Subtitle 2"/>
          <p:cNvSpPr>
            <a:spLocks noGrp="1"/>
          </p:cNvSpPr>
          <p:nvPr>
            <p:ph type="subTitle" idx="1"/>
          </p:nvPr>
        </p:nvSpPr>
        <p:spPr/>
        <p:txBody>
          <a:bodyPr/>
          <a:lstStyle/>
          <a:p>
            <a:r>
              <a:rPr lang="en-US" dirty="0" smtClean="0"/>
              <a:t>Unit 2: Nutrition &amp; Fitness</a:t>
            </a:r>
            <a:endParaRPr lang="en-US" dirty="0"/>
          </a:p>
        </p:txBody>
      </p:sp>
      <p:pic>
        <p:nvPicPr>
          <p:cNvPr id="14338" name="Picture 2"/>
          <p:cNvPicPr>
            <a:picLocks noChangeAspect="1" noChangeArrowheads="1"/>
          </p:cNvPicPr>
          <p:nvPr/>
        </p:nvPicPr>
        <p:blipFill>
          <a:blip r:embed="rId3"/>
          <a:srcRect/>
          <a:stretch>
            <a:fillRect/>
          </a:stretch>
        </p:blipFill>
        <p:spPr bwMode="auto">
          <a:xfrm>
            <a:off x="3818276" y="838200"/>
            <a:ext cx="4741524"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54106" y="162984"/>
            <a:ext cx="8153400" cy="990600"/>
          </a:xfrm>
        </p:spPr>
        <p:txBody>
          <a:bodyPr>
            <a:normAutofit fontScale="90000"/>
          </a:bodyPr>
          <a:lstStyle/>
          <a:p>
            <a:r>
              <a:rPr lang="en-US" b="1" dirty="0" smtClean="0"/>
              <a:t>Accessory Digestive Organs: Gallbladder, Pancreas, &amp; Liver</a:t>
            </a:r>
            <a:endParaRPr lang="en-US" b="1" dirty="0"/>
          </a:p>
        </p:txBody>
      </p:sp>
      <p:sp>
        <p:nvSpPr>
          <p:cNvPr id="3" name="Content Placeholder 2"/>
          <p:cNvSpPr>
            <a:spLocks noGrp="1"/>
          </p:cNvSpPr>
          <p:nvPr>
            <p:ph sz="quarter" idx="1"/>
          </p:nvPr>
        </p:nvSpPr>
        <p:spPr>
          <a:xfrm>
            <a:off x="228600" y="1709328"/>
            <a:ext cx="3654552" cy="4495800"/>
          </a:xfrm>
        </p:spPr>
        <p:txBody>
          <a:bodyPr>
            <a:normAutofit/>
          </a:bodyPr>
          <a:lstStyle/>
          <a:p>
            <a:r>
              <a:rPr lang="en-US" dirty="0" smtClean="0"/>
              <a:t>10</a:t>
            </a:r>
            <a:r>
              <a:rPr lang="en-US" dirty="0" smtClean="0"/>
              <a:t>. What is the purpose of bile</a:t>
            </a:r>
            <a:r>
              <a:rPr lang="en-US" dirty="0" smtClean="0"/>
              <a:t>? </a:t>
            </a:r>
            <a:endParaRPr lang="en-US" dirty="0" smtClean="0"/>
          </a:p>
          <a:p>
            <a:r>
              <a:rPr lang="en-US" dirty="0" smtClean="0"/>
              <a:t>11. How do the functions of the gallbladder and pancreas differ</a:t>
            </a:r>
            <a:r>
              <a:rPr lang="en-US" dirty="0" smtClean="0"/>
              <a:t>? </a:t>
            </a:r>
            <a:endParaRPr lang="en-US"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pic>
        <p:nvPicPr>
          <p:cNvPr id="39938" name="Picture 2"/>
          <p:cNvPicPr>
            <a:picLocks noChangeAspect="1" noChangeArrowheads="1"/>
          </p:cNvPicPr>
          <p:nvPr/>
        </p:nvPicPr>
        <p:blipFill>
          <a:blip r:embed="rId4"/>
          <a:srcRect/>
          <a:stretch>
            <a:fillRect/>
          </a:stretch>
        </p:blipFill>
        <p:spPr bwMode="auto">
          <a:xfrm>
            <a:off x="4064000" y="1709328"/>
            <a:ext cx="5080000" cy="4064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Assess:</a:t>
            </a:r>
            <a:endParaRPr lang="en-US" b="1" dirty="0"/>
          </a:p>
        </p:txBody>
      </p:sp>
      <p:sp>
        <p:nvSpPr>
          <p:cNvPr id="3" name="Content Placeholder 2"/>
          <p:cNvSpPr>
            <a:spLocks noGrp="1"/>
          </p:cNvSpPr>
          <p:nvPr>
            <p:ph sz="quarter" idx="1"/>
          </p:nvPr>
        </p:nvSpPr>
        <p:spPr>
          <a:xfrm>
            <a:off x="612648" y="1981200"/>
            <a:ext cx="6015978" cy="4495800"/>
          </a:xfrm>
        </p:spPr>
        <p:txBody>
          <a:bodyPr>
            <a:normAutofit/>
          </a:bodyPr>
          <a:lstStyle/>
          <a:p>
            <a:r>
              <a:rPr lang="en-US" dirty="0" smtClean="0"/>
              <a:t>Go back to the list of digestive system components on page 2 and summarize the function of each in one sentence or </a:t>
            </a:r>
            <a:r>
              <a:rPr lang="en-US" dirty="0" smtClean="0"/>
              <a:t>less.</a:t>
            </a:r>
          </a:p>
          <a:p>
            <a:r>
              <a:rPr lang="en-US" dirty="0" smtClean="0"/>
              <a:t>Then list </a:t>
            </a:r>
            <a:r>
              <a:rPr lang="en-US" dirty="0" smtClean="0"/>
              <a:t>all of the organs and </a:t>
            </a:r>
            <a:r>
              <a:rPr lang="en-US" dirty="0" smtClean="0"/>
              <a:t>components </a:t>
            </a:r>
            <a:r>
              <a:rPr lang="en-US" dirty="0" smtClean="0"/>
              <a:t>of the digestive </a:t>
            </a:r>
            <a:r>
              <a:rPr lang="en-US" dirty="0" smtClean="0"/>
              <a:t>system THAT FOOD PASSES THROUGH in </a:t>
            </a:r>
            <a:r>
              <a:rPr lang="en-US" dirty="0" smtClean="0"/>
              <a:t>order from beginning (at the mouth) to end (at the anus):</a:t>
            </a:r>
          </a:p>
          <a:p>
            <a:endParaRPr lang="en-US" dirty="0"/>
          </a:p>
        </p:txBody>
      </p:sp>
      <p:pic>
        <p:nvPicPr>
          <p:cNvPr id="6" name="Picture 5"/>
          <p:cNvPicPr>
            <a:picLocks noChangeAspect="1"/>
          </p:cNvPicPr>
          <p:nvPr/>
        </p:nvPicPr>
        <p:blipFill>
          <a:blip r:embed="rId3"/>
          <a:stretch>
            <a:fillRect/>
          </a:stretch>
        </p:blipFill>
        <p:spPr>
          <a:xfrm>
            <a:off x="8075848" y="5748089"/>
            <a:ext cx="844295" cy="899358"/>
          </a:xfrm>
          <a:prstGeom prst="rect">
            <a:avLst/>
          </a:prstGeom>
        </p:spPr>
      </p:pic>
      <p:pic>
        <p:nvPicPr>
          <p:cNvPr id="5" name="Picture 4"/>
          <p:cNvPicPr>
            <a:picLocks noChangeAspect="1"/>
          </p:cNvPicPr>
          <p:nvPr/>
        </p:nvPicPr>
        <p:blipFill>
          <a:blip r:embed="rId4"/>
          <a:stretch>
            <a:fillRect/>
          </a:stretch>
        </p:blipFill>
        <p:spPr>
          <a:xfrm>
            <a:off x="6628626" y="1600200"/>
            <a:ext cx="2474259" cy="3886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Homework</a:t>
            </a:r>
            <a:r>
              <a:rPr lang="en-US" b="1" dirty="0" smtClean="0"/>
              <a:t>: Creative Writing</a:t>
            </a:r>
            <a:endParaRPr lang="en-US" b="1" dirty="0"/>
          </a:p>
        </p:txBody>
      </p:sp>
      <p:sp>
        <p:nvSpPr>
          <p:cNvPr id="3" name="Content Placeholder 2"/>
          <p:cNvSpPr>
            <a:spLocks noGrp="1"/>
          </p:cNvSpPr>
          <p:nvPr>
            <p:ph sz="quarter" idx="1"/>
          </p:nvPr>
        </p:nvSpPr>
        <p:spPr/>
        <p:txBody>
          <a:bodyPr/>
          <a:lstStyle/>
          <a:p>
            <a:r>
              <a:rPr lang="en-US" dirty="0" smtClean="0"/>
              <a:t>At </a:t>
            </a:r>
            <a:r>
              <a:rPr lang="en-US" dirty="0" smtClean="0"/>
              <a:t>the beginning of this lesson, you imagined the journey of a pretzel through the digestive system. Now that you are armed with facts and new knowledge, re-write the pretzel’s story from the moment it gets eaten to the very end of the journey. Your story should be approximately 2-3 paragraphs long. Be sure to use correct terminology and describe each stop accurately, yet creatively. </a:t>
            </a:r>
          </a:p>
          <a:p>
            <a:endParaRPr lang="en-US" dirty="0"/>
          </a:p>
        </p:txBody>
      </p:sp>
      <p:pic>
        <p:nvPicPr>
          <p:cNvPr id="6" name="Picture 5"/>
          <p:cNvPicPr>
            <a:picLocks noChangeAspect="1"/>
          </p:cNvPicPr>
          <p:nvPr/>
        </p:nvPicPr>
        <p:blipFill>
          <a:blip r:embed="rId3"/>
          <a:stretch>
            <a:fillRect/>
          </a:stretch>
        </p:blipFill>
        <p:spPr>
          <a:xfrm>
            <a:off x="8001000" y="5905563"/>
            <a:ext cx="765048" cy="780987"/>
          </a:xfrm>
          <a:prstGeom prst="rect">
            <a:avLst/>
          </a:prstGeom>
        </p:spPr>
      </p:pic>
      <p:pic>
        <p:nvPicPr>
          <p:cNvPr id="5" name="Picture 4"/>
          <p:cNvPicPr>
            <a:picLocks noChangeAspect="1"/>
          </p:cNvPicPr>
          <p:nvPr/>
        </p:nvPicPr>
        <p:blipFill>
          <a:blip r:embed="rId4"/>
          <a:stretch>
            <a:fillRect/>
          </a:stretch>
        </p:blipFill>
        <p:spPr>
          <a:xfrm>
            <a:off x="3733800" y="5282712"/>
            <a:ext cx="1447800" cy="135566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Now</a:t>
            </a:r>
            <a:endParaRPr lang="en-US" b="1" dirty="0"/>
          </a:p>
        </p:txBody>
      </p:sp>
      <p:sp>
        <p:nvSpPr>
          <p:cNvPr id="3" name="Content Placeholder 2"/>
          <p:cNvSpPr>
            <a:spLocks noGrp="1"/>
          </p:cNvSpPr>
          <p:nvPr>
            <p:ph sz="quarter" idx="1"/>
          </p:nvPr>
        </p:nvSpPr>
        <p:spPr>
          <a:xfrm>
            <a:off x="612648" y="1600200"/>
            <a:ext cx="5026152" cy="4495800"/>
          </a:xfrm>
        </p:spPr>
        <p:txBody>
          <a:bodyPr/>
          <a:lstStyle/>
          <a:p>
            <a:r>
              <a:rPr lang="en-US" dirty="0" smtClean="0"/>
              <a:t>Examine the digestive system organs below. Label any parts you already know (or think you know) in PENCIL.</a:t>
            </a:r>
            <a:r>
              <a:rPr lang="en-US" dirty="0" smtClean="0"/>
              <a:t> </a:t>
            </a:r>
          </a:p>
          <a:p>
            <a:r>
              <a:rPr lang="en-US" dirty="0" smtClean="0"/>
              <a:t>Write </a:t>
            </a:r>
            <a:r>
              <a:rPr lang="en-US" dirty="0" smtClean="0"/>
              <a:t>any QUESTIONS you have about the digestive system in the box.</a:t>
            </a:r>
          </a:p>
          <a:p>
            <a:endParaRPr lang="en-US" dirty="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pic>
        <p:nvPicPr>
          <p:cNvPr id="5" name="Picture 4"/>
          <p:cNvPicPr>
            <a:picLocks noChangeAspect="1"/>
          </p:cNvPicPr>
          <p:nvPr/>
        </p:nvPicPr>
        <p:blipFill>
          <a:blip r:embed="rId4"/>
          <a:stretch>
            <a:fillRect/>
          </a:stretch>
        </p:blipFill>
        <p:spPr>
          <a:xfrm>
            <a:off x="5855781" y="0"/>
            <a:ext cx="3201982" cy="5029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 The Pretzel’s Journey</a:t>
            </a:r>
            <a:endParaRPr lang="en-US" b="1" dirty="0"/>
          </a:p>
        </p:txBody>
      </p:sp>
      <p:sp>
        <p:nvSpPr>
          <p:cNvPr id="3" name="Content Placeholder 2"/>
          <p:cNvSpPr>
            <a:spLocks noGrp="1"/>
          </p:cNvSpPr>
          <p:nvPr>
            <p:ph sz="quarter" idx="1"/>
          </p:nvPr>
        </p:nvSpPr>
        <p:spPr/>
        <p:txBody>
          <a:bodyPr/>
          <a:lstStyle/>
          <a:p>
            <a:r>
              <a:rPr lang="en-US" dirty="0" smtClean="0"/>
              <a:t>You are </a:t>
            </a:r>
            <a:r>
              <a:rPr lang="en-US" dirty="0" smtClean="0"/>
              <a:t>a pretzel that has just been eaten.</a:t>
            </a:r>
            <a:r>
              <a:rPr lang="en-US" dirty="0" smtClean="0"/>
              <a:t> </a:t>
            </a:r>
          </a:p>
          <a:p>
            <a:r>
              <a:rPr lang="en-US" dirty="0" smtClean="0"/>
              <a:t>What </a:t>
            </a:r>
            <a:r>
              <a:rPr lang="en-US" dirty="0" smtClean="0"/>
              <a:t>happens to you (from beginning to end)?</a:t>
            </a:r>
            <a:r>
              <a:rPr lang="en-US" dirty="0" smtClean="0"/>
              <a:t> </a:t>
            </a:r>
          </a:p>
          <a:p>
            <a:r>
              <a:rPr lang="en-US" dirty="0" smtClean="0"/>
              <a:t>With </a:t>
            </a:r>
            <a:r>
              <a:rPr lang="en-US" dirty="0" smtClean="0"/>
              <a:t>a partner, discuss the journey the</a:t>
            </a:r>
            <a:r>
              <a:rPr lang="en-US" dirty="0" smtClean="0"/>
              <a:t> you take through </a:t>
            </a:r>
            <a:r>
              <a:rPr lang="en-US" dirty="0" smtClean="0"/>
              <a:t>the digestive system.</a:t>
            </a:r>
            <a:r>
              <a:rPr lang="en-US" dirty="0" smtClean="0"/>
              <a:t> </a:t>
            </a:r>
          </a:p>
          <a:p>
            <a:endParaRPr lang="en-US" dirty="0"/>
          </a:p>
        </p:txBody>
      </p:sp>
      <p:pic>
        <p:nvPicPr>
          <p:cNvPr id="4" name="Picture 3"/>
          <p:cNvPicPr>
            <a:picLocks noChangeAspect="1"/>
          </p:cNvPicPr>
          <p:nvPr/>
        </p:nvPicPr>
        <p:blipFill>
          <a:blip r:embed="rId3"/>
          <a:stretch>
            <a:fillRect/>
          </a:stretch>
        </p:blipFill>
        <p:spPr>
          <a:xfrm>
            <a:off x="7788148" y="5734602"/>
            <a:ext cx="977900" cy="722796"/>
          </a:xfrm>
          <a:prstGeom prst="rect">
            <a:avLst/>
          </a:prstGeom>
        </p:spPr>
      </p:pic>
      <p:pic>
        <p:nvPicPr>
          <p:cNvPr id="5" name="Picture 4"/>
          <p:cNvPicPr>
            <a:picLocks noChangeAspect="1"/>
          </p:cNvPicPr>
          <p:nvPr/>
        </p:nvPicPr>
        <p:blipFill>
          <a:blip r:embed="rId4"/>
          <a:stretch>
            <a:fillRect/>
          </a:stretch>
        </p:blipFill>
        <p:spPr>
          <a:xfrm>
            <a:off x="3048000" y="4640554"/>
            <a:ext cx="2133600" cy="19978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New Info</a:t>
            </a:r>
            <a:endParaRPr lang="en-US" b="1" dirty="0"/>
          </a:p>
        </p:txBody>
      </p:sp>
      <p:sp>
        <p:nvSpPr>
          <p:cNvPr id="3" name="Content Placeholder 2"/>
          <p:cNvSpPr>
            <a:spLocks noGrp="1"/>
          </p:cNvSpPr>
          <p:nvPr>
            <p:ph sz="quarter" idx="1"/>
          </p:nvPr>
        </p:nvSpPr>
        <p:spPr>
          <a:xfrm>
            <a:off x="-15388" y="1600200"/>
            <a:ext cx="8153400" cy="4495800"/>
          </a:xfrm>
        </p:spPr>
        <p:txBody>
          <a:bodyPr>
            <a:normAutofit fontScale="85000" lnSpcReduction="20000"/>
          </a:bodyPr>
          <a:lstStyle/>
          <a:p>
            <a:pPr lvl="2"/>
            <a:r>
              <a:rPr lang="en-US" sz="3100" dirty="0" smtClean="0"/>
              <a:t>mouth: </a:t>
            </a:r>
            <a:endParaRPr lang="en-US" sz="3500" dirty="0" smtClean="0"/>
          </a:p>
          <a:p>
            <a:pPr lvl="2"/>
            <a:r>
              <a:rPr lang="en-US" sz="3100" dirty="0" smtClean="0"/>
              <a:t>saliva</a:t>
            </a:r>
            <a:r>
              <a:rPr lang="en-US" sz="3100" dirty="0" smtClean="0"/>
              <a:t>:</a:t>
            </a:r>
          </a:p>
          <a:p>
            <a:pPr lvl="2"/>
            <a:r>
              <a:rPr lang="en-US" sz="3100" dirty="0" smtClean="0"/>
              <a:t>pharynx </a:t>
            </a:r>
            <a:endParaRPr lang="en-US" sz="3500" dirty="0" smtClean="0"/>
          </a:p>
          <a:p>
            <a:pPr lvl="2"/>
            <a:r>
              <a:rPr lang="en-US" sz="3100" dirty="0" smtClean="0"/>
              <a:t>esophagus: </a:t>
            </a:r>
            <a:endParaRPr lang="en-US" sz="3500" dirty="0" smtClean="0"/>
          </a:p>
          <a:p>
            <a:pPr lvl="2"/>
            <a:r>
              <a:rPr lang="en-US" sz="3100" dirty="0" smtClean="0"/>
              <a:t>stomach: </a:t>
            </a:r>
            <a:endParaRPr lang="en-US" sz="3500" dirty="0" smtClean="0"/>
          </a:p>
          <a:p>
            <a:pPr lvl="2"/>
            <a:r>
              <a:rPr lang="en-US" sz="3100" dirty="0" smtClean="0"/>
              <a:t>small intestine: </a:t>
            </a:r>
            <a:endParaRPr lang="en-US" sz="3500" dirty="0" smtClean="0"/>
          </a:p>
          <a:p>
            <a:pPr lvl="2"/>
            <a:r>
              <a:rPr lang="en-US" sz="3100" dirty="0" smtClean="0"/>
              <a:t>large intestine (colon): </a:t>
            </a:r>
            <a:endParaRPr lang="en-US" sz="3500" dirty="0" smtClean="0"/>
          </a:p>
          <a:p>
            <a:pPr lvl="2"/>
            <a:r>
              <a:rPr lang="en-US" sz="3100" dirty="0" smtClean="0"/>
              <a:t>gallbladder: </a:t>
            </a:r>
            <a:endParaRPr lang="en-US" sz="3500" dirty="0" smtClean="0"/>
          </a:p>
          <a:p>
            <a:pPr lvl="2"/>
            <a:r>
              <a:rPr lang="en-US" sz="3100" dirty="0" smtClean="0"/>
              <a:t>pancreas: </a:t>
            </a:r>
            <a:endParaRPr lang="en-US" sz="3500" dirty="0" smtClean="0"/>
          </a:p>
          <a:p>
            <a:pPr lvl="2"/>
            <a:r>
              <a:rPr lang="en-US" sz="3100" dirty="0" smtClean="0"/>
              <a:t>rectum: </a:t>
            </a:r>
            <a:endParaRPr lang="en-US" sz="3500" dirty="0" smtClean="0"/>
          </a:p>
          <a:p>
            <a:pPr lvl="2"/>
            <a:r>
              <a:rPr lang="en-US" sz="3100" dirty="0" smtClean="0"/>
              <a:t>anus: </a:t>
            </a:r>
            <a:endParaRPr lang="en-US" sz="3500" dirty="0" smtClean="0"/>
          </a:p>
          <a:p>
            <a:pPr>
              <a:buNone/>
            </a:pPr>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pic>
        <p:nvPicPr>
          <p:cNvPr id="5" name="Picture 4"/>
          <p:cNvPicPr>
            <a:picLocks noChangeAspect="1"/>
          </p:cNvPicPr>
          <p:nvPr/>
        </p:nvPicPr>
        <p:blipFill>
          <a:blip r:embed="rId4"/>
          <a:stretch>
            <a:fillRect/>
          </a:stretch>
        </p:blipFill>
        <p:spPr>
          <a:xfrm>
            <a:off x="4876800" y="1861144"/>
            <a:ext cx="2971800" cy="466766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Read: What is Digestion?</a:t>
            </a:r>
            <a:endParaRPr lang="en-US" sz="4000" b="1" dirty="0"/>
          </a:p>
        </p:txBody>
      </p:sp>
      <p:pic>
        <p:nvPicPr>
          <p:cNvPr id="4" name="Picture 3"/>
          <p:cNvPicPr>
            <a:picLocks noChangeAspect="1"/>
          </p:cNvPicPr>
          <p:nvPr/>
        </p:nvPicPr>
        <p:blipFill>
          <a:blip r:embed="rId3"/>
          <a:stretch>
            <a:fillRect/>
          </a:stretch>
        </p:blipFill>
        <p:spPr>
          <a:xfrm>
            <a:off x="7703117" y="5854565"/>
            <a:ext cx="1301507" cy="841218"/>
          </a:xfrm>
          <a:prstGeom prst="rect">
            <a:avLst/>
          </a:prstGeom>
        </p:spPr>
      </p:pic>
      <p:sp>
        <p:nvSpPr>
          <p:cNvPr id="5" name="Content Placeholder 2"/>
          <p:cNvSpPr>
            <a:spLocks noGrp="1"/>
          </p:cNvSpPr>
          <p:nvPr>
            <p:ph sz="quarter" idx="1"/>
          </p:nvPr>
        </p:nvSpPr>
        <p:spPr>
          <a:xfrm>
            <a:off x="612648" y="1600200"/>
            <a:ext cx="5407152" cy="4495800"/>
          </a:xfrm>
        </p:spPr>
        <p:txBody>
          <a:bodyPr>
            <a:normAutofit lnSpcReduction="10000"/>
          </a:bodyPr>
          <a:lstStyle/>
          <a:p>
            <a:r>
              <a:rPr lang="en-US" dirty="0" smtClean="0"/>
              <a:t>1. How </a:t>
            </a:r>
            <a:r>
              <a:rPr lang="en-US" dirty="0" smtClean="0"/>
              <a:t>long do you think the digestive system would be if it were all stretched out? ______ feet</a:t>
            </a:r>
            <a:endParaRPr lang="en-US" dirty="0" smtClean="0"/>
          </a:p>
          <a:p>
            <a:r>
              <a:rPr lang="en-US" dirty="0" smtClean="0"/>
              <a:t>2. How </a:t>
            </a:r>
            <a:r>
              <a:rPr lang="en-US" dirty="0" smtClean="0"/>
              <a:t>much time does your food actually spend in the stomach? ______ minutes or more</a:t>
            </a:r>
            <a:endParaRPr lang="en-US" dirty="0" smtClean="0"/>
          </a:p>
          <a:p>
            <a:r>
              <a:rPr lang="en-US" dirty="0" smtClean="0"/>
              <a:t>3. How </a:t>
            </a:r>
            <a:r>
              <a:rPr lang="en-US" dirty="0" smtClean="0"/>
              <a:t>often do the stomach’s smooth muscles contract? Every ____ seconds</a:t>
            </a:r>
          </a:p>
          <a:p>
            <a:endParaRPr lang="en-US" dirty="0"/>
          </a:p>
        </p:txBody>
      </p:sp>
      <p:pic>
        <p:nvPicPr>
          <p:cNvPr id="22530" name="Picture 2"/>
          <p:cNvPicPr>
            <a:picLocks noChangeAspect="1" noChangeArrowheads="1"/>
          </p:cNvPicPr>
          <p:nvPr/>
        </p:nvPicPr>
        <p:blipFill>
          <a:blip r:embed="rId4"/>
          <a:srcRect/>
          <a:stretch>
            <a:fillRect/>
          </a:stretch>
        </p:blipFill>
        <p:spPr bwMode="auto">
          <a:xfrm>
            <a:off x="6019800" y="1905000"/>
            <a:ext cx="2413000" cy="33782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Stop 1: The Mouth</a:t>
            </a:r>
            <a:endParaRPr lang="en-US" b="1" dirty="0"/>
          </a:p>
        </p:txBody>
      </p:sp>
      <p:sp>
        <p:nvSpPr>
          <p:cNvPr id="3" name="Content Placeholder 2"/>
          <p:cNvSpPr>
            <a:spLocks noGrp="1"/>
          </p:cNvSpPr>
          <p:nvPr>
            <p:ph sz="quarter" idx="1"/>
          </p:nvPr>
        </p:nvSpPr>
        <p:spPr>
          <a:xfrm>
            <a:off x="612648" y="1981200"/>
            <a:ext cx="5274900" cy="4495800"/>
          </a:xfrm>
        </p:spPr>
        <p:txBody>
          <a:bodyPr>
            <a:normAutofit/>
          </a:bodyPr>
          <a:lstStyle/>
          <a:p>
            <a:r>
              <a:rPr lang="en-US" dirty="0" smtClean="0"/>
              <a:t>1.  What class of nutrient begins its </a:t>
            </a:r>
            <a:r>
              <a:rPr lang="en-US" u="sng" dirty="0" smtClean="0"/>
              <a:t>chemical</a:t>
            </a:r>
            <a:r>
              <a:rPr lang="en-US" dirty="0" smtClean="0"/>
              <a:t> digestion in the mouth</a:t>
            </a:r>
            <a:r>
              <a:rPr lang="en-US" dirty="0" smtClean="0"/>
              <a:t>? </a:t>
            </a:r>
            <a:endParaRPr lang="en-US" dirty="0" smtClean="0"/>
          </a:p>
          <a:p>
            <a:r>
              <a:rPr lang="en-US" dirty="0" smtClean="0"/>
              <a:t>2.  What is the purpose of chewing?</a:t>
            </a:r>
          </a:p>
          <a:p>
            <a:endParaRPr lang="en-US"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pic>
        <p:nvPicPr>
          <p:cNvPr id="26626" name="Picture 2"/>
          <p:cNvPicPr>
            <a:picLocks noChangeAspect="1" noChangeArrowheads="1"/>
          </p:cNvPicPr>
          <p:nvPr/>
        </p:nvPicPr>
        <p:blipFill>
          <a:blip r:embed="rId4"/>
          <a:srcRect/>
          <a:stretch>
            <a:fillRect/>
          </a:stretch>
        </p:blipFill>
        <p:spPr bwMode="auto">
          <a:xfrm>
            <a:off x="5887548" y="1676400"/>
            <a:ext cx="2987040" cy="37338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Stop 2: The Pharynx &amp; Esophagus</a:t>
            </a:r>
            <a:endParaRPr lang="en-US" b="1" dirty="0"/>
          </a:p>
        </p:txBody>
      </p:sp>
      <p:sp>
        <p:nvSpPr>
          <p:cNvPr id="3" name="Content Placeholder 2"/>
          <p:cNvSpPr>
            <a:spLocks noGrp="1"/>
          </p:cNvSpPr>
          <p:nvPr>
            <p:ph sz="quarter" idx="1"/>
          </p:nvPr>
        </p:nvSpPr>
        <p:spPr>
          <a:xfrm>
            <a:off x="0" y="1524000"/>
            <a:ext cx="4064000" cy="5106860"/>
          </a:xfrm>
        </p:spPr>
        <p:txBody>
          <a:bodyPr>
            <a:normAutofit/>
          </a:bodyPr>
          <a:lstStyle/>
          <a:p>
            <a:r>
              <a:rPr lang="en-US" dirty="0" smtClean="0"/>
              <a:t>3. What parts of the process of swallowing are voluntary? Which are involuntary</a:t>
            </a:r>
            <a:r>
              <a:rPr lang="en-US" dirty="0" smtClean="0"/>
              <a:t>? </a:t>
            </a:r>
            <a:endParaRPr lang="en-US" dirty="0" smtClean="0"/>
          </a:p>
          <a:p>
            <a:r>
              <a:rPr lang="en-US" dirty="0" smtClean="0"/>
              <a:t>4. What is going wrong if someone has heartburn? Which component of the system is not working correctly?</a:t>
            </a:r>
          </a:p>
          <a:p>
            <a:endParaRPr lang="en-US"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pic>
        <p:nvPicPr>
          <p:cNvPr id="33794" name="Picture 2"/>
          <p:cNvPicPr>
            <a:picLocks noChangeAspect="1" noChangeArrowheads="1"/>
          </p:cNvPicPr>
          <p:nvPr/>
        </p:nvPicPr>
        <p:blipFill>
          <a:blip r:embed="rId4"/>
          <a:srcRect/>
          <a:stretch>
            <a:fillRect/>
          </a:stretch>
        </p:blipFill>
        <p:spPr bwMode="auto">
          <a:xfrm>
            <a:off x="4064000" y="1709328"/>
            <a:ext cx="5080000" cy="4064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Stop 3: The Stomach &amp; Small Intestine</a:t>
            </a:r>
            <a:endParaRPr lang="en-US" b="1" dirty="0"/>
          </a:p>
        </p:txBody>
      </p:sp>
      <p:sp>
        <p:nvSpPr>
          <p:cNvPr id="3" name="Content Placeholder 2"/>
          <p:cNvSpPr>
            <a:spLocks noGrp="1"/>
          </p:cNvSpPr>
          <p:nvPr>
            <p:ph sz="quarter" idx="1"/>
          </p:nvPr>
        </p:nvSpPr>
        <p:spPr>
          <a:xfrm>
            <a:off x="0" y="1524000"/>
            <a:ext cx="4349750" cy="5334000"/>
          </a:xfrm>
        </p:spPr>
        <p:txBody>
          <a:bodyPr>
            <a:normAutofit/>
          </a:bodyPr>
          <a:lstStyle/>
          <a:p>
            <a:r>
              <a:rPr lang="en-US" dirty="0" smtClean="0"/>
              <a:t>5. What is the difference between digestion and absorption? Where does each occur in the digestive process</a:t>
            </a:r>
            <a:r>
              <a:rPr lang="en-US" dirty="0" smtClean="0"/>
              <a:t>? </a:t>
            </a:r>
            <a:endParaRPr lang="en-US" dirty="0" smtClean="0"/>
          </a:p>
          <a:p>
            <a:r>
              <a:rPr lang="en-US" dirty="0" smtClean="0"/>
              <a:t>6. Which segment of the small intestine does most of the final digestion, or breakdown, occur?</a:t>
            </a:r>
          </a:p>
          <a:p>
            <a:endParaRPr lang="en-US"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pic>
        <p:nvPicPr>
          <p:cNvPr id="35842" name="Picture 2"/>
          <p:cNvPicPr>
            <a:picLocks noChangeAspect="1" noChangeArrowheads="1"/>
          </p:cNvPicPr>
          <p:nvPr/>
        </p:nvPicPr>
        <p:blipFill>
          <a:blip r:embed="rId4"/>
          <a:srcRect/>
          <a:stretch>
            <a:fillRect/>
          </a:stretch>
        </p:blipFill>
        <p:spPr bwMode="auto">
          <a:xfrm>
            <a:off x="4349750" y="1676400"/>
            <a:ext cx="4794250" cy="38354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Stop 4: The Colon, Rectum, &amp; Anus</a:t>
            </a:r>
            <a:endParaRPr lang="en-US" b="1" dirty="0"/>
          </a:p>
        </p:txBody>
      </p:sp>
      <p:sp>
        <p:nvSpPr>
          <p:cNvPr id="3" name="Content Placeholder 2"/>
          <p:cNvSpPr>
            <a:spLocks noGrp="1"/>
          </p:cNvSpPr>
          <p:nvPr>
            <p:ph sz="quarter" idx="1"/>
          </p:nvPr>
        </p:nvSpPr>
        <p:spPr>
          <a:xfrm>
            <a:off x="0" y="1676400"/>
            <a:ext cx="4064000" cy="5410200"/>
          </a:xfrm>
        </p:spPr>
        <p:txBody>
          <a:bodyPr>
            <a:normAutofit/>
          </a:bodyPr>
          <a:lstStyle/>
          <a:p>
            <a:r>
              <a:rPr lang="en-US" dirty="0" smtClean="0"/>
              <a:t>7.  What is primarily absorbed in the large intestine</a:t>
            </a:r>
            <a:r>
              <a:rPr lang="en-US" dirty="0" smtClean="0"/>
              <a:t>? </a:t>
            </a:r>
            <a:endParaRPr lang="en-US" dirty="0" smtClean="0"/>
          </a:p>
          <a:p>
            <a:r>
              <a:rPr lang="en-US" dirty="0" smtClean="0"/>
              <a:t>8. Name the segments of the large intestine in order from beginning to end</a:t>
            </a:r>
            <a:r>
              <a:rPr lang="en-US" dirty="0" smtClean="0"/>
              <a:t>. </a:t>
            </a:r>
            <a:endParaRPr lang="en-US" dirty="0" smtClean="0"/>
          </a:p>
          <a:p>
            <a:r>
              <a:rPr lang="en-US" dirty="0" smtClean="0"/>
              <a:t>9. What is the purpose of bacteria in our colon</a:t>
            </a:r>
            <a:r>
              <a:rPr lang="en-US" dirty="0" smtClean="0"/>
              <a:t>?</a:t>
            </a:r>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pic>
        <p:nvPicPr>
          <p:cNvPr id="37890" name="Picture 2"/>
          <p:cNvPicPr>
            <a:picLocks noChangeAspect="1" noChangeArrowheads="1"/>
          </p:cNvPicPr>
          <p:nvPr/>
        </p:nvPicPr>
        <p:blipFill>
          <a:blip r:embed="rId4"/>
          <a:srcRect/>
          <a:stretch>
            <a:fillRect/>
          </a:stretch>
        </p:blipFill>
        <p:spPr bwMode="auto">
          <a:xfrm>
            <a:off x="4064000" y="1219200"/>
            <a:ext cx="5080000" cy="40640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647</TotalTime>
  <Words>1435</Words>
  <Application>Microsoft Macintosh PowerPoint</Application>
  <PresentationFormat>On-screen Show (4:3)</PresentationFormat>
  <Paragraphs>105</Paragraphs>
  <Slides>12</Slides>
  <Notes>12</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Median</vt:lpstr>
      <vt:lpstr>Lesson 2.2: Digestion</vt:lpstr>
      <vt:lpstr>Do Now</vt:lpstr>
      <vt:lpstr>Discuss: The Pretzel’s Journey</vt:lpstr>
      <vt:lpstr>New Info</vt:lpstr>
      <vt:lpstr>Read: What is Digestion?</vt:lpstr>
      <vt:lpstr>Stop 1: The Mouth</vt:lpstr>
      <vt:lpstr>Stop 2: The Pharynx &amp; Esophagus</vt:lpstr>
      <vt:lpstr>Stop 3: The Stomach &amp; Small Intestine</vt:lpstr>
      <vt:lpstr>Stop 4: The Colon, Rectum, &amp; Anus</vt:lpstr>
      <vt:lpstr>Accessory Digestive Organs: Gallbladder, Pancreas, &amp; Liver</vt:lpstr>
      <vt:lpstr>Assess:</vt:lpstr>
      <vt:lpstr>Homework: Creative Writing</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Kate</cp:lastModifiedBy>
  <cp:revision>48</cp:revision>
  <dcterms:created xsi:type="dcterms:W3CDTF">2013-11-21T03:54:50Z</dcterms:created>
  <dcterms:modified xsi:type="dcterms:W3CDTF">2013-11-21T05:18:56Z</dcterms:modified>
</cp:coreProperties>
</file>