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3"/>
  </p:notesMasterIdLst>
  <p:sldIdLst>
    <p:sldId id="256" r:id="rId2"/>
    <p:sldId id="257" r:id="rId3"/>
    <p:sldId id="258" r:id="rId4"/>
    <p:sldId id="259" r:id="rId5"/>
    <p:sldId id="268" r:id="rId6"/>
    <p:sldId id="261" r:id="rId7"/>
    <p:sldId id="269" r:id="rId8"/>
    <p:sldId id="271" r:id="rId9"/>
    <p:sldId id="264"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12/16/13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will</a:t>
            </a:r>
            <a:r>
              <a:rPr lang="en-US" baseline="0" dirty="0" smtClean="0"/>
              <a:t> equip students with a  basic primer on credible sources on the Internet. Students will begin by identifying how they know if a source on the internet can be trusted for reliable information. Then, with a partner, they will brainstorm two different types of websites they have used and identify the defining characteristics of information on that type of site. Next, students will be introduced to three elements of determining credibility: the URL, information on the perimeter of the site, and the sources referenced. To practice, students will perform a Google search to identify two sites and determine whether they are credible. </a:t>
            </a:r>
            <a:endParaRPr lang="en-US" dirty="0" smtClean="0"/>
          </a:p>
          <a:p>
            <a:endParaRPr lang="en-US" dirty="0" smtClean="0"/>
          </a:p>
          <a:p>
            <a:endParaRPr lang="en-US" dirty="0" smtClean="0"/>
          </a:p>
          <a:p>
            <a:endParaRPr lang="en-US" dirty="0" smtClean="0"/>
          </a:p>
          <a:p>
            <a:endParaRPr lang="en-US" dirty="0" smtClean="0"/>
          </a:p>
          <a:p>
            <a:r>
              <a:rPr lang="en-US" dirty="0" smtClean="0"/>
              <a:t>Image source: </a:t>
            </a:r>
            <a:r>
              <a:rPr lang="en-US" dirty="0" err="1" smtClean="0"/>
              <a:t>http://mises.ca/posts/articles/how-the-internet-saved-civilization/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the URL, the perimeter, the sources (more information</a:t>
            </a:r>
            <a:r>
              <a:rPr lang="en-US" baseline="0" dirty="0" smtClean="0"/>
              <a:t> should be provided to explain)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assignment is to give students one more opportunity to practice, in a content area that will be relevant to the upcoming case study.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may list things like: author, doesn’t include personal opinion/bias,</a:t>
            </a:r>
            <a:r>
              <a:rPr lang="en-US" baseline="0" dirty="0" smtClean="0"/>
              <a:t> etc.  If students seem like they are struggling, navigate on screen (if possible) to a site with untrustworthy information (ex: dieting websites and herbal supplement websites are plentiful) and scroll along to show students the page. Once they are looking at an actual webpage, more ideas may come to them. If students have access to their own personal computers in the classroom, direct them to an unreliable site so they can look through themselves.</a:t>
            </a:r>
            <a:endParaRPr lang="en-US" dirty="0" smtClean="0"/>
          </a:p>
          <a:p>
            <a:endParaRPr lang="en-US" dirty="0" smtClean="0"/>
          </a:p>
          <a:p>
            <a:endParaRPr lang="en-US" dirty="0" smtClean="0"/>
          </a:p>
          <a:p>
            <a:endParaRPr lang="en-US" dirty="0" smtClean="0"/>
          </a:p>
          <a:p>
            <a:r>
              <a:rPr lang="en-US" dirty="0" smtClean="0"/>
              <a:t>Image source: </a:t>
            </a:r>
            <a:r>
              <a:rPr lang="en-US" dirty="0" err="1" smtClean="0"/>
              <a:t>http://www.insidearm.com/daily/debt-collection-news/debt-collection/cfpb-supervisory-report-on-mortgage-servicing-offers-clues-to-debt-collectors/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short activity is</a:t>
            </a:r>
            <a:r>
              <a:rPr lang="en-US" baseline="0" dirty="0" smtClean="0"/>
              <a:t> to open students minds to the many purposes of information on the internet and to help them orient themselves to the ways they approach Internet information. By examining a type of site like social media or </a:t>
            </a:r>
            <a:r>
              <a:rPr lang="en-US" baseline="0" dirty="0" err="1" smtClean="0"/>
              <a:t>blogs</a:t>
            </a:r>
            <a:r>
              <a:rPr lang="en-US" baseline="0" dirty="0" smtClean="0"/>
              <a:t>, students will be more aware of how the way they think about credibility changes (or should change!) when accessing different types of content online and looking for information for different purposes.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Can</a:t>
            </a:r>
            <a:r>
              <a:rPr lang="en-US" baseline="0" dirty="0" smtClean="0"/>
              <a:t> you think of other words to describe credibility?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a:t>
            </a:r>
            <a:r>
              <a:rPr lang="en-US" baseline="0" dirty="0" smtClean="0"/>
              <a:t> information, a great source from Berkeley is: </a:t>
            </a:r>
            <a:r>
              <a:rPr lang="en-US" baseline="0" dirty="0" err="1" smtClean="0"/>
              <a:t>http://www.lib.berkeley.edu/TeachingLib/Guides/Internet/Evaluate.html</a:t>
            </a:r>
            <a:endParaRPr lang="en-US" baseline="0" dirty="0" smtClean="0"/>
          </a:p>
          <a:p>
            <a:r>
              <a:rPr lang="en-US" baseline="0" dirty="0" smtClean="0"/>
              <a:t>In addition, the </a:t>
            </a:r>
            <a:r>
              <a:rPr lang="en-US" baseline="0" dirty="0" err="1" smtClean="0"/>
              <a:t>Purdle</a:t>
            </a:r>
            <a:r>
              <a:rPr lang="en-US" baseline="0" dirty="0" smtClean="0"/>
              <a:t> OWL website provides excellent information at: https://owl.english.purdue.edu/owl/resource/553/01/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might be a good time to give students a short list of website URLs that have GREAT and CREDIBLE health information: These might include:  </a:t>
            </a:r>
            <a:r>
              <a:rPr lang="en-US" baseline="0" dirty="0" err="1" smtClean="0"/>
              <a:t>cdc.gov</a:t>
            </a:r>
            <a:r>
              <a:rPr lang="en-US" baseline="0" dirty="0" smtClean="0"/>
              <a:t>, </a:t>
            </a:r>
            <a:r>
              <a:rPr lang="en-US" baseline="0" dirty="0" err="1" smtClean="0"/>
              <a:t>nih.gov</a:t>
            </a:r>
            <a:r>
              <a:rPr lang="en-US" baseline="0" dirty="0" smtClean="0"/>
              <a:t>, </a:t>
            </a:r>
            <a:r>
              <a:rPr lang="en-US" baseline="0" dirty="0" err="1" smtClean="0"/>
              <a:t>kidshealth.org</a:t>
            </a:r>
            <a:r>
              <a:rPr lang="en-US" baseline="0" dirty="0" smtClean="0"/>
              <a:t>, </a:t>
            </a:r>
            <a:r>
              <a:rPr lang="en-US" baseline="0" dirty="0" err="1" smtClean="0"/>
              <a:t>webmd.com</a:t>
            </a:r>
            <a:r>
              <a:rPr lang="en-US" baseline="0" dirty="0" smtClean="0"/>
              <a:t>, </a:t>
            </a:r>
            <a:r>
              <a:rPr lang="en-US" baseline="0" dirty="0" err="1" smtClean="0"/>
              <a:t>google.com</a:t>
            </a:r>
            <a:r>
              <a:rPr lang="en-US" baseline="0" dirty="0" smtClean="0"/>
              <a:t>/scholar,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students a few examples of actual</a:t>
            </a:r>
            <a:r>
              <a:rPr lang="en-US" baseline="0" dirty="0" smtClean="0"/>
              <a:t> </a:t>
            </a:r>
            <a:r>
              <a:rPr lang="en-US" baseline="0" dirty="0" err="1" smtClean="0"/>
              <a:t>webpages</a:t>
            </a:r>
            <a:r>
              <a:rPr lang="en-US" baseline="0" dirty="0" smtClean="0"/>
              <a:t> so they can see the various ways that this information can be laid out around the perimeter.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Navigate to an topic</a:t>
            </a:r>
            <a:r>
              <a:rPr lang="en-US" baseline="0" dirty="0" smtClean="0"/>
              <a:t> page on </a:t>
            </a:r>
            <a:r>
              <a:rPr lang="en-US" baseline="0" dirty="0" err="1" smtClean="0"/>
              <a:t>wikipedia.org</a:t>
            </a:r>
            <a:r>
              <a:rPr lang="en-US" baseline="0" dirty="0" smtClean="0"/>
              <a:t> to show students how footnoting is used to link directly to sources. Then find a few other sites where this is done in various ways.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websites</a:t>
            </a:r>
            <a:r>
              <a:rPr lang="en-US" baseline="0" dirty="0" smtClean="0"/>
              <a:t> that could be used include: http://</a:t>
            </a:r>
            <a:r>
              <a:rPr lang="en-US" baseline="0" dirty="0" err="1" smtClean="0"/>
              <a:t>www.wikihow.com</a:t>
            </a:r>
            <a:r>
              <a:rPr lang="en-US" baseline="0" dirty="0" smtClean="0"/>
              <a:t>/Build-Muscle, http://www.askmen.com/sports/bodybuilding_150/193_fitness_tip.html, http://</a:t>
            </a:r>
            <a:r>
              <a:rPr lang="en-US" baseline="0" dirty="0" err="1" smtClean="0"/>
              <a:t>www.bodybuilding.com/store/musclegain.htm</a:t>
            </a:r>
            <a:r>
              <a:rPr lang="en-US" baseline="0" dirty="0" smtClean="0"/>
              <a:t>, </a:t>
            </a:r>
            <a:r>
              <a:rPr lang="en-US" baseline="0" dirty="0" err="1" smtClean="0"/>
              <a:t>http://www.webmd.com/fitness-exercise/features/build-muscle-better-health</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2.11:</a:t>
            </a:r>
            <a:br>
              <a:rPr lang="en-US" dirty="0" smtClean="0"/>
            </a:br>
            <a:r>
              <a:rPr lang="en-US" dirty="0" smtClean="0"/>
              <a:t>Credible WEB SOURCES</a:t>
            </a:r>
            <a:endParaRPr lang="en-US" dirty="0"/>
          </a:p>
        </p:txBody>
      </p:sp>
      <p:sp>
        <p:nvSpPr>
          <p:cNvPr id="3" name="Subtitle 2"/>
          <p:cNvSpPr>
            <a:spLocks noGrp="1"/>
          </p:cNvSpPr>
          <p:nvPr>
            <p:ph type="subTitle" idx="1"/>
          </p:nvPr>
        </p:nvSpPr>
        <p:spPr/>
        <p:txBody>
          <a:bodyPr/>
          <a:lstStyle/>
          <a:p>
            <a:r>
              <a:rPr lang="en-US" dirty="0" smtClean="0"/>
              <a:t>Unit 2: Nutrition &amp; Fitness</a:t>
            </a:r>
            <a:endParaRPr lang="en-US" dirty="0"/>
          </a:p>
        </p:txBody>
      </p:sp>
      <p:pic>
        <p:nvPicPr>
          <p:cNvPr id="14338" name="Picture 2"/>
          <p:cNvPicPr>
            <a:picLocks noChangeAspect="1" noChangeArrowheads="1"/>
          </p:cNvPicPr>
          <p:nvPr/>
        </p:nvPicPr>
        <p:blipFill>
          <a:blip r:embed="rId3"/>
          <a:srcRect/>
          <a:stretch>
            <a:fillRect/>
          </a:stretch>
        </p:blipFill>
        <p:spPr bwMode="auto">
          <a:xfrm>
            <a:off x="4572000" y="1043327"/>
            <a:ext cx="3720836" cy="29952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612648" y="1981200"/>
            <a:ext cx="7004338" cy="4495800"/>
          </a:xfrm>
        </p:spPr>
        <p:txBody>
          <a:bodyPr>
            <a:normAutofit/>
          </a:bodyPr>
          <a:lstStyle/>
          <a:p>
            <a:r>
              <a:rPr lang="en-US" b="1" dirty="0" smtClean="0"/>
              <a:t>Name 3 things you would look for to determine whether a source is credible</a:t>
            </a:r>
            <a:r>
              <a:rPr lang="en-US" b="1" dirty="0" smtClean="0"/>
              <a:t>:</a:t>
            </a:r>
          </a:p>
          <a:p>
            <a:pPr lvl="1"/>
            <a:r>
              <a:rPr lang="en-US" b="1" dirty="0" smtClean="0"/>
              <a:t>1)</a:t>
            </a:r>
          </a:p>
          <a:p>
            <a:pPr lvl="1"/>
            <a:r>
              <a:rPr lang="en-US" b="1" dirty="0" smtClean="0"/>
              <a:t>2)</a:t>
            </a:r>
          </a:p>
          <a:p>
            <a:pPr lvl="1"/>
            <a:r>
              <a:rPr lang="en-US" b="1" dirty="0" smtClean="0"/>
              <a:t>3)</a:t>
            </a:r>
            <a:endParaRPr lang="en-US" dirty="0" smtClean="0"/>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p:txBody>
          <a:bodyPr/>
          <a:lstStyle/>
          <a:p>
            <a:r>
              <a:rPr lang="en-US" dirty="0" smtClean="0"/>
              <a:t>Find one </a:t>
            </a:r>
            <a:r>
              <a:rPr lang="en-US" b="1" dirty="0" smtClean="0"/>
              <a:t>credible</a:t>
            </a:r>
            <a:r>
              <a:rPr lang="en-US" dirty="0" smtClean="0"/>
              <a:t> and one</a:t>
            </a:r>
            <a:r>
              <a:rPr lang="en-US" b="1" dirty="0" smtClean="0"/>
              <a:t> non-credible </a:t>
            </a:r>
            <a:r>
              <a:rPr lang="en-US" dirty="0" smtClean="0"/>
              <a:t>website related to </a:t>
            </a:r>
            <a:r>
              <a:rPr lang="en-US" b="1" dirty="0" smtClean="0"/>
              <a:t>childhood obesity:</a:t>
            </a:r>
            <a:endParaRPr lang="en-US" dirty="0" smtClean="0"/>
          </a:p>
          <a:p>
            <a:pPr lvl="1"/>
            <a:r>
              <a:rPr lang="en-US" b="1" dirty="0" smtClean="0"/>
              <a:t>Credible site (URL):</a:t>
            </a:r>
            <a:r>
              <a:rPr lang="en-US" b="1" dirty="0" smtClean="0"/>
              <a:t> </a:t>
            </a:r>
            <a:endParaRPr lang="en-US" b="1" dirty="0" smtClean="0"/>
          </a:p>
          <a:p>
            <a:pPr lvl="2"/>
            <a:r>
              <a:rPr lang="en-US" b="1" dirty="0" smtClean="0"/>
              <a:t>Why</a:t>
            </a:r>
            <a:r>
              <a:rPr lang="en-US" b="1" dirty="0" smtClean="0"/>
              <a:t>?</a:t>
            </a:r>
            <a:endParaRPr lang="en-US" dirty="0" smtClean="0"/>
          </a:p>
          <a:p>
            <a:pPr lvl="1"/>
            <a:r>
              <a:rPr lang="en-US" b="1" dirty="0" smtClean="0"/>
              <a:t>Non-credible site (URL):</a:t>
            </a:r>
            <a:r>
              <a:rPr lang="en-US" b="1" dirty="0" smtClean="0"/>
              <a:t> </a:t>
            </a:r>
            <a:endParaRPr lang="en-US" b="1" dirty="0" smtClean="0"/>
          </a:p>
          <a:p>
            <a:pPr lvl="2"/>
            <a:r>
              <a:rPr lang="en-US" b="1" dirty="0" smtClean="0"/>
              <a:t>Why</a:t>
            </a:r>
            <a:r>
              <a:rPr lang="en-US" b="1" dirty="0" smtClean="0"/>
              <a:t>?</a:t>
            </a:r>
            <a:endParaRPr lang="en-US" dirty="0" smtClean="0"/>
          </a:p>
          <a:p>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p:txBody>
          <a:bodyPr/>
          <a:lstStyle/>
          <a:p>
            <a:r>
              <a:rPr lang="en-US" dirty="0" smtClean="0"/>
              <a:t>What clues would you look for to know whether or not you could trust the information you find on a website? List as many as you </a:t>
            </a:r>
            <a:r>
              <a:rPr lang="en-US" dirty="0" smtClean="0"/>
              <a:t>can!</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16386" name="Picture 2"/>
          <p:cNvPicPr>
            <a:picLocks noChangeAspect="1" noChangeArrowheads="1"/>
          </p:cNvPicPr>
          <p:nvPr/>
        </p:nvPicPr>
        <p:blipFill>
          <a:blip r:embed="rId4"/>
          <a:srcRect/>
          <a:stretch>
            <a:fillRect/>
          </a:stretch>
        </p:blipFill>
        <p:spPr bwMode="auto">
          <a:xfrm>
            <a:off x="2286000" y="3048000"/>
            <a:ext cx="4064000" cy="304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381000" y="1505415"/>
            <a:ext cx="7315200" cy="53525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Credibility?</a:t>
            </a:r>
            <a:endParaRPr lang="en-US" b="1" dirty="0"/>
          </a:p>
        </p:txBody>
      </p:sp>
      <p:sp>
        <p:nvSpPr>
          <p:cNvPr id="3" name="Content Placeholder 2"/>
          <p:cNvSpPr>
            <a:spLocks noGrp="1"/>
          </p:cNvSpPr>
          <p:nvPr>
            <p:ph sz="quarter" idx="1"/>
          </p:nvPr>
        </p:nvSpPr>
        <p:spPr/>
        <p:txBody>
          <a:bodyPr/>
          <a:lstStyle/>
          <a:p>
            <a:r>
              <a:rPr lang="en-US" sz="3200" i="1" dirty="0" smtClean="0"/>
              <a:t>“</a:t>
            </a:r>
            <a:r>
              <a:rPr lang="en-US" sz="3200" i="1" dirty="0" smtClean="0"/>
              <a:t>the quality of being trusted and believed </a:t>
            </a:r>
            <a:r>
              <a:rPr lang="en-US" sz="3200" i="1" dirty="0" smtClean="0"/>
              <a:t>i</a:t>
            </a:r>
            <a:r>
              <a:rPr lang="en-US" sz="3200" i="1" dirty="0" smtClean="0"/>
              <a:t>n</a:t>
            </a:r>
            <a:r>
              <a:rPr lang="en-US" sz="3200" i="1" dirty="0" smtClean="0"/>
              <a:t>”</a:t>
            </a:r>
          </a:p>
          <a:p>
            <a:pPr lvl="1"/>
            <a:r>
              <a:rPr lang="en-US" sz="3600" dirty="0" smtClean="0"/>
              <a:t>Information that is:</a:t>
            </a:r>
          </a:p>
          <a:p>
            <a:pPr lvl="2"/>
            <a:r>
              <a:rPr lang="en-US" sz="4000" b="1" dirty="0" smtClean="0"/>
              <a:t>Reliable</a:t>
            </a:r>
            <a:r>
              <a:rPr lang="en-US" sz="4000" dirty="0" smtClean="0"/>
              <a:t>  </a:t>
            </a:r>
          </a:p>
          <a:p>
            <a:pPr lvl="2"/>
            <a:r>
              <a:rPr lang="en-US" sz="4000" b="1" dirty="0" smtClean="0"/>
              <a:t>Accurate</a:t>
            </a:r>
            <a:endParaRPr lang="en-US" sz="4000" dirty="0" smtClean="0"/>
          </a:p>
          <a:p>
            <a:pPr lvl="2"/>
            <a:r>
              <a:rPr lang="en-US" sz="4000" b="1" dirty="0" smtClean="0"/>
              <a:t>Unbiased</a:t>
            </a:r>
          </a:p>
          <a:p>
            <a:pPr lvl="2"/>
            <a:r>
              <a:rPr lang="en-US" sz="4000" b="1" dirty="0" smtClean="0"/>
              <a:t>Current</a:t>
            </a:r>
            <a:r>
              <a:rPr lang="en-US" sz="4000" dirty="0" smtClean="0"/>
              <a:t> </a:t>
            </a:r>
            <a:endParaRPr lang="en-US" sz="40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Clues to determine </a:t>
            </a:r>
            <a:r>
              <a:rPr lang="en-US" b="1" dirty="0" smtClean="0"/>
              <a:t>credibility:</a:t>
            </a:r>
            <a:endParaRPr lang="en-US" b="1" dirty="0"/>
          </a:p>
        </p:txBody>
      </p:sp>
      <p:sp>
        <p:nvSpPr>
          <p:cNvPr id="3" name="Content Placeholder 2"/>
          <p:cNvSpPr>
            <a:spLocks noGrp="1"/>
          </p:cNvSpPr>
          <p:nvPr>
            <p:ph sz="quarter" idx="1"/>
          </p:nvPr>
        </p:nvSpPr>
        <p:spPr/>
        <p:txBody>
          <a:bodyPr/>
          <a:lstStyle/>
          <a:p>
            <a:pPr lvl="2"/>
            <a:r>
              <a:rPr lang="en-US" sz="4000" b="1" dirty="0" smtClean="0"/>
              <a:t> The URL</a:t>
            </a:r>
          </a:p>
          <a:p>
            <a:pPr lvl="2"/>
            <a:r>
              <a:rPr lang="en-US" sz="4000" b="1" dirty="0" smtClean="0"/>
              <a:t> The Perimeter of the Page</a:t>
            </a:r>
          </a:p>
          <a:p>
            <a:pPr lvl="2"/>
            <a:r>
              <a:rPr lang="en-US" sz="4000" b="1" dirty="0" smtClean="0"/>
              <a:t> The Sources Referenced</a:t>
            </a:r>
            <a:endParaRPr lang="en-US" sz="40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The URL</a:t>
            </a:r>
            <a:endParaRPr lang="en-US" sz="4000" b="1" dirty="0"/>
          </a:p>
        </p:txBody>
      </p:sp>
      <p:sp>
        <p:nvSpPr>
          <p:cNvPr id="5" name="Content Placeholder 2"/>
          <p:cNvSpPr>
            <a:spLocks noGrp="1"/>
          </p:cNvSpPr>
          <p:nvPr>
            <p:ph sz="quarter" idx="1"/>
          </p:nvPr>
        </p:nvSpPr>
        <p:spPr>
          <a:xfrm>
            <a:off x="612648" y="1600200"/>
            <a:ext cx="8153400" cy="4495800"/>
          </a:xfrm>
        </p:spPr>
        <p:txBody>
          <a:bodyPr>
            <a:normAutofit lnSpcReduction="10000"/>
          </a:bodyPr>
          <a:lstStyle/>
          <a:p>
            <a:r>
              <a:rPr lang="en-US" b="1" dirty="0" smtClean="0"/>
              <a:t>What to look for?</a:t>
            </a:r>
            <a:r>
              <a:rPr lang="en-US" dirty="0" smtClean="0"/>
              <a:t> </a:t>
            </a:r>
            <a:r>
              <a:rPr lang="en-US" dirty="0" smtClean="0"/>
              <a:t> </a:t>
            </a:r>
          </a:p>
          <a:p>
            <a:pPr lvl="1"/>
            <a:r>
              <a:rPr lang="en-US" dirty="0" smtClean="0"/>
              <a:t>Sources </a:t>
            </a:r>
            <a:r>
              <a:rPr lang="en-US" dirty="0" smtClean="0"/>
              <a:t>from educational institutions (.</a:t>
            </a:r>
            <a:r>
              <a:rPr lang="en-US" dirty="0" err="1" smtClean="0"/>
              <a:t>edu</a:t>
            </a:r>
            <a:r>
              <a:rPr lang="en-US" dirty="0" smtClean="0"/>
              <a:t>), governmental organizations (.</a:t>
            </a:r>
            <a:r>
              <a:rPr lang="en-US" dirty="0" err="1" smtClean="0"/>
              <a:t>gov</a:t>
            </a:r>
            <a:r>
              <a:rPr lang="en-US" dirty="0" smtClean="0"/>
              <a:t>), and .nonprofits (.org) or commercial sites (.com) that are well-established and recognized in the field.</a:t>
            </a:r>
          </a:p>
          <a:p>
            <a:r>
              <a:rPr lang="en-US" b="1" dirty="0" smtClean="0"/>
              <a:t>What to avoid?</a:t>
            </a:r>
            <a:r>
              <a:rPr lang="en-US" dirty="0" smtClean="0"/>
              <a:t> </a:t>
            </a:r>
            <a:r>
              <a:rPr lang="en-US" dirty="0" smtClean="0"/>
              <a:t> </a:t>
            </a:r>
          </a:p>
          <a:p>
            <a:pPr lvl="1"/>
            <a:r>
              <a:rPr lang="en-US" dirty="0" err="1" smtClean="0"/>
              <a:t>Blogs</a:t>
            </a:r>
            <a:r>
              <a:rPr lang="en-US" dirty="0" smtClean="0"/>
              <a:t> </a:t>
            </a:r>
            <a:r>
              <a:rPr lang="en-US" dirty="0" smtClean="0"/>
              <a:t>and personal pages (often part of the person’s name is in the URL), Companies with advertising on their page or that are clearly trying to sell something (sometimes this can be difficult to recognize at first glance) </a:t>
            </a:r>
          </a:p>
          <a:p>
            <a:endParaRPr lang="en-US" dirty="0"/>
          </a:p>
        </p:txBody>
      </p:sp>
      <p:pic>
        <p:nvPicPr>
          <p:cNvPr id="6" name="Picture 5"/>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The Perimeter of the Page</a:t>
            </a:r>
            <a:endParaRPr lang="en-US" sz="4000" b="1" dirty="0"/>
          </a:p>
        </p:txBody>
      </p:sp>
      <p:sp>
        <p:nvSpPr>
          <p:cNvPr id="5" name="Content Placeholder 2"/>
          <p:cNvSpPr>
            <a:spLocks noGrp="1"/>
          </p:cNvSpPr>
          <p:nvPr>
            <p:ph sz="quarter" idx="1"/>
          </p:nvPr>
        </p:nvSpPr>
        <p:spPr>
          <a:xfrm>
            <a:off x="612648" y="1600200"/>
            <a:ext cx="8153400" cy="4495800"/>
          </a:xfrm>
        </p:spPr>
        <p:txBody>
          <a:bodyPr>
            <a:normAutofit/>
          </a:bodyPr>
          <a:lstStyle/>
          <a:p>
            <a:r>
              <a:rPr lang="en-US" b="1" dirty="0" smtClean="0"/>
              <a:t>What to look for? </a:t>
            </a:r>
            <a:r>
              <a:rPr lang="en-US" dirty="0" smtClean="0"/>
              <a:t> </a:t>
            </a:r>
          </a:p>
          <a:p>
            <a:pPr lvl="1"/>
            <a:r>
              <a:rPr lang="en-US" dirty="0" smtClean="0"/>
              <a:t>Last </a:t>
            </a:r>
            <a:r>
              <a:rPr lang="en-US" dirty="0" smtClean="0"/>
              <a:t>updated date (usually at the very bottom), About page explaining the organization’s purpose, philosophy and structure,  Author (with credentials and contact information), however often an agency or organization is responsible for the material so no author is listed</a:t>
            </a:r>
          </a:p>
          <a:p>
            <a:r>
              <a:rPr lang="en-US" b="1" dirty="0" smtClean="0"/>
              <a:t>What to avoid?</a:t>
            </a:r>
            <a:r>
              <a:rPr lang="en-US" dirty="0" smtClean="0"/>
              <a:t> </a:t>
            </a:r>
            <a:r>
              <a:rPr lang="en-US" dirty="0" smtClean="0"/>
              <a:t> </a:t>
            </a:r>
          </a:p>
          <a:p>
            <a:pPr lvl="1"/>
            <a:r>
              <a:rPr lang="en-US" dirty="0" smtClean="0"/>
              <a:t>Missing </a:t>
            </a:r>
            <a:r>
              <a:rPr lang="en-US" dirty="0" smtClean="0"/>
              <a:t>information about the source of content, missing date, author with no credentials</a:t>
            </a:r>
          </a:p>
          <a:p>
            <a:endParaRPr lang="en-US" dirty="0"/>
          </a:p>
        </p:txBody>
      </p:sp>
      <p:pic>
        <p:nvPicPr>
          <p:cNvPr id="6" name="Picture 5"/>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The Source Documentation</a:t>
            </a:r>
            <a:endParaRPr lang="en-US" sz="4000" b="1" dirty="0"/>
          </a:p>
        </p:txBody>
      </p:sp>
      <p:sp>
        <p:nvSpPr>
          <p:cNvPr id="5" name="Content Placeholder 2"/>
          <p:cNvSpPr>
            <a:spLocks noGrp="1"/>
          </p:cNvSpPr>
          <p:nvPr>
            <p:ph sz="quarter" idx="1"/>
          </p:nvPr>
        </p:nvSpPr>
        <p:spPr>
          <a:xfrm>
            <a:off x="612648" y="1600200"/>
            <a:ext cx="8153400" cy="4495800"/>
          </a:xfrm>
        </p:spPr>
        <p:txBody>
          <a:bodyPr>
            <a:normAutofit/>
          </a:bodyPr>
          <a:lstStyle/>
          <a:p>
            <a:r>
              <a:rPr lang="en-US" b="1" dirty="0" smtClean="0"/>
              <a:t>What to look for? </a:t>
            </a:r>
            <a:r>
              <a:rPr lang="en-US" b="1" dirty="0" smtClean="0"/>
              <a:t> </a:t>
            </a:r>
          </a:p>
          <a:p>
            <a:pPr lvl="1"/>
            <a:r>
              <a:rPr lang="en-US" dirty="0" smtClean="0"/>
              <a:t>Footnotes </a:t>
            </a:r>
            <a:r>
              <a:rPr lang="en-US" dirty="0" smtClean="0"/>
              <a:t>or links should be provided to other reliable sources, permissions and copyright information </a:t>
            </a:r>
          </a:p>
          <a:p>
            <a:r>
              <a:rPr lang="en-US" b="1" dirty="0" smtClean="0"/>
              <a:t>What to avoid?</a:t>
            </a:r>
            <a:r>
              <a:rPr lang="en-US" dirty="0" smtClean="0"/>
              <a:t> </a:t>
            </a:r>
            <a:r>
              <a:rPr lang="en-US" dirty="0" smtClean="0"/>
              <a:t> </a:t>
            </a:r>
          </a:p>
          <a:p>
            <a:pPr lvl="1"/>
            <a:r>
              <a:rPr lang="en-US" dirty="0" smtClean="0"/>
              <a:t>Reproduced </a:t>
            </a:r>
            <a:r>
              <a:rPr lang="en-US" dirty="0" smtClean="0"/>
              <a:t>content that does not link back to sources</a:t>
            </a:r>
          </a:p>
          <a:p>
            <a:endParaRPr lang="en-US" dirty="0"/>
          </a:p>
        </p:txBody>
      </p:sp>
      <p:pic>
        <p:nvPicPr>
          <p:cNvPr id="6" name="Picture 5"/>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a:t>
            </a:r>
            <a:r>
              <a:rPr lang="en-US" b="1" dirty="0" smtClean="0"/>
              <a:t>:</a:t>
            </a:r>
            <a:endParaRPr lang="en-US" b="1" dirty="0"/>
          </a:p>
        </p:txBody>
      </p:sp>
      <p:sp>
        <p:nvSpPr>
          <p:cNvPr id="3" name="Content Placeholder 2"/>
          <p:cNvSpPr>
            <a:spLocks noGrp="1"/>
          </p:cNvSpPr>
          <p:nvPr>
            <p:ph sz="quarter" idx="1"/>
          </p:nvPr>
        </p:nvSpPr>
        <p:spPr>
          <a:xfrm>
            <a:off x="612648" y="1600200"/>
            <a:ext cx="8153400" cy="4495800"/>
          </a:xfrm>
        </p:spPr>
        <p:txBody>
          <a:bodyPr>
            <a:normAutofit/>
          </a:bodyPr>
          <a:lstStyle/>
          <a:p>
            <a:r>
              <a:rPr lang="en-US" dirty="0" smtClean="0"/>
              <a:t>Google: “building muscle”</a:t>
            </a:r>
          </a:p>
          <a:p>
            <a:r>
              <a:rPr lang="en-US" dirty="0" smtClean="0"/>
              <a:t>Choose any 2 websites</a:t>
            </a:r>
          </a:p>
          <a:p>
            <a:r>
              <a:rPr lang="en-US" dirty="0" smtClean="0"/>
              <a:t>Fill in the table to determine credibility:</a:t>
            </a:r>
            <a:endParaRPr lang="en-US" dirty="0"/>
          </a:p>
        </p:txBody>
      </p:sp>
      <p:pic>
        <p:nvPicPr>
          <p:cNvPr id="5" name="Picture 4"/>
          <p:cNvPicPr>
            <a:picLocks noChangeAspect="1"/>
          </p:cNvPicPr>
          <p:nvPr/>
        </p:nvPicPr>
        <p:blipFill>
          <a:blip r:embed="rId3"/>
          <a:stretch>
            <a:fillRect/>
          </a:stretch>
        </p:blipFill>
        <p:spPr>
          <a:xfrm>
            <a:off x="8048239" y="228600"/>
            <a:ext cx="826349" cy="857532"/>
          </a:xfrm>
          <a:prstGeom prst="rect">
            <a:avLst/>
          </a:prstGeom>
        </p:spPr>
      </p:pic>
      <p:pic>
        <p:nvPicPr>
          <p:cNvPr id="6" name="Picture 5"/>
          <p:cNvPicPr>
            <a:picLocks noChangeAspect="1"/>
          </p:cNvPicPr>
          <p:nvPr/>
        </p:nvPicPr>
        <p:blipFill>
          <a:blip r:embed="rId4"/>
          <a:stretch>
            <a:fillRect/>
          </a:stretch>
        </p:blipFill>
        <p:spPr>
          <a:xfrm>
            <a:off x="107535" y="3429000"/>
            <a:ext cx="8767053" cy="2667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1729</TotalTime>
  <Words>1015</Words>
  <Application>Microsoft Macintosh PowerPoint</Application>
  <PresentationFormat>On-screen Show (4:3)</PresentationFormat>
  <Paragraphs>78</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Median</vt:lpstr>
      <vt:lpstr>Lesson 2.11: Credible WEB SOURCES</vt:lpstr>
      <vt:lpstr>Do Now</vt:lpstr>
      <vt:lpstr>Discuss</vt:lpstr>
      <vt:lpstr>What is Credibility?</vt:lpstr>
      <vt:lpstr>Clues to determine credibility:</vt:lpstr>
      <vt:lpstr>The URL</vt:lpstr>
      <vt:lpstr>The Perimeter of the Page</vt:lpstr>
      <vt:lpstr>The Source Documentation</vt:lpstr>
      <vt:lpstr>Practice:</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66</cp:revision>
  <dcterms:created xsi:type="dcterms:W3CDTF">2013-12-16T18:53:56Z</dcterms:created>
  <dcterms:modified xsi:type="dcterms:W3CDTF">2013-12-17T14:20:56Z</dcterms:modified>
</cp:coreProperties>
</file>