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9"/>
  </p:notesMasterIdLst>
  <p:sldIdLst>
    <p:sldId id="256" r:id="rId2"/>
    <p:sldId id="257" r:id="rId3"/>
    <p:sldId id="258" r:id="rId4"/>
    <p:sldId id="259" r:id="rId5"/>
    <p:sldId id="269" r:id="rId6"/>
    <p:sldId id="270" r:id="rId7"/>
    <p:sldId id="264"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92" d="100"/>
          <a:sy n="92" d="100"/>
        </p:scale>
        <p:origin x="-109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43165-D33B-324B-B2D5-58110A9F63B3}" type="datetimeFigureOut">
              <a:rPr lang="en-US" smtClean="0"/>
              <a:pPr/>
              <a:t>6/19/14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877844-E64D-F740-948F-BB0BB5835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 Id="rId3" Type="http://schemas.openxmlformats.org/officeDocument/2006/relationships/hyperlink" Target="https://www.youtube.com/watch?v=GWBJDyB0YlQ"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 Id="rId3" Type="http://schemas.openxmlformats.org/officeDocument/2006/relationships/hyperlink" Target="http://en.wikipedia.org/wiki/Job_interview%23Types_of_questions"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 Id="rId3" Type="http://schemas.openxmlformats.org/officeDocument/2006/relationships/hyperlink" Target="https://www.youtube.com/watch?v=qR-IhZJOq3U"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Overview</a:t>
            </a:r>
            <a:r>
              <a:rPr lang="en-US" dirty="0" smtClean="0"/>
              <a:t>: </a:t>
            </a:r>
            <a:r>
              <a:rPr lang="en-US" sz="1200" kern="1200" dirty="0" smtClean="0">
                <a:solidFill>
                  <a:schemeClr val="tx1"/>
                </a:solidFill>
                <a:latin typeface="+mn-lt"/>
                <a:ea typeface="+mn-ea"/>
                <a:cs typeface="+mn-cs"/>
              </a:rPr>
              <a:t>Students will engage in identifying and practicing essential skills for interviewing and expand their understanding of the types of questions they may be asked. First students will write interview questions for a hypothetical health care job. Then they will work with a partner to identify the most difficult of these questions. Next students will use online resources to identify and take notes on types of interview questions. Then they will watch and critique </a:t>
            </a:r>
            <a:r>
              <a:rPr lang="en-US" sz="1200" kern="1200" dirty="0" err="1" smtClean="0">
                <a:solidFill>
                  <a:schemeClr val="tx1"/>
                </a:solidFill>
                <a:latin typeface="+mn-lt"/>
                <a:ea typeface="+mn-ea"/>
                <a:cs typeface="+mn-cs"/>
              </a:rPr>
              <a:t>clip(s</a:t>
            </a:r>
            <a:r>
              <a:rPr lang="en-US" sz="1200" kern="1200" dirty="0" smtClean="0">
                <a:solidFill>
                  <a:schemeClr val="tx1"/>
                </a:solidFill>
                <a:latin typeface="+mn-lt"/>
                <a:ea typeface="+mn-ea"/>
                <a:cs typeface="+mn-cs"/>
              </a:rPr>
              <a:t>) of mock interviews. Finally they will work with a partner to conduct mock interviews of their own using the questions they wrote in the beginning of class. </a:t>
            </a:r>
            <a:endParaRPr lang="en-US" sz="1200" kern="1200" smtClean="0">
              <a:solidFill>
                <a:schemeClr val="tx1"/>
              </a:solidFill>
              <a:latin typeface="+mn-lt"/>
              <a:ea typeface="+mn-ea"/>
              <a:cs typeface="+mn-cs"/>
            </a:endParaRPr>
          </a:p>
          <a:p>
            <a:endParaRPr lang="en-US" smtClean="0"/>
          </a:p>
          <a:p>
            <a:endParaRPr lang="en-US" dirty="0" smtClean="0"/>
          </a:p>
          <a:p>
            <a:r>
              <a:rPr lang="en-US" dirty="0" smtClean="0"/>
              <a:t>Image source</a:t>
            </a:r>
            <a:r>
              <a:rPr lang="en-US" dirty="0" smtClean="0"/>
              <a:t>: http://</a:t>
            </a:r>
            <a:r>
              <a:rPr lang="en-US" dirty="0" err="1" smtClean="0"/>
              <a:t>en.wikipedia.org/wiki/Interview</a:t>
            </a:r>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49877844-E64D-F740-948F-BB0BB583565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indent="-22860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Ask students to avoid questions that would require technical knowledge (for the purposes of class time), explaining that often jobs that do require technical knowledge do not focus on this aspect in the interview, instead focusing on the person’s characteristics, attitude, motivations, etc. </a:t>
            </a:r>
          </a:p>
          <a:p>
            <a:pPr marL="228600" indent="-228600">
              <a:buNone/>
            </a:pP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Take a few of the most commonly cited difficult question types, e.g., “Tell me about yourself.” or “What are your greatest weaknesses?” and open them up for class discussion. Ask students for ideas on general strategies they could use to answer the toughest ones.</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Additional resource: </a:t>
            </a:r>
            <a:r>
              <a:rPr lang="en-US" sz="1200" kern="1200" dirty="0" smtClean="0">
                <a:solidFill>
                  <a:schemeClr val="tx1"/>
                </a:solidFill>
                <a:latin typeface="+mn-lt"/>
                <a:ea typeface="+mn-ea"/>
                <a:cs typeface="+mn-cs"/>
                <a:hlinkClick r:id="rId3"/>
              </a:rPr>
              <a:t>https://www.youtube.com/watch?v=GWBJDyB0YlQ</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Challenge students to come up with a new example question for each category that is not already provided on the webpage.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Source link:  </a:t>
            </a:r>
            <a:r>
              <a:rPr lang="en-US" sz="1200" kern="1200" dirty="0" smtClean="0">
                <a:solidFill>
                  <a:schemeClr val="tx1"/>
                </a:solidFill>
                <a:latin typeface="+mn-lt"/>
                <a:ea typeface="+mn-ea"/>
                <a:cs typeface="+mn-cs"/>
                <a:hlinkClick r:id="rId3"/>
              </a:rPr>
              <a:t>http://en.wikipedia.org/wiki/Job_interview#Types_of_questions</a:t>
            </a:r>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THINK:  </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Possible interview clips to use: </a:t>
            </a:r>
          </a:p>
          <a:p>
            <a:r>
              <a:rPr lang="en-US"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hlinkClick r:id="rId3"/>
              </a:rPr>
              <a:t>https://www.youtube.com/watch?v=qR-IhZJOq3U</a:t>
            </a:r>
            <a:endParaRPr lang="en-US" sz="1200" kern="1200" dirty="0" smtClean="0">
              <a:solidFill>
                <a:schemeClr val="tx1"/>
              </a:solidFill>
              <a:latin typeface="+mn-lt"/>
              <a:ea typeface="+mn-ea"/>
              <a:cs typeface="+mn-cs"/>
            </a:endParaRPr>
          </a:p>
          <a:p>
            <a:r>
              <a:rPr lang="en-US" sz="1200" u="sng" kern="1200" dirty="0" smtClean="0">
                <a:solidFill>
                  <a:schemeClr val="tx1"/>
                </a:solidFill>
                <a:latin typeface="+mn-lt"/>
                <a:ea typeface="+mn-ea"/>
                <a:cs typeface="+mn-cs"/>
                <a:hlinkClick r:id="rId3"/>
              </a:rPr>
              <a:t>https://www.youtube.com/watch?v=Gww2vrIhjeU</a:t>
            </a:r>
            <a:endParaRPr lang="en-US" sz="1200" kern="1200" dirty="0" smtClean="0">
              <a:solidFill>
                <a:schemeClr val="tx1"/>
              </a:solidFill>
              <a:latin typeface="+mn-lt"/>
              <a:ea typeface="+mn-ea"/>
              <a:cs typeface="+mn-cs"/>
            </a:endParaRPr>
          </a:p>
          <a:p>
            <a:r>
              <a:rPr lang="en-US" sz="1200" u="none" strike="noStrike" kern="1200" dirty="0" smtClean="0">
                <a:solidFill>
                  <a:schemeClr val="tx1"/>
                </a:solidFill>
                <a:latin typeface="+mn-lt"/>
                <a:ea typeface="+mn-ea"/>
                <a:cs typeface="+mn-cs"/>
                <a:hlinkClick r:id="rId3"/>
              </a:rPr>
              <a:t> </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You may find more (or better) examples on </a:t>
            </a:r>
            <a:r>
              <a:rPr lang="en-US" sz="1200" kern="1200" dirty="0" err="1" smtClean="0">
                <a:solidFill>
                  <a:schemeClr val="tx1"/>
                </a:solidFill>
                <a:latin typeface="+mn-lt"/>
                <a:ea typeface="+mn-ea"/>
                <a:cs typeface="+mn-cs"/>
              </a:rPr>
              <a:t>youtube</a:t>
            </a:r>
            <a:r>
              <a:rPr lang="en-US" sz="1200" kern="1200" dirty="0" smtClean="0">
                <a:solidFill>
                  <a:schemeClr val="tx1"/>
                </a:solidFill>
                <a:latin typeface="+mn-lt"/>
                <a:ea typeface="+mn-ea"/>
                <a:cs typeface="+mn-cs"/>
              </a:rPr>
              <a:t> with a quick search!</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THINK: </a:t>
            </a:r>
            <a:r>
              <a:rPr lang="en-US" sz="1200" kern="1200" dirty="0" smtClean="0">
                <a:solidFill>
                  <a:schemeClr val="tx1"/>
                </a:solidFill>
                <a:latin typeface="+mn-lt"/>
                <a:ea typeface="+mn-ea"/>
                <a:cs typeface="+mn-cs"/>
              </a:rPr>
              <a:t> Some tips...</a:t>
            </a:r>
          </a:p>
          <a:p>
            <a:r>
              <a:rPr lang="en-US" sz="1200" kern="1200" dirty="0" smtClean="0">
                <a:solidFill>
                  <a:schemeClr val="tx1"/>
                </a:solidFill>
                <a:latin typeface="+mn-lt"/>
                <a:ea typeface="+mn-ea"/>
                <a:cs typeface="+mn-cs"/>
              </a:rPr>
              <a:t>--Ensure students partner with a different student than they partnered with earlier in the class. </a:t>
            </a:r>
          </a:p>
          <a:p>
            <a:r>
              <a:rPr lang="en-US" sz="1200" kern="1200" dirty="0" smtClean="0">
                <a:solidFill>
                  <a:schemeClr val="tx1"/>
                </a:solidFill>
                <a:latin typeface="+mn-lt"/>
                <a:ea typeface="+mn-ea"/>
                <a:cs typeface="+mn-cs"/>
              </a:rPr>
              <a:t>--Have students being interviewed first stand up around the room and approach the “interviewer,” shake hands, etc. all at once.</a:t>
            </a:r>
          </a:p>
          <a:p>
            <a:r>
              <a:rPr lang="en-US" sz="1200" kern="1200" dirty="0" smtClean="0">
                <a:solidFill>
                  <a:schemeClr val="tx1"/>
                </a:solidFill>
                <a:latin typeface="+mn-lt"/>
                <a:ea typeface="+mn-ea"/>
                <a:cs typeface="+mn-cs"/>
              </a:rPr>
              <a:t>--Warn students that the room volume will get very loud, very fast (spread them out first, as much as possible). Ask them to keep their voice as low as possible while still being heard. </a:t>
            </a:r>
          </a:p>
          <a:p>
            <a:r>
              <a:rPr lang="en-US" sz="1200" kern="1200" dirty="0" smtClean="0">
                <a:solidFill>
                  <a:schemeClr val="tx1"/>
                </a:solidFill>
                <a:latin typeface="+mn-lt"/>
                <a:ea typeface="+mn-ea"/>
                <a:cs typeface="+mn-cs"/>
              </a:rPr>
              <a:t>--Use a timer (projected if possible, e.g., </a:t>
            </a:r>
            <a:r>
              <a:rPr lang="en-US" sz="1200" kern="1200" dirty="0" err="1" smtClean="0">
                <a:solidFill>
                  <a:schemeClr val="tx1"/>
                </a:solidFill>
                <a:latin typeface="+mn-lt"/>
                <a:ea typeface="+mn-ea"/>
                <a:cs typeface="+mn-cs"/>
              </a:rPr>
              <a:t>onlinestopwatch.com</a:t>
            </a:r>
            <a:r>
              <a:rPr lang="en-US" sz="1200" kern="1200" dirty="0" smtClean="0">
                <a:solidFill>
                  <a:schemeClr val="tx1"/>
                </a:solidFill>
                <a:latin typeface="+mn-lt"/>
                <a:ea typeface="+mn-ea"/>
                <a:cs typeface="+mn-cs"/>
              </a:rPr>
              <a:t>) to set a limit on each round. Suggestion: 4 minutes per interview.</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purpose of this assignment is to give students some exposure to the vast amounts of resources available online for future use in job searches or interview preparation.</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18ED403-8E6D-470F-9368-65BF869872DD}" type="datetime1">
              <a:rPr smtClean="0"/>
              <a:pPr/>
              <a:t>10/25/2007</a:t>
            </a:fld>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smtClean="0"/>
              <a:t>
              </a:t>
            </a:r>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B7CC652-A623-41D2-B0ED-8F1D217186B4}" type="slidenum">
              <a:rPr smtClean="0"/>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36956B-C6A6-4998-B6F9-4158C892622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D99619C8-A375-448C-891B-9999C6BE8E64}" type="slidenum">
              <a:rPr smtClean="0"/>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FA6A671-5254-49D4-B317-082B93EA859A}" type="datetime1">
              <a:rPr smtClean="0"/>
              <a:pPr/>
              <a:t>10/25/2007</a:t>
            </a:fld>
            <a:endParaRPr/>
          </a:p>
        </p:txBody>
      </p:sp>
      <p:sp>
        <p:nvSpPr>
          <p:cNvPr id="5" name="Footer Placeholder 4"/>
          <p:cNvSpPr>
            <a:spLocks noGrp="1"/>
          </p:cNvSpPr>
          <p:nvPr>
            <p:ph type="ftr" sz="quarter" idx="11"/>
          </p:nvPr>
        </p:nvSpPr>
        <p:spPr>
          <a:xfrm>
            <a:off x="457201" y="6248207"/>
            <a:ext cx="5573483" cy="365125"/>
          </a:xfrm>
        </p:spPr>
        <p:txBody>
          <a:bodyPr/>
          <a:lstStyle/>
          <a:p>
            <a:r>
              <a:rPr smtClean="0"/>
              <a:t>
              </a:t>
            </a:r>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9619C8-A375-448C-891B-9999C6BE8E64}"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5BD73B-607F-4953-87E4-4C3BC6D541E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3526B2-0DCD-4FC8-BB6D-71A89413C313}" type="datetime1">
              <a:rPr smtClean="0"/>
              <a:pPr/>
              <a:t>10/25/2007</a:t>
            </a:fld>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294C92D-0306-4E69-9CD3-20855E849650}" type="slidenum">
              <a:rPr kumimoji="0" lang="en-US" smtClean="0"/>
              <a:pPr/>
              <a:t>‹#›</a:t>
            </a:fld>
            <a:endParaRPr kumimoji="0" lang="en-US"/>
          </a:p>
        </p:txBody>
      </p:sp>
      <p:sp>
        <p:nvSpPr>
          <p:cNvPr id="14" name="Footer Placeholder 13"/>
          <p:cNvSpPr>
            <a:spLocks noGrp="1"/>
          </p:cNvSpPr>
          <p:nvPr>
            <p:ph type="ftr" sz="quarter" idx="12"/>
          </p:nvPr>
        </p:nvSpPr>
        <p:spPr/>
        <p:txBody>
          <a:bodyPr/>
          <a:lstStyle/>
          <a:p>
            <a:r>
              <a:rPr smtClean="0"/>
              <a:t>
              </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FCB81ED-A29D-4740-A68B-F596A2FF137E}" type="datetime1">
              <a:rPr smtClean="0"/>
              <a:pPr/>
              <a:t>10/25/2007</a:t>
            </a:fld>
            <a:endParaRPr/>
          </a:p>
        </p:txBody>
      </p:sp>
      <p:sp>
        <p:nvSpPr>
          <p:cNvPr id="10" name="Slide Number Placeholder 9"/>
          <p:cNvSpPr>
            <a:spLocks noGrp="1"/>
          </p:cNvSpPr>
          <p:nvPr>
            <p:ph type="sldNum" sz="quarter" idx="16"/>
          </p:nvPr>
        </p:nvSpPr>
        <p:spPr/>
        <p:txBody>
          <a:bodyPr rtlCol="0"/>
          <a:lstStyle/>
          <a:p>
            <a:fld id="{D99619C8-A375-448C-891B-9999C6BE8E64}" type="slidenum">
              <a:rPr smtClean="0"/>
              <a:pPr/>
              <a:t>‹#›</a:t>
            </a:fld>
            <a:endParaRPr/>
          </a:p>
        </p:txBody>
      </p:sp>
      <p:sp>
        <p:nvSpPr>
          <p:cNvPr id="12" name="Footer Placeholder 11"/>
          <p:cNvSpPr>
            <a:spLocks noGrp="1"/>
          </p:cNvSpPr>
          <p:nvPr>
            <p:ph type="ftr" sz="quarter" idx="17"/>
          </p:nvPr>
        </p:nvSpPr>
        <p:spPr/>
        <p:txBody>
          <a:bodyPr rtlCol="0"/>
          <a:lstStyle/>
          <a:p>
            <a:r>
              <a:rPr smtClean="0"/>
              <a:t>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CE825CE-32D5-4C4C-A5D0-8BCDD70F5880}" type="datetime1">
              <a:rPr smtClean="0"/>
              <a:pPr/>
              <a:t>10/25/2007</a:t>
            </a:fld>
            <a:endParaRPr/>
          </a:p>
        </p:txBody>
      </p:sp>
      <p:sp>
        <p:nvSpPr>
          <p:cNvPr id="12" name="Slide Number Placeholder 11"/>
          <p:cNvSpPr>
            <a:spLocks noGrp="1"/>
          </p:cNvSpPr>
          <p:nvPr>
            <p:ph type="sldNum" sz="quarter" idx="16"/>
          </p:nvPr>
        </p:nvSpPr>
        <p:spPr/>
        <p:txBody>
          <a:bodyPr rtlCol="0"/>
          <a:lstStyle/>
          <a:p>
            <a:fld id="{D99619C8-A375-448C-891B-9999C6BE8E64}" type="slidenum">
              <a:rPr smtClean="0"/>
              <a:pPr/>
              <a:t>‹#›</a:t>
            </a:fld>
            <a:endParaRPr/>
          </a:p>
        </p:txBody>
      </p:sp>
      <p:sp>
        <p:nvSpPr>
          <p:cNvPr id="14" name="Footer Placeholder 13"/>
          <p:cNvSpPr>
            <a:spLocks noGrp="1"/>
          </p:cNvSpPr>
          <p:nvPr>
            <p:ph type="ftr" sz="quarter" idx="17"/>
          </p:nvPr>
        </p:nvSpPr>
        <p:spPr/>
        <p:txBody>
          <a:bodyPr rtlCol="0"/>
          <a:lstStyle/>
          <a:p>
            <a:r>
              <a:rPr smtClean="0"/>
              <a:t>
              </a:t>
            </a:r>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DC3FE-52E1-433F-A1A1-742295C2EFEB}" type="datetime1">
              <a:rPr smtClean="0"/>
              <a:pPr/>
              <a:t>10/25/2007</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9193-A413-4918-A15C-32FE3683F878}" type="datetime1">
              <a:rPr smtClean="0"/>
              <a:pPr/>
              <a:t>10/25/2007</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9619C8-A375-448C-891B-9999C6BE8E64}"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5B771B-174A-41D3-8078-EEED53AE7A49}" type="datetime1">
              <a:rPr smtClean="0"/>
              <a:pPr/>
              <a:t>10/25/2007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D98379E-7B25-4BA9-AA4E-73FE673939C3}" type="datetime1">
              <a:rPr smtClean="0"/>
              <a:pPr/>
              <a:t>10/25/2007</a:t>
            </a:fld>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9619C8-A375-448C-891B-9999C6BE8E64}" type="slidenum">
              <a:rPr smtClean="0"/>
              <a:pPr/>
              <a:t>‹#›</a:t>
            </a:fld>
            <a:endParaRPr/>
          </a:p>
        </p:txBody>
      </p:sp>
      <p:sp>
        <p:nvSpPr>
          <p:cNvPr id="14" name="Footer Placeholder 13"/>
          <p:cNvSpPr>
            <a:spLocks noGrp="1"/>
          </p:cNvSpPr>
          <p:nvPr>
            <p:ph type="ftr" sz="quarter" idx="12"/>
          </p:nvPr>
        </p:nvSpPr>
        <p:spPr>
          <a:xfrm>
            <a:off x="1600200" y="6248206"/>
            <a:ext cx="4572000" cy="365125"/>
          </a:xfrm>
        </p:spPr>
        <p:txBody>
          <a:bodyPr rtlCol="0"/>
          <a:lstStyle/>
          <a:p>
            <a:r>
              <a:rPr smtClean="0"/>
              <a:t>
              </a:t>
            </a:r>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F78B67-B4C5-45C3-BA2A-CBC3E34415B2}" type="datetime1">
              <a:rPr smtClean="0"/>
              <a:pPr/>
              <a:t>10/25/2007</a:t>
            </a:fld>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9619C8-A375-448C-891B-9999C6BE8E64}" type="slidenum">
              <a:rPr smtClean="0"/>
              <a:pPr/>
              <a:t>‹#›</a:t>
            </a:fld>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Job_interview" TargetMode="External"/><Relationship Id="rId4" Type="http://schemas.openxmlformats.org/officeDocument/2006/relationships/image" Target="../media/image7.png"/><Relationship Id="rId5"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Lesson </a:t>
            </a:r>
            <a:r>
              <a:rPr lang="en-US" dirty="0" smtClean="0"/>
              <a:t>15.4:</a:t>
            </a:r>
            <a:br>
              <a:rPr lang="en-US" dirty="0" smtClean="0"/>
            </a:br>
            <a:r>
              <a:rPr lang="en-US" dirty="0" smtClean="0"/>
              <a:t>THE INTERVIEW</a:t>
            </a:r>
            <a:endParaRPr lang="en-US" sz="4444" dirty="0"/>
          </a:p>
        </p:txBody>
      </p:sp>
      <p:sp>
        <p:nvSpPr>
          <p:cNvPr id="3" name="Subtitle 2"/>
          <p:cNvSpPr>
            <a:spLocks noGrp="1"/>
          </p:cNvSpPr>
          <p:nvPr>
            <p:ph type="subTitle" idx="1"/>
          </p:nvPr>
        </p:nvSpPr>
        <p:spPr/>
        <p:txBody>
          <a:bodyPr/>
          <a:lstStyle/>
          <a:p>
            <a:r>
              <a:rPr lang="en-US" dirty="0" smtClean="0"/>
              <a:t>Module 15: Health Careers</a:t>
            </a:r>
            <a:endParaRPr lang="en-US" dirty="0"/>
          </a:p>
        </p:txBody>
      </p:sp>
      <p:sp>
        <p:nvSpPr>
          <p:cNvPr id="4" name="Rectangle 3"/>
          <p:cNvSpPr/>
          <p:nvPr/>
        </p:nvSpPr>
        <p:spPr>
          <a:xfrm>
            <a:off x="304800" y="228600"/>
            <a:ext cx="3505200" cy="1569660"/>
          </a:xfrm>
          <a:prstGeom prst="rect">
            <a:avLst/>
          </a:prstGeom>
          <a:ln w="31750" cap="flat" cmpd="sng" algn="ctr">
            <a:solidFill>
              <a:schemeClr val="tx1"/>
            </a:solidFill>
            <a:prstDash val="solid"/>
            <a:round/>
            <a:headEnd type="none" w="med" len="med"/>
            <a:tailEnd type="none" w="med" len="med"/>
          </a:ln>
        </p:spPr>
        <p:txBody>
          <a:bodyPr wrap="square">
            <a:spAutoFit/>
          </a:bodyPr>
          <a:lstStyle/>
          <a:p>
            <a:r>
              <a:rPr lang="en-US" sz="2200" dirty="0" smtClean="0"/>
              <a:t>Obj. </a:t>
            </a:r>
            <a:r>
              <a:rPr lang="en-US" sz="2200" dirty="0" smtClean="0"/>
              <a:t>15.4: </a:t>
            </a:r>
            <a:r>
              <a:rPr lang="en-US" sz="2200" dirty="0" smtClean="0">
                <a:latin typeface="+mj-lt"/>
              </a:rPr>
              <a:t> </a:t>
            </a:r>
            <a:r>
              <a:rPr lang="en-US" sz="2400" dirty="0" smtClean="0"/>
              <a:t>Maintain </a:t>
            </a:r>
            <a:r>
              <a:rPr lang="en-US" sz="2400" dirty="0" smtClean="0"/>
              <a:t>professionalism, composure, focus, and energy in an interview. </a:t>
            </a:r>
            <a:endParaRPr lang="en-US" sz="2200" dirty="0">
              <a:latin typeface="+mj-lt"/>
            </a:endParaRPr>
          </a:p>
        </p:txBody>
      </p:sp>
      <p:pic>
        <p:nvPicPr>
          <p:cNvPr id="14338" name="Picture 2"/>
          <p:cNvPicPr>
            <a:picLocks noChangeAspect="1" noChangeArrowheads="1"/>
          </p:cNvPicPr>
          <p:nvPr/>
        </p:nvPicPr>
        <p:blipFill>
          <a:blip r:embed="rId3"/>
          <a:srcRect/>
          <a:stretch>
            <a:fillRect/>
          </a:stretch>
        </p:blipFill>
        <p:spPr bwMode="auto">
          <a:xfrm>
            <a:off x="4108855" y="1219200"/>
            <a:ext cx="4019145" cy="2819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Do </a:t>
            </a:r>
            <a:r>
              <a:rPr lang="en-US" b="1" dirty="0" smtClean="0"/>
              <a:t>Now: </a:t>
            </a:r>
            <a:r>
              <a:rPr lang="en-US" dirty="0" smtClean="0"/>
              <a:t>Interview Questions</a:t>
            </a:r>
            <a:br>
              <a:rPr lang="en-US" dirty="0" smtClean="0"/>
            </a:br>
            <a:endParaRPr lang="en-US" b="1" dirty="0"/>
          </a:p>
        </p:txBody>
      </p:sp>
      <p:sp>
        <p:nvSpPr>
          <p:cNvPr id="3" name="Content Placeholder 2"/>
          <p:cNvSpPr>
            <a:spLocks noGrp="1"/>
          </p:cNvSpPr>
          <p:nvPr>
            <p:ph sz="quarter" idx="1"/>
          </p:nvPr>
        </p:nvSpPr>
        <p:spPr>
          <a:xfrm>
            <a:off x="612648" y="1600200"/>
            <a:ext cx="8153400" cy="2092591"/>
          </a:xfrm>
        </p:spPr>
        <p:txBody>
          <a:bodyPr>
            <a:normAutofit lnSpcReduction="10000"/>
          </a:bodyPr>
          <a:lstStyle/>
          <a:p>
            <a:r>
              <a:rPr lang="en-US" dirty="0" smtClean="0"/>
              <a:t>You </a:t>
            </a:r>
            <a:r>
              <a:rPr lang="en-US" dirty="0" smtClean="0"/>
              <a:t>are interviewing a candidate for a job entitled “Water Quality &amp; Beach Safety Specialist” a position in your local community’s Department of Public Health.  Make a list of ten questions you would ask the candidate interviewing for the job.  </a:t>
            </a:r>
          </a:p>
          <a:p>
            <a:endParaRPr lang="en-US" dirty="0"/>
          </a:p>
        </p:txBody>
      </p:sp>
      <p:pic>
        <p:nvPicPr>
          <p:cNvPr id="4" name="Picture 3"/>
          <p:cNvPicPr>
            <a:picLocks noChangeAspect="1"/>
          </p:cNvPicPr>
          <p:nvPr/>
        </p:nvPicPr>
        <p:blipFill>
          <a:blip r:embed="rId3"/>
          <a:stretch>
            <a:fillRect/>
          </a:stretch>
        </p:blipFill>
        <p:spPr>
          <a:xfrm>
            <a:off x="7889363" y="5670133"/>
            <a:ext cx="993648" cy="935198"/>
          </a:xfrm>
          <a:prstGeom prst="rect">
            <a:avLst/>
          </a:prstGeom>
        </p:spPr>
      </p:pic>
      <p:pic>
        <p:nvPicPr>
          <p:cNvPr id="5" name="Picture 4"/>
          <p:cNvPicPr>
            <a:picLocks noChangeAspect="1"/>
          </p:cNvPicPr>
          <p:nvPr/>
        </p:nvPicPr>
        <p:blipFill>
          <a:blip r:embed="rId4"/>
          <a:stretch>
            <a:fillRect/>
          </a:stretch>
        </p:blipFill>
        <p:spPr>
          <a:xfrm>
            <a:off x="1540680" y="3692791"/>
            <a:ext cx="5563557" cy="308917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Toughest Interview Questions </a:t>
            </a:r>
          </a:p>
        </p:txBody>
      </p:sp>
      <p:sp>
        <p:nvSpPr>
          <p:cNvPr id="3" name="Content Placeholder 2"/>
          <p:cNvSpPr>
            <a:spLocks noGrp="1"/>
          </p:cNvSpPr>
          <p:nvPr>
            <p:ph sz="quarter" idx="1"/>
          </p:nvPr>
        </p:nvSpPr>
        <p:spPr/>
        <p:txBody>
          <a:bodyPr>
            <a:normAutofit fontScale="92500" lnSpcReduction="20000"/>
          </a:bodyPr>
          <a:lstStyle/>
          <a:p>
            <a:r>
              <a:rPr lang="en-US" dirty="0" smtClean="0"/>
              <a:t>With </a:t>
            </a:r>
            <a:r>
              <a:rPr lang="en-US" dirty="0" smtClean="0"/>
              <a:t>a partner, share your lists. Then determine the top 3 most difficult questions. If you can come up with even more difficult questions, add them to the list! </a:t>
            </a:r>
            <a:r>
              <a:rPr lang="en-US" i="1" dirty="0" smtClean="0"/>
              <a:t>(Note: Avoid questions that are difficult because they require technical knowledge; instead, aim for questions that many people typically struggle with, e.g., “What are your weaknesses?”).</a:t>
            </a:r>
            <a:endParaRPr lang="en-US" dirty="0" smtClean="0"/>
          </a:p>
          <a:p>
            <a:pPr>
              <a:buNone/>
            </a:pPr>
            <a:r>
              <a:rPr lang="en-US" i="1" dirty="0" smtClean="0"/>
              <a:t> </a:t>
            </a:r>
            <a:endParaRPr lang="en-US" dirty="0" smtClean="0"/>
          </a:p>
          <a:p>
            <a:r>
              <a:rPr lang="en-US" dirty="0" smtClean="0"/>
              <a:t>Most Difficult Questions:</a:t>
            </a:r>
          </a:p>
          <a:p>
            <a:pPr lvl="1"/>
            <a:r>
              <a:rPr lang="en-US" dirty="0" smtClean="0"/>
              <a:t>1.</a:t>
            </a:r>
          </a:p>
          <a:p>
            <a:pPr lvl="1"/>
            <a:r>
              <a:rPr lang="en-US" dirty="0" smtClean="0"/>
              <a:t>2.</a:t>
            </a:r>
          </a:p>
          <a:p>
            <a:pPr lvl="1"/>
            <a:r>
              <a:rPr lang="en-US" dirty="0" smtClean="0"/>
              <a:t>3.</a:t>
            </a:r>
          </a:p>
          <a:p>
            <a:endParaRPr lang="en-US" dirty="0"/>
          </a:p>
        </p:txBody>
      </p:sp>
      <p:pic>
        <p:nvPicPr>
          <p:cNvPr id="4" name="Picture 3"/>
          <p:cNvPicPr>
            <a:picLocks noChangeAspect="1"/>
          </p:cNvPicPr>
          <p:nvPr/>
        </p:nvPicPr>
        <p:blipFill>
          <a:blip r:embed="rId3"/>
          <a:stretch>
            <a:fillRect/>
          </a:stretch>
        </p:blipFill>
        <p:spPr>
          <a:xfrm>
            <a:off x="7788148" y="5734602"/>
            <a:ext cx="977900" cy="72279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12647" y="0"/>
            <a:ext cx="8153400" cy="990600"/>
          </a:xfrm>
        </p:spPr>
        <p:txBody>
          <a:bodyPr/>
          <a:lstStyle/>
          <a:p>
            <a:r>
              <a:rPr lang="en-US" dirty="0" smtClean="0"/>
              <a:t>Types of Interview Questions</a:t>
            </a:r>
          </a:p>
        </p:txBody>
      </p:sp>
      <p:sp>
        <p:nvSpPr>
          <p:cNvPr id="3" name="Content Placeholder 2"/>
          <p:cNvSpPr>
            <a:spLocks noGrp="1"/>
          </p:cNvSpPr>
          <p:nvPr>
            <p:ph sz="quarter" idx="1"/>
          </p:nvPr>
        </p:nvSpPr>
        <p:spPr>
          <a:xfrm>
            <a:off x="6070160" y="1600200"/>
            <a:ext cx="2695888" cy="4419600"/>
          </a:xfrm>
        </p:spPr>
        <p:txBody>
          <a:bodyPr>
            <a:normAutofit fontScale="85000" lnSpcReduction="10000"/>
          </a:bodyPr>
          <a:lstStyle/>
          <a:p>
            <a:r>
              <a:rPr lang="en-US" dirty="0" smtClean="0"/>
              <a:t>Visit </a:t>
            </a:r>
            <a:r>
              <a:rPr lang="en-US" dirty="0" err="1" smtClean="0"/>
              <a:t>Wikipedia’s</a:t>
            </a:r>
            <a:r>
              <a:rPr lang="en-US" dirty="0" smtClean="0"/>
              <a:t> overview of Job Interviews </a:t>
            </a:r>
            <a:r>
              <a:rPr lang="en-US" sz="1882" dirty="0" smtClean="0"/>
              <a:t>&lt;</a:t>
            </a:r>
            <a:r>
              <a:rPr lang="en-US" sz="1882" dirty="0" smtClean="0">
                <a:hlinkClick r:id="rId3"/>
              </a:rPr>
              <a:t>http://en.wikipedia.org/wiki/Job_interview</a:t>
            </a:r>
            <a:r>
              <a:rPr lang="en-US" sz="1882" dirty="0" smtClean="0"/>
              <a:t>&gt;</a:t>
            </a:r>
            <a:r>
              <a:rPr lang="en-US" sz="1882" dirty="0" smtClean="0"/>
              <a:t> </a:t>
            </a:r>
          </a:p>
          <a:p>
            <a:pPr>
              <a:buNone/>
            </a:pPr>
            <a:r>
              <a:rPr lang="en-US" sz="1882" dirty="0" smtClean="0"/>
              <a:t>     </a:t>
            </a:r>
            <a:r>
              <a:rPr lang="en-US" dirty="0" smtClean="0"/>
              <a:t>and </a:t>
            </a:r>
            <a:r>
              <a:rPr lang="en-US" dirty="0" smtClean="0"/>
              <a:t>use the information in the section </a:t>
            </a:r>
            <a:r>
              <a:rPr lang="en-US" b="1" dirty="0" smtClean="0"/>
              <a:t>“Types of Questions” </a:t>
            </a:r>
            <a:r>
              <a:rPr lang="en-US" dirty="0" smtClean="0"/>
              <a:t>to fill out the </a:t>
            </a:r>
            <a:r>
              <a:rPr lang="en-US" dirty="0" smtClean="0"/>
              <a:t>table.</a:t>
            </a:r>
            <a:endParaRPr lang="en-US" dirty="0" smtClean="0"/>
          </a:p>
          <a:p>
            <a:endParaRPr lang="en-US" b="1" dirty="0"/>
          </a:p>
        </p:txBody>
      </p:sp>
      <p:pic>
        <p:nvPicPr>
          <p:cNvPr id="7" name="Picture 6"/>
          <p:cNvPicPr>
            <a:picLocks noChangeAspect="1"/>
          </p:cNvPicPr>
          <p:nvPr/>
        </p:nvPicPr>
        <p:blipFill>
          <a:blip r:embed="rId4"/>
          <a:stretch>
            <a:fillRect/>
          </a:stretch>
        </p:blipFill>
        <p:spPr>
          <a:xfrm>
            <a:off x="8138012" y="5562600"/>
            <a:ext cx="628035" cy="966208"/>
          </a:xfrm>
          <a:prstGeom prst="rect">
            <a:avLst/>
          </a:prstGeom>
        </p:spPr>
      </p:pic>
      <p:pic>
        <p:nvPicPr>
          <p:cNvPr id="5" name="Picture 4"/>
          <p:cNvPicPr>
            <a:picLocks noChangeAspect="1"/>
          </p:cNvPicPr>
          <p:nvPr/>
        </p:nvPicPr>
        <p:blipFill>
          <a:blip r:embed="rId5"/>
          <a:stretch>
            <a:fillRect/>
          </a:stretch>
        </p:blipFill>
        <p:spPr>
          <a:xfrm>
            <a:off x="154350" y="990600"/>
            <a:ext cx="5915810" cy="58674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Interview Clip Critique</a:t>
            </a:r>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sp>
        <p:nvSpPr>
          <p:cNvPr id="7" name="Content Placeholder 2"/>
          <p:cNvSpPr>
            <a:spLocks noGrp="1"/>
          </p:cNvSpPr>
          <p:nvPr>
            <p:ph sz="quarter" idx="1"/>
          </p:nvPr>
        </p:nvSpPr>
        <p:spPr>
          <a:xfrm>
            <a:off x="612648" y="1600200"/>
            <a:ext cx="8153400" cy="4495800"/>
          </a:xfrm>
        </p:spPr>
        <p:txBody>
          <a:bodyPr/>
          <a:lstStyle/>
          <a:p>
            <a:r>
              <a:rPr lang="en-US" dirty="0" smtClean="0"/>
              <a:t>Watch </a:t>
            </a:r>
            <a:r>
              <a:rPr lang="en-US" dirty="0" smtClean="0"/>
              <a:t>the clips of the mock or real interviews. In the table below, jot down positive and negative behaviors, characteristics, ways of responding, or other factors pertaining to the person being interviewed. </a:t>
            </a:r>
          </a:p>
          <a:p>
            <a:endParaRPr lang="en-US" b="1" dirty="0"/>
          </a:p>
        </p:txBody>
      </p:sp>
      <p:pic>
        <p:nvPicPr>
          <p:cNvPr id="6" name="Picture 5"/>
          <p:cNvPicPr>
            <a:picLocks noChangeAspect="1"/>
          </p:cNvPicPr>
          <p:nvPr/>
        </p:nvPicPr>
        <p:blipFill>
          <a:blip r:embed="rId4"/>
          <a:stretch>
            <a:fillRect/>
          </a:stretch>
        </p:blipFill>
        <p:spPr>
          <a:xfrm>
            <a:off x="1447800" y="4084675"/>
            <a:ext cx="6350000" cy="254618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Mock Interviews</a:t>
            </a:r>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sp>
        <p:nvSpPr>
          <p:cNvPr id="7" name="Content Placeholder 2"/>
          <p:cNvSpPr>
            <a:spLocks noGrp="1"/>
          </p:cNvSpPr>
          <p:nvPr>
            <p:ph sz="quarter" idx="1"/>
          </p:nvPr>
        </p:nvSpPr>
        <p:spPr>
          <a:xfrm>
            <a:off x="612648" y="1600200"/>
            <a:ext cx="8153400" cy="5257800"/>
          </a:xfrm>
        </p:spPr>
        <p:txBody>
          <a:bodyPr>
            <a:normAutofit fontScale="85000" lnSpcReduction="10000"/>
          </a:bodyPr>
          <a:lstStyle/>
          <a:p>
            <a:r>
              <a:rPr lang="en-US" dirty="0" smtClean="0"/>
              <a:t>With </a:t>
            </a:r>
            <a:r>
              <a:rPr lang="en-US" dirty="0" smtClean="0"/>
              <a:t>a</a:t>
            </a:r>
            <a:r>
              <a:rPr lang="en-US" b="1" dirty="0" smtClean="0"/>
              <a:t> new </a:t>
            </a:r>
            <a:r>
              <a:rPr lang="en-US" dirty="0" smtClean="0"/>
              <a:t>partner, conduct mock interviews for the “Water Quality &amp; Beach Safety Specialist” position in your local community’s Department of Public Health. Follow the directions below:</a:t>
            </a:r>
          </a:p>
          <a:p>
            <a:pPr lvl="1"/>
            <a:r>
              <a:rPr lang="en-US" dirty="0" smtClean="0"/>
              <a:t>1. Review the questions you wrote in the Do Now. Add any additional questions.</a:t>
            </a:r>
          </a:p>
          <a:p>
            <a:pPr lvl="1"/>
            <a:r>
              <a:rPr lang="en-US" dirty="0" smtClean="0"/>
              <a:t>2. Consider responses you would offer if you were being asked your own questions. You will not know the actual questions you will be asked, as in real life, but preparation is still important. </a:t>
            </a:r>
          </a:p>
          <a:p>
            <a:pPr lvl="1"/>
            <a:r>
              <a:rPr lang="en-US" dirty="0" smtClean="0"/>
              <a:t>2. Determine who will be the interviewer and interviewee first (you will switch roles so you each have a chance to do both).</a:t>
            </a:r>
          </a:p>
          <a:p>
            <a:pPr lvl="1"/>
            <a:r>
              <a:rPr lang="en-US" dirty="0" smtClean="0"/>
              <a:t>3. Shake hands and begin the interview. Continue “in character” until your instructor calls time.</a:t>
            </a:r>
          </a:p>
          <a:p>
            <a:pPr lvl="1"/>
            <a:r>
              <a:rPr lang="en-US" dirty="0" smtClean="0"/>
              <a:t>4. Before switching roles, take a few minutes to share positive and constructive feedback.</a:t>
            </a:r>
          </a:p>
          <a:p>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Homework</a:t>
            </a:r>
            <a:r>
              <a:rPr lang="en-US" b="1" dirty="0" smtClean="0"/>
              <a:t>: </a:t>
            </a:r>
            <a:r>
              <a:rPr lang="en-US" dirty="0" smtClean="0"/>
              <a:t>Interview Resources Online</a:t>
            </a:r>
            <a:br>
              <a:rPr lang="en-US" dirty="0" smtClean="0"/>
            </a:br>
            <a:endParaRPr lang="en-US" b="1" dirty="0"/>
          </a:p>
        </p:txBody>
      </p:sp>
      <p:sp>
        <p:nvSpPr>
          <p:cNvPr id="3" name="Content Placeholder 2"/>
          <p:cNvSpPr>
            <a:spLocks noGrp="1"/>
          </p:cNvSpPr>
          <p:nvPr>
            <p:ph sz="quarter" idx="1"/>
          </p:nvPr>
        </p:nvSpPr>
        <p:spPr>
          <a:xfrm>
            <a:off x="612648" y="1981200"/>
            <a:ext cx="8153400" cy="4495800"/>
          </a:xfrm>
        </p:spPr>
        <p:txBody>
          <a:bodyPr>
            <a:normAutofit/>
          </a:bodyPr>
          <a:lstStyle/>
          <a:p>
            <a:r>
              <a:rPr lang="en-US" dirty="0" smtClean="0"/>
              <a:t>Find </a:t>
            </a:r>
            <a:r>
              <a:rPr lang="en-US" dirty="0" smtClean="0"/>
              <a:t>one or more resources providing helpful information about interviews online. Summarize the source and what you learned from it on a separate sheet of paper. Be sure to include the source citation (including website title, author, date, and URL)</a:t>
            </a:r>
          </a:p>
          <a:p>
            <a:pPr lvl="0"/>
            <a:endParaRPr lang="en-US" dirty="0" smtClean="0"/>
          </a:p>
        </p:txBody>
      </p:sp>
      <p:pic>
        <p:nvPicPr>
          <p:cNvPr id="7" name="Picture 6"/>
          <p:cNvPicPr>
            <a:picLocks noChangeAspect="1"/>
          </p:cNvPicPr>
          <p:nvPr/>
        </p:nvPicPr>
        <p:blipFill>
          <a:blip r:embed="rId3"/>
          <a:stretch>
            <a:fillRect/>
          </a:stretch>
        </p:blipFill>
        <p:spPr>
          <a:xfrm>
            <a:off x="8001000" y="5905563"/>
            <a:ext cx="765048" cy="780987"/>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3372</TotalTime>
  <Words>947</Words>
  <Application>Microsoft Macintosh PowerPoint</Application>
  <PresentationFormat>On-screen Show (4:3)</PresentationFormat>
  <Paragraphs>57</Paragraphs>
  <Slides>7</Slides>
  <Notes>7</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Median</vt:lpstr>
      <vt:lpstr>Lesson 15.4: THE INTERVIEW</vt:lpstr>
      <vt:lpstr>Do Now: Interview Questions </vt:lpstr>
      <vt:lpstr>The Toughest Interview Questions </vt:lpstr>
      <vt:lpstr>Types of Interview Questions</vt:lpstr>
      <vt:lpstr>Interview Clip Critique</vt:lpstr>
      <vt:lpstr>Mock Interviews</vt:lpstr>
      <vt:lpstr>Homework: Interview Resources Online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What is Health?</dc:title>
  <dc:creator>Kate</dc:creator>
  <cp:lastModifiedBy>Kate</cp:lastModifiedBy>
  <cp:revision>91</cp:revision>
  <dcterms:created xsi:type="dcterms:W3CDTF">2014-06-20T03:18:03Z</dcterms:created>
  <dcterms:modified xsi:type="dcterms:W3CDTF">2014-06-20T05:42:56Z</dcterms:modified>
</cp:coreProperties>
</file>