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9"/>
  </p:notesMasterIdLst>
  <p:sldIdLst>
    <p:sldId id="256" r:id="rId2"/>
    <p:sldId id="257" r:id="rId3"/>
    <p:sldId id="258" r:id="rId4"/>
    <p:sldId id="259" r:id="rId5"/>
    <p:sldId id="270" r:id="rId6"/>
    <p:sldId id="269" r:id="rId7"/>
    <p:sldId id="264"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snapToObjects="1">
      <p:cViewPr varScale="1">
        <p:scale>
          <a:sx n="92" d="100"/>
          <a:sy n="92" d="100"/>
        </p:scale>
        <p:origin x="-109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6/19/14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Overview:</a:t>
            </a:r>
          </a:p>
          <a:p>
            <a:endParaRPr lang="en-US" dirty="0" smtClean="0"/>
          </a:p>
          <a:p>
            <a:r>
              <a:rPr lang="en-US" dirty="0" smtClean="0"/>
              <a:t>Image source:</a:t>
            </a: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smtClean="0"/>
              <a:pPr/>
              <a:t>10/25/2007</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smtClean="0"/>
              <a:pPr/>
              <a:t>10/25/2007</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smtClean="0"/>
              <a:pPr/>
              <a:t>10/25/2007</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smtClean="0"/>
              <a:pPr/>
              <a:t>10/25/2007</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smtClean="0"/>
              <a:pPr/>
              <a:t>10/25/2007</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smtClean="0"/>
              <a:pPr/>
              <a:t>10/25/2007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smtClean="0"/>
              <a:pPr/>
              <a:t>10/25/2007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smtClean="0"/>
              <a:pPr/>
              <a:t>10/25/2007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smtClean="0"/>
              <a:pPr/>
              <a:t>10/25/2007</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smtClean="0"/>
              <a:pPr/>
              <a:t>10/25/2007</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R%C3%A9sum%C3%A9" TargetMode="External"/><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hyperlink" Target="http://www2.uwlax.edu/Career-Services/Resume-writing/" TargetMode="External"/><Relationship Id="rId5"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Lesson </a:t>
            </a:r>
            <a:r>
              <a:rPr lang="en-US" dirty="0" smtClean="0"/>
              <a:t>15.3:</a:t>
            </a:r>
            <a:br>
              <a:rPr lang="en-US" dirty="0" smtClean="0"/>
            </a:br>
            <a:r>
              <a:rPr lang="en-US" dirty="0" smtClean="0"/>
              <a:t>The Resume</a:t>
            </a:r>
            <a:endParaRPr lang="en-US" sz="4444" dirty="0"/>
          </a:p>
        </p:txBody>
      </p:sp>
      <p:sp>
        <p:nvSpPr>
          <p:cNvPr id="3" name="Subtitle 2"/>
          <p:cNvSpPr>
            <a:spLocks noGrp="1"/>
          </p:cNvSpPr>
          <p:nvPr>
            <p:ph type="subTitle" idx="1"/>
          </p:nvPr>
        </p:nvSpPr>
        <p:spPr/>
        <p:txBody>
          <a:bodyPr/>
          <a:lstStyle/>
          <a:p>
            <a:r>
              <a:rPr lang="en-US" dirty="0" smtClean="0"/>
              <a:t>Module 15: Health Careers</a:t>
            </a:r>
            <a:endParaRPr lang="en-US" dirty="0"/>
          </a:p>
        </p:txBody>
      </p:sp>
      <p:sp>
        <p:nvSpPr>
          <p:cNvPr id="4" name="Rectangle 3"/>
          <p:cNvSpPr/>
          <p:nvPr/>
        </p:nvSpPr>
        <p:spPr>
          <a:xfrm>
            <a:off x="304800" y="228600"/>
            <a:ext cx="3505200" cy="830997"/>
          </a:xfrm>
          <a:prstGeom prst="rect">
            <a:avLst/>
          </a:prstGeom>
          <a:ln w="31750" cap="flat" cmpd="sng" algn="ctr">
            <a:solidFill>
              <a:schemeClr val="tx1"/>
            </a:solidFill>
            <a:prstDash val="solid"/>
            <a:round/>
            <a:headEnd type="none" w="med" len="med"/>
            <a:tailEnd type="none" w="med" len="med"/>
          </a:ln>
        </p:spPr>
        <p:txBody>
          <a:bodyPr wrap="square">
            <a:spAutoFit/>
          </a:bodyPr>
          <a:lstStyle/>
          <a:p>
            <a:r>
              <a:rPr lang="en-US" sz="2200" dirty="0" smtClean="0"/>
              <a:t>Obj. </a:t>
            </a:r>
            <a:r>
              <a:rPr lang="en-US" sz="2200" dirty="0" smtClean="0"/>
              <a:t>15.3: </a:t>
            </a:r>
            <a:r>
              <a:rPr lang="en-US" sz="2200" dirty="0" smtClean="0">
                <a:latin typeface="+mj-lt"/>
              </a:rPr>
              <a:t> </a:t>
            </a:r>
            <a:r>
              <a:rPr lang="en-US" sz="2400" dirty="0" smtClean="0"/>
              <a:t>Identify the components of a </a:t>
            </a:r>
            <a:r>
              <a:rPr lang="en-US" sz="2400" dirty="0" smtClean="0"/>
              <a:t>resume/</a:t>
            </a:r>
            <a:endParaRPr lang="en-US" sz="2400" b="1" dirty="0" smtClean="0"/>
          </a:p>
          <a:p>
            <a:endParaRPr lang="en-US" sz="2200" dirty="0">
              <a:latin typeface="+mj-lt"/>
            </a:endParaRPr>
          </a:p>
        </p:txBody>
      </p:sp>
      <p:pic>
        <p:nvPicPr>
          <p:cNvPr id="14338" name="Picture 2"/>
          <p:cNvPicPr>
            <a:picLocks noChangeAspect="1" noChangeArrowheads="1"/>
          </p:cNvPicPr>
          <p:nvPr/>
        </p:nvPicPr>
        <p:blipFill>
          <a:blip r:embed="rId3"/>
          <a:srcRect/>
          <a:stretch>
            <a:fillRect/>
          </a:stretch>
        </p:blipFill>
        <p:spPr bwMode="auto">
          <a:xfrm>
            <a:off x="5181600" y="746102"/>
            <a:ext cx="2745943" cy="329249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Do </a:t>
            </a:r>
            <a:r>
              <a:rPr lang="en-US" b="1" dirty="0" smtClean="0"/>
              <a:t>Now: </a:t>
            </a:r>
            <a:r>
              <a:rPr lang="en-US" dirty="0" smtClean="0"/>
              <a:t>All About You!</a:t>
            </a:r>
            <a:br>
              <a:rPr lang="en-US" dirty="0" smtClean="0"/>
            </a:br>
            <a:endParaRPr lang="en-US" b="1" dirty="0"/>
          </a:p>
        </p:txBody>
      </p:sp>
      <p:sp>
        <p:nvSpPr>
          <p:cNvPr id="3" name="Content Placeholder 2"/>
          <p:cNvSpPr>
            <a:spLocks noGrp="1"/>
          </p:cNvSpPr>
          <p:nvPr>
            <p:ph sz="quarter" idx="1"/>
          </p:nvPr>
        </p:nvSpPr>
        <p:spPr/>
        <p:txBody>
          <a:bodyPr>
            <a:normAutofit/>
          </a:bodyPr>
          <a:lstStyle/>
          <a:p>
            <a:r>
              <a:rPr lang="en-US" b="1" dirty="0" smtClean="0"/>
              <a:t>In </a:t>
            </a:r>
            <a:r>
              <a:rPr lang="en-US" b="1" dirty="0" smtClean="0"/>
              <a:t>the box below, list as many things about yourself as you </a:t>
            </a:r>
            <a:r>
              <a:rPr lang="en-US" b="1" dirty="0" smtClean="0"/>
              <a:t>can! </a:t>
            </a:r>
            <a:r>
              <a:rPr lang="en-US" b="1" i="1" dirty="0" smtClean="0"/>
              <a:t> </a:t>
            </a:r>
            <a:endParaRPr lang="en-US" dirty="0" smtClean="0"/>
          </a:p>
          <a:p>
            <a:r>
              <a:rPr lang="en-US" sz="2162" b="1" i="1" dirty="0" smtClean="0"/>
              <a:t>Here are some hints: </a:t>
            </a:r>
            <a:r>
              <a:rPr lang="en-US" sz="2162" i="1" dirty="0" smtClean="0"/>
              <a:t>Think about your educational history (what school do you attend, what is your average GPA?). Think about what activities, clubs, or sports are you involved in. Think about your hobbies, interests, and leisure activities. Think about any jobs you have had, even if they are informal (e.g. walking the dog, babysitting, mowing the lawn, etc.). Think about any skills or special talents you have.  Think about places you have volunteered at or projects you have worked on. THE SKY IS THE LIMIT!  </a:t>
            </a:r>
            <a:endParaRPr lang="en-US" sz="2162" dirty="0" smtClean="0"/>
          </a:p>
          <a:p>
            <a:endParaRPr lang="en-US" sz="2162" dirty="0"/>
          </a:p>
        </p:txBody>
      </p:sp>
      <p:pic>
        <p:nvPicPr>
          <p:cNvPr id="4" name="Picture 3"/>
          <p:cNvPicPr>
            <a:picLocks noChangeAspect="1"/>
          </p:cNvPicPr>
          <p:nvPr/>
        </p:nvPicPr>
        <p:blipFill>
          <a:blip r:embed="rId3"/>
          <a:stretch>
            <a:fillRect/>
          </a:stretch>
        </p:blipFill>
        <p:spPr>
          <a:xfrm>
            <a:off x="7889363" y="5670133"/>
            <a:ext cx="993648" cy="935198"/>
          </a:xfrm>
          <a:prstGeom prst="rect">
            <a:avLst/>
          </a:prstGeom>
        </p:spPr>
      </p:pic>
      <p:pic>
        <p:nvPicPr>
          <p:cNvPr id="5" name="Picture 4"/>
          <p:cNvPicPr>
            <a:picLocks noChangeAspect="1"/>
          </p:cNvPicPr>
          <p:nvPr/>
        </p:nvPicPr>
        <p:blipFill>
          <a:blip r:embed="rId4"/>
          <a:stretch>
            <a:fillRect/>
          </a:stretch>
        </p:blipFill>
        <p:spPr>
          <a:xfrm>
            <a:off x="2743200" y="4976149"/>
            <a:ext cx="3886200" cy="179887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Are Hiring!</a:t>
            </a:r>
            <a:endParaRPr lang="en-US" dirty="0" smtClean="0"/>
          </a:p>
        </p:txBody>
      </p:sp>
      <p:sp>
        <p:nvSpPr>
          <p:cNvPr id="3" name="Content Placeholder 2"/>
          <p:cNvSpPr>
            <a:spLocks noGrp="1"/>
          </p:cNvSpPr>
          <p:nvPr>
            <p:ph sz="quarter" idx="1"/>
          </p:nvPr>
        </p:nvSpPr>
        <p:spPr/>
        <p:txBody>
          <a:bodyPr>
            <a:normAutofit fontScale="92500" lnSpcReduction="20000"/>
          </a:bodyPr>
          <a:lstStyle/>
          <a:p>
            <a:r>
              <a:rPr lang="en-US" dirty="0" smtClean="0"/>
              <a:t>You </a:t>
            </a:r>
            <a:r>
              <a:rPr lang="en-US" dirty="0" smtClean="0"/>
              <a:t>are opening a new medical center that aims to integrate health professionals of all kinds in a “one stop shop” for the community’s health care needs. You will hire public health workers (e.g., epidemiologists, health educators, etc.), healthcare practitioners (e.g., nurses, physician’s assistants, physicians, medical assistants, certified nurse assistants), physical therapists, nutritionists, dentists, psychologists, social workers, pharmacists, and even veterinarians. (WOW--that is a lot of healthcare professionals!) </a:t>
            </a:r>
            <a:r>
              <a:rPr lang="en-US" b="1" dirty="0" smtClean="0"/>
              <a:t>With a partner, discuss all of the factors you will consider when hiring. Then narrow your ideas down to the FIVE most important skills or other factors you will use when hiring.</a:t>
            </a:r>
            <a:r>
              <a:rPr lang="en-US" b="1" dirty="0" smtClean="0"/>
              <a:t> </a:t>
            </a:r>
            <a:endParaRPr lang="en-US" dirty="0" smtClean="0"/>
          </a:p>
          <a:p>
            <a:endParaRPr lang="en-US" dirty="0"/>
          </a:p>
        </p:txBody>
      </p:sp>
      <p:pic>
        <p:nvPicPr>
          <p:cNvPr id="4" name="Picture 3"/>
          <p:cNvPicPr>
            <a:picLocks noChangeAspect="1"/>
          </p:cNvPicPr>
          <p:nvPr/>
        </p:nvPicPr>
        <p:blipFill>
          <a:blip r:embed="rId3"/>
          <a:stretch>
            <a:fillRect/>
          </a:stretch>
        </p:blipFill>
        <p:spPr>
          <a:xfrm>
            <a:off x="7788148" y="5734602"/>
            <a:ext cx="977900" cy="72279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a Résumé?</a:t>
            </a:r>
            <a:endParaRPr lang="en-US" dirty="0" smtClean="0"/>
          </a:p>
        </p:txBody>
      </p:sp>
      <p:sp>
        <p:nvSpPr>
          <p:cNvPr id="3" name="Content Placeholder 2"/>
          <p:cNvSpPr>
            <a:spLocks noGrp="1"/>
          </p:cNvSpPr>
          <p:nvPr>
            <p:ph sz="quarter" idx="1"/>
          </p:nvPr>
        </p:nvSpPr>
        <p:spPr>
          <a:xfrm>
            <a:off x="5233" y="1544977"/>
            <a:ext cx="8153400" cy="4983831"/>
          </a:xfrm>
        </p:spPr>
        <p:txBody>
          <a:bodyPr>
            <a:normAutofit fontScale="85000" lnSpcReduction="20000"/>
          </a:bodyPr>
          <a:lstStyle/>
          <a:p>
            <a:r>
              <a:rPr lang="en-US" dirty="0" smtClean="0"/>
              <a:t>A résumé is </a:t>
            </a:r>
            <a:r>
              <a:rPr lang="en-US" dirty="0" smtClean="0"/>
              <a:t>a document used by persons to present their backgrounds and skills. Résumés can be used for a variety of reasons, but most often they are used to secure new employment. A typical résumé contains a summary of relevant job experience &amp; education. The résumé is usually one of the first items, along with a cover letter and sometimes an application for employment which a potential employer sees regarding the job seeker and is typically used to screen applicants, often followed by an interview.  In most contexts, a résumé is typically limited to one or two pages of size. highlighting only those experiences and qualifications that the author considers most relevant to the desired position. Many résumés contain key words or skills that potential employers are looking for, make heavy use of active verbs, and display content in a flattering manner.</a:t>
            </a:r>
          </a:p>
          <a:p>
            <a:endParaRPr lang="en-US" b="1" dirty="0"/>
          </a:p>
        </p:txBody>
      </p:sp>
      <p:sp>
        <p:nvSpPr>
          <p:cNvPr id="5" name="TextBox 4"/>
          <p:cNvSpPr txBox="1"/>
          <p:nvPr/>
        </p:nvSpPr>
        <p:spPr>
          <a:xfrm>
            <a:off x="3448323" y="6528808"/>
            <a:ext cx="5695677" cy="369332"/>
          </a:xfrm>
          <a:prstGeom prst="rect">
            <a:avLst/>
          </a:prstGeom>
          <a:noFill/>
        </p:spPr>
        <p:txBody>
          <a:bodyPr wrap="none" rtlCol="0">
            <a:spAutoFit/>
          </a:bodyPr>
          <a:lstStyle/>
          <a:p>
            <a:r>
              <a:rPr lang="en-US" b="1" dirty="0" smtClean="0"/>
              <a:t>Source:</a:t>
            </a:r>
            <a:r>
              <a:rPr lang="en-US" dirty="0" smtClean="0"/>
              <a:t> </a:t>
            </a:r>
            <a:r>
              <a:rPr lang="en-US" dirty="0" err="1" smtClean="0"/>
              <a:t>Wikipedia</a:t>
            </a:r>
            <a:r>
              <a:rPr lang="en-US" dirty="0" smtClean="0"/>
              <a:t> &lt;</a:t>
            </a:r>
            <a:r>
              <a:rPr lang="en-US" dirty="0" smtClean="0">
                <a:hlinkClick r:id="rId3"/>
              </a:rPr>
              <a:t>http://en.wikipedia.org/wiki/resume</a:t>
            </a:r>
            <a:r>
              <a:rPr lang="en-US" dirty="0" smtClean="0"/>
              <a:t>&gt;</a:t>
            </a:r>
          </a:p>
          <a:p>
            <a:endParaRPr lang="en-US" dirty="0"/>
          </a:p>
        </p:txBody>
      </p:sp>
      <p:pic>
        <p:nvPicPr>
          <p:cNvPr id="6" name="Picture 5"/>
          <p:cNvPicPr>
            <a:picLocks noChangeAspect="1"/>
          </p:cNvPicPr>
          <p:nvPr/>
        </p:nvPicPr>
        <p:blipFill>
          <a:blip r:embed="rId4"/>
          <a:stretch>
            <a:fillRect/>
          </a:stretch>
        </p:blipFill>
        <p:spPr>
          <a:xfrm>
            <a:off x="7703117" y="5854565"/>
            <a:ext cx="1301507" cy="84121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194888" y="228600"/>
            <a:ext cx="3571160" cy="990600"/>
          </a:xfrm>
        </p:spPr>
        <p:txBody>
          <a:bodyPr>
            <a:noAutofit/>
          </a:bodyPr>
          <a:lstStyle/>
          <a:p>
            <a:r>
              <a:rPr lang="en-US" sz="3200" dirty="0" smtClean="0"/>
              <a:t>Résumé Components</a:t>
            </a:r>
          </a:p>
        </p:txBody>
      </p:sp>
      <p:sp>
        <p:nvSpPr>
          <p:cNvPr id="3" name="Content Placeholder 2"/>
          <p:cNvSpPr>
            <a:spLocks noGrp="1"/>
          </p:cNvSpPr>
          <p:nvPr>
            <p:ph sz="quarter" idx="1"/>
          </p:nvPr>
        </p:nvSpPr>
        <p:spPr>
          <a:xfrm>
            <a:off x="5638800" y="1600200"/>
            <a:ext cx="3127248" cy="4495800"/>
          </a:xfrm>
        </p:spPr>
        <p:txBody>
          <a:bodyPr>
            <a:normAutofit/>
          </a:bodyPr>
          <a:lstStyle/>
          <a:p>
            <a:r>
              <a:rPr lang="en-US" sz="2000" dirty="0" smtClean="0"/>
              <a:t>For </a:t>
            </a:r>
            <a:r>
              <a:rPr lang="en-US" sz="2000" dirty="0" smtClean="0"/>
              <a:t>each of the components on the</a:t>
            </a:r>
            <a:r>
              <a:rPr lang="en-US" sz="2000" dirty="0" smtClean="0"/>
              <a:t> résumé </a:t>
            </a:r>
            <a:r>
              <a:rPr lang="en-US" sz="2000" dirty="0" smtClean="0"/>
              <a:t>pictured at right, </a:t>
            </a:r>
            <a:r>
              <a:rPr lang="en-US" sz="2000" dirty="0" smtClean="0"/>
              <a:t>write</a:t>
            </a:r>
            <a:r>
              <a:rPr lang="en-US" sz="2000" dirty="0" smtClean="0"/>
              <a:t> </a:t>
            </a:r>
            <a:r>
              <a:rPr lang="en-US" sz="2000" dirty="0" smtClean="0"/>
              <a:t>observations </a:t>
            </a:r>
            <a:r>
              <a:rPr lang="en-US" sz="2000" dirty="0" smtClean="0"/>
              <a:t>of the key things </a:t>
            </a:r>
            <a:r>
              <a:rPr lang="en-US" sz="2000" dirty="0" smtClean="0"/>
              <a:t>to</a:t>
            </a:r>
            <a:r>
              <a:rPr lang="en-US" sz="2000" dirty="0" smtClean="0"/>
              <a:t> </a:t>
            </a:r>
            <a:r>
              <a:rPr lang="en-US" sz="2000" dirty="0" smtClean="0"/>
              <a:t>include </a:t>
            </a:r>
            <a:r>
              <a:rPr lang="en-US" sz="2000" dirty="0" smtClean="0"/>
              <a:t>and/or remember </a:t>
            </a:r>
            <a:r>
              <a:rPr lang="en-US" sz="2000" dirty="0" smtClean="0"/>
              <a:t>about</a:t>
            </a:r>
            <a:r>
              <a:rPr lang="en-US" sz="2000" dirty="0" smtClean="0"/>
              <a:t> </a:t>
            </a:r>
            <a:r>
              <a:rPr lang="en-US" sz="2000" dirty="0" smtClean="0"/>
              <a:t>each section.</a:t>
            </a:r>
          </a:p>
          <a:p>
            <a:endParaRPr lang="en-US" b="1" dirty="0"/>
          </a:p>
        </p:txBody>
      </p:sp>
      <p:pic>
        <p:nvPicPr>
          <p:cNvPr id="6" name="Picture 5"/>
          <p:cNvPicPr>
            <a:picLocks noChangeAspect="1"/>
          </p:cNvPicPr>
          <p:nvPr/>
        </p:nvPicPr>
        <p:blipFill>
          <a:blip r:embed="rId3"/>
          <a:stretch>
            <a:fillRect/>
          </a:stretch>
        </p:blipFill>
        <p:spPr>
          <a:xfrm>
            <a:off x="0" y="0"/>
            <a:ext cx="5194888" cy="6858000"/>
          </a:xfrm>
          <a:prstGeom prst="rect">
            <a:avLst/>
          </a:prstGeom>
        </p:spPr>
      </p:pic>
      <p:pic>
        <p:nvPicPr>
          <p:cNvPr id="7" name="Picture 6"/>
          <p:cNvPicPr>
            <a:picLocks noChangeAspect="1"/>
          </p:cNvPicPr>
          <p:nvPr/>
        </p:nvPicPr>
        <p:blipFill>
          <a:blip r:embed="rId4"/>
          <a:stretch>
            <a:fillRect/>
          </a:stretch>
        </p:blipFill>
        <p:spPr>
          <a:xfrm>
            <a:off x="8138012" y="5562600"/>
            <a:ext cx="628035" cy="966208"/>
          </a:xfrm>
          <a:prstGeom prst="rect">
            <a:avLst/>
          </a:prstGeom>
        </p:spPr>
      </p:pic>
      <p:sp>
        <p:nvSpPr>
          <p:cNvPr id="8" name="Rectangle 7"/>
          <p:cNvSpPr/>
          <p:nvPr/>
        </p:nvSpPr>
        <p:spPr>
          <a:xfrm>
            <a:off x="5194888" y="6581001"/>
            <a:ext cx="4572000" cy="276999"/>
          </a:xfrm>
          <a:prstGeom prst="rect">
            <a:avLst/>
          </a:prstGeom>
        </p:spPr>
        <p:txBody>
          <a:bodyPr>
            <a:spAutoFit/>
          </a:bodyPr>
          <a:lstStyle/>
          <a:p>
            <a:r>
              <a:rPr lang="en-US" sz="1200" dirty="0" smtClean="0"/>
              <a:t>Source: Wikimedia Commons, Public Domain. User: Rkwriting</a:t>
            </a:r>
            <a:endParaRPr lang="en-US" sz="1200"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Résumé Critique</a:t>
            </a:r>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
        <p:nvSpPr>
          <p:cNvPr id="7" name="Content Placeholder 2"/>
          <p:cNvSpPr>
            <a:spLocks noGrp="1"/>
          </p:cNvSpPr>
          <p:nvPr>
            <p:ph sz="quarter" idx="1"/>
          </p:nvPr>
        </p:nvSpPr>
        <p:spPr>
          <a:xfrm>
            <a:off x="612648" y="1600200"/>
            <a:ext cx="8153400" cy="3352800"/>
          </a:xfrm>
        </p:spPr>
        <p:txBody>
          <a:bodyPr>
            <a:normAutofit fontScale="92500"/>
          </a:bodyPr>
          <a:lstStyle/>
          <a:p>
            <a:r>
              <a:rPr lang="en-US" sz="2800" dirty="0" smtClean="0"/>
              <a:t>Go </a:t>
            </a:r>
            <a:r>
              <a:rPr lang="en-US" sz="2800" dirty="0" smtClean="0"/>
              <a:t>online and access the résumé following the directions listed below. Review its content, style, and format. Then write your comments, both positive and negative, in the table below.</a:t>
            </a:r>
          </a:p>
          <a:p>
            <a:r>
              <a:rPr lang="en-US" sz="2800" b="1" dirty="0" smtClean="0"/>
              <a:t>1. Go to</a:t>
            </a:r>
            <a:r>
              <a:rPr lang="en-US" sz="2800" b="1" dirty="0" smtClean="0">
                <a:solidFill>
                  <a:schemeClr val="accent1"/>
                </a:solidFill>
              </a:rPr>
              <a:t>: </a:t>
            </a:r>
            <a:r>
              <a:rPr lang="en-US" sz="2162" b="1" dirty="0" smtClean="0">
                <a:solidFill>
                  <a:schemeClr val="accent1"/>
                </a:solidFill>
              </a:rPr>
              <a:t> </a:t>
            </a:r>
            <a:r>
              <a:rPr lang="en-US" sz="2162" dirty="0" smtClean="0">
                <a:solidFill>
                  <a:schemeClr val="accent1"/>
                </a:solidFill>
                <a:hlinkClick r:id="rId4"/>
              </a:rPr>
              <a:t>http://www2.uwlax.edu/Career-Services/Resume-writing/</a:t>
            </a:r>
            <a:endParaRPr lang="en-US" sz="2800" dirty="0" smtClean="0">
              <a:solidFill>
                <a:schemeClr val="accent1"/>
              </a:solidFill>
            </a:endParaRPr>
          </a:p>
          <a:p>
            <a:r>
              <a:rPr lang="en-US" sz="2800" b="1" dirty="0" smtClean="0"/>
              <a:t>2. Click on “College of Science &amp; Health”</a:t>
            </a:r>
            <a:endParaRPr lang="en-US" sz="2800" dirty="0" smtClean="0"/>
          </a:p>
          <a:p>
            <a:r>
              <a:rPr lang="en-US" sz="2800" b="1" dirty="0" smtClean="0"/>
              <a:t>3. Click on “Athletic Training - Senior”</a:t>
            </a:r>
            <a:endParaRPr lang="en-US" sz="2800" dirty="0" smtClean="0"/>
          </a:p>
          <a:p>
            <a:endParaRPr lang="en-US" b="1" dirty="0"/>
          </a:p>
        </p:txBody>
      </p:sp>
      <p:pic>
        <p:nvPicPr>
          <p:cNvPr id="6" name="Picture 5"/>
          <p:cNvPicPr>
            <a:picLocks noChangeAspect="1"/>
          </p:cNvPicPr>
          <p:nvPr/>
        </p:nvPicPr>
        <p:blipFill>
          <a:blip r:embed="rId5"/>
          <a:stretch>
            <a:fillRect/>
          </a:stretch>
        </p:blipFill>
        <p:spPr>
          <a:xfrm>
            <a:off x="381000" y="5347252"/>
            <a:ext cx="7315200" cy="151074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Homework</a:t>
            </a:r>
            <a:r>
              <a:rPr lang="en-US" b="1" dirty="0" smtClean="0"/>
              <a:t>: </a:t>
            </a:r>
            <a:r>
              <a:rPr lang="en-US" dirty="0" smtClean="0"/>
              <a:t>Your Résumé</a:t>
            </a:r>
            <a:br>
              <a:rPr lang="en-US" dirty="0" smtClean="0"/>
            </a:br>
            <a:endParaRPr lang="en-US" b="1" dirty="0"/>
          </a:p>
        </p:txBody>
      </p:sp>
      <p:sp>
        <p:nvSpPr>
          <p:cNvPr id="3" name="Content Placeholder 2"/>
          <p:cNvSpPr>
            <a:spLocks noGrp="1"/>
          </p:cNvSpPr>
          <p:nvPr>
            <p:ph sz="quarter" idx="1"/>
          </p:nvPr>
        </p:nvSpPr>
        <p:spPr>
          <a:xfrm>
            <a:off x="612648" y="1676400"/>
            <a:ext cx="8153400" cy="2667000"/>
          </a:xfrm>
        </p:spPr>
        <p:txBody>
          <a:bodyPr>
            <a:normAutofit fontScale="92500" lnSpcReduction="20000"/>
          </a:bodyPr>
          <a:lstStyle/>
          <a:p>
            <a:r>
              <a:rPr lang="en-US" dirty="0" smtClean="0"/>
              <a:t>It’s </a:t>
            </a:r>
            <a:r>
              <a:rPr lang="en-US" dirty="0" smtClean="0"/>
              <a:t>your turn! Compose your own résumé in Microsoft Word. Use the Do Now exercise in which you brainstormed things about yourself to help you get started. You can be creative, since you may not yet have the job experience or other types of experience that typically fill a</a:t>
            </a:r>
            <a:r>
              <a:rPr lang="en-US" dirty="0" smtClean="0"/>
              <a:t> </a:t>
            </a:r>
            <a:r>
              <a:rPr lang="en-US" sz="3200" dirty="0" smtClean="0"/>
              <a:t>résumé</a:t>
            </a:r>
            <a:r>
              <a:rPr lang="en-US" dirty="0" smtClean="0"/>
              <a:t>. </a:t>
            </a:r>
            <a:r>
              <a:rPr lang="en-US" dirty="0" smtClean="0"/>
              <a:t>Use the box below to continue brainstorming before you start typing!</a:t>
            </a:r>
          </a:p>
          <a:p>
            <a:pPr lvl="0"/>
            <a:endParaRPr lang="en-US" dirty="0" smtClean="0"/>
          </a:p>
        </p:txBody>
      </p:sp>
      <p:pic>
        <p:nvPicPr>
          <p:cNvPr id="7" name="Picture 6"/>
          <p:cNvPicPr>
            <a:picLocks noChangeAspect="1"/>
          </p:cNvPicPr>
          <p:nvPr/>
        </p:nvPicPr>
        <p:blipFill>
          <a:blip r:embed="rId3"/>
          <a:stretch>
            <a:fillRect/>
          </a:stretch>
        </p:blipFill>
        <p:spPr>
          <a:xfrm>
            <a:off x="8001000" y="5905563"/>
            <a:ext cx="765048" cy="780987"/>
          </a:xfrm>
          <a:prstGeom prst="rect">
            <a:avLst/>
          </a:prstGeom>
        </p:spPr>
      </p:pic>
      <p:pic>
        <p:nvPicPr>
          <p:cNvPr id="5" name="Picture 4"/>
          <p:cNvPicPr>
            <a:picLocks noChangeAspect="1"/>
          </p:cNvPicPr>
          <p:nvPr/>
        </p:nvPicPr>
        <p:blipFill>
          <a:blip r:embed="rId4"/>
          <a:stretch>
            <a:fillRect/>
          </a:stretch>
        </p:blipFill>
        <p:spPr>
          <a:xfrm>
            <a:off x="2209800" y="4343400"/>
            <a:ext cx="4821421" cy="2328936"/>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3321</TotalTime>
  <Words>676</Words>
  <Application>Microsoft Macintosh PowerPoint</Application>
  <PresentationFormat>On-screen Show (4:3)</PresentationFormat>
  <Paragraphs>31</Paragraphs>
  <Slides>7</Slides>
  <Notes>7</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Median</vt:lpstr>
      <vt:lpstr>Lesson 15.3: The Resume</vt:lpstr>
      <vt:lpstr>Do Now: All About You! </vt:lpstr>
      <vt:lpstr>You Are Hiring!</vt:lpstr>
      <vt:lpstr>What is a Résumé?</vt:lpstr>
      <vt:lpstr>Résumé Components</vt:lpstr>
      <vt:lpstr>Résumé Critique</vt:lpstr>
      <vt:lpstr>Homework: Your Résumé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Kate</cp:lastModifiedBy>
  <cp:revision>85</cp:revision>
  <dcterms:created xsi:type="dcterms:W3CDTF">2014-06-20T01:43:20Z</dcterms:created>
  <dcterms:modified xsi:type="dcterms:W3CDTF">2014-06-20T03:16:26Z</dcterms:modified>
</cp:coreProperties>
</file>