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9" r:id="rId4"/>
    <p:sldId id="271" r:id="rId5"/>
    <p:sldId id="272" r:id="rId6"/>
    <p:sldId id="270"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8"/>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en.wikipedia.org/wiki/Od%C3%B3n_Device"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identify causes and risk factors for maternal/child health issues. First they will analyze data to better understand where the greatest global burden of maternal/child health issues lies. Then they will read about maternal and child health. Finally, students will read an article about an intervention in Senegal called Kangaroo care and answer questions to internalize the connections to their </a:t>
            </a:r>
            <a:r>
              <a:rPr lang="en-US" sz="1200" kern="1200" smtClean="0">
                <a:solidFill>
                  <a:schemeClr val="tx1"/>
                </a:solidFill>
                <a:latin typeface="+mn-lt"/>
                <a:ea typeface="+mn-ea"/>
                <a:cs typeface="+mn-cs"/>
              </a:rPr>
              <a:t>learning.</a:t>
            </a:r>
            <a:endParaRPr lang="en-US" smtClean="0"/>
          </a:p>
          <a:p>
            <a:endParaRPr lang="en-US" dirty="0" smtClean="0"/>
          </a:p>
          <a:p>
            <a:r>
              <a:rPr lang="en-US" dirty="0" smtClean="0"/>
              <a:t>Image source</a:t>
            </a:r>
            <a:r>
              <a:rPr lang="en-US" dirty="0" smtClean="0"/>
              <a:t>: </a:t>
            </a:r>
            <a:r>
              <a:rPr lang="en-US" dirty="0" err="1" smtClean="0"/>
              <a:t>Flickr</a:t>
            </a:r>
            <a:r>
              <a:rPr lang="en-US" dirty="0" smtClean="0"/>
              <a:t>, https://www.flickr.com/photos/un_photo/5370298016/</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1. Sub-Saharan Africa</a:t>
            </a:r>
          </a:p>
          <a:p>
            <a:r>
              <a:rPr lang="en-US" sz="1200" kern="1200" dirty="0" smtClean="0">
                <a:solidFill>
                  <a:schemeClr val="tx1"/>
                </a:solidFill>
                <a:latin typeface="+mn-lt"/>
                <a:ea typeface="+mn-ea"/>
                <a:cs typeface="+mn-cs"/>
              </a:rPr>
              <a:t>2. These regions are the poorest and have possibly unstable governments and political systems. Students may give other good reasons as well. These are just a few.</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Students can read these sections independently. Encourage them to “mark up” the workbook text in order to help maintain active and focused reading.</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READ: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Kangaroo mother care involves skin to skin contact between mom and baby.  This allows the baby to benefit from maternal warmth and have easy access to on-demand breast-feeding.</a:t>
            </a:r>
          </a:p>
          <a:p>
            <a:r>
              <a:rPr lang="en-US" sz="1200" kern="1200" dirty="0" smtClean="0">
                <a:solidFill>
                  <a:schemeClr val="tx1"/>
                </a:solidFill>
                <a:latin typeface="+mn-lt"/>
                <a:ea typeface="+mn-ea"/>
                <a:cs typeface="+mn-cs"/>
              </a:rPr>
              <a:t>2. It is helpful in Senegal because many babies are born low-</a:t>
            </a:r>
            <a:r>
              <a:rPr lang="en-US" sz="1200" kern="1200" dirty="0" err="1" smtClean="0">
                <a:solidFill>
                  <a:schemeClr val="tx1"/>
                </a:solidFill>
                <a:latin typeface="+mn-lt"/>
                <a:ea typeface="+mn-ea"/>
                <a:cs typeface="+mn-cs"/>
              </a:rPr>
              <a:t>birthweight</a:t>
            </a:r>
            <a:r>
              <a:rPr lang="en-US" sz="1200" kern="1200" dirty="0" smtClean="0">
                <a:solidFill>
                  <a:schemeClr val="tx1"/>
                </a:solidFill>
                <a:latin typeface="+mn-lt"/>
                <a:ea typeface="+mn-ea"/>
                <a:cs typeface="+mn-cs"/>
              </a:rPr>
              <a:t> and/or premature. These babies are often more vulnerable to hypothermia, infection, and other problems. </a:t>
            </a:r>
          </a:p>
          <a:p>
            <a:r>
              <a:rPr lang="en-US" sz="1200" kern="1200" dirty="0" smtClean="0">
                <a:solidFill>
                  <a:schemeClr val="tx1"/>
                </a:solidFill>
                <a:latin typeface="+mn-lt"/>
                <a:ea typeface="+mn-ea"/>
                <a:cs typeface="+mn-cs"/>
              </a:rPr>
              <a:t>3. Improved outcomes have been observed for babies. They have reduced by half the number of babies that survive past the first month of life. Data is still being collected.</a:t>
            </a:r>
          </a:p>
          <a:p>
            <a:r>
              <a:rPr lang="en-US" sz="1200" kern="1200" dirty="0" smtClean="0">
                <a:solidFill>
                  <a:schemeClr val="tx1"/>
                </a:solidFill>
                <a:latin typeface="+mn-lt"/>
                <a:ea typeface="+mn-ea"/>
                <a:cs typeface="+mn-cs"/>
              </a:rPr>
              <a:t>4. This intervention might be successful for a variety of reasons, some of which include: it is low-tech (really no tech) and thus it is free (not even just low cost). The only thing needed is a cloth for wrapping the babies, which is a supply the mothers are already likely to have. Thus it is sustainable, natural, easy for mothers to learn and understand, etc.</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The purpose of this homework is to help students realize how much potential there is in medical innovations. One example: The Odon Device</a:t>
            </a:r>
            <a:r>
              <a:rPr lang="en-US" sz="1200" kern="1200" dirty="0" smtClean="0">
                <a:solidFill>
                  <a:schemeClr val="tx1"/>
                </a:solidFill>
                <a:latin typeface="+mn-lt"/>
                <a:ea typeface="+mn-ea"/>
                <a:cs typeface="+mn-cs"/>
              </a:rPr>
              <a:t> &lt;</a:t>
            </a:r>
            <a:r>
              <a:rPr lang="en-US" sz="1200" kern="1200" dirty="0" smtClean="0">
                <a:solidFill>
                  <a:schemeClr val="tx1"/>
                </a:solidFill>
                <a:latin typeface="+mn-lt"/>
                <a:ea typeface="+mn-ea"/>
                <a:cs typeface="+mn-cs"/>
                <a:hlinkClick r:id="rId3"/>
              </a:rPr>
              <a:t>http://en.wikipedia.org/wiki/Od%C3%B3n_Device</a:t>
            </a:r>
            <a:r>
              <a:rPr lang="en-US" sz="1200" kern="1200" dirty="0" smtClean="0">
                <a:solidFill>
                  <a:schemeClr val="tx1"/>
                </a:solidFill>
                <a:latin typeface="+mn-lt"/>
                <a:ea typeface="+mn-ea"/>
                <a:cs typeface="+mn-cs"/>
              </a:rPr>
              <a:t>&gt;</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http://www.plosmedicine.org/"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who.int/topics/maternal_health/en/" TargetMode="External"/><Relationship Id="rId4" Type="http://schemas.openxmlformats.org/officeDocument/2006/relationships/hyperlink" Target="http://www.who.int/gho/maternal_health/en/" TargetMode="External"/><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who.int/mediacentre/factsheets/fs348/en/"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who.int/mediacentre/factsheets/fs342/en/"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who.int/features/2013/senegal-infant-survival/en/"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13.7:</a:t>
            </a:r>
            <a:br>
              <a:rPr lang="en-US" dirty="0" smtClean="0"/>
            </a:br>
            <a:r>
              <a:rPr lang="en-US" dirty="0" smtClean="0"/>
              <a:t>Maternal/Child Health</a:t>
            </a:r>
            <a:endParaRPr lang="en-US" sz="4444" dirty="0"/>
          </a:p>
        </p:txBody>
      </p:sp>
      <p:sp>
        <p:nvSpPr>
          <p:cNvPr id="3" name="Subtitle 2"/>
          <p:cNvSpPr>
            <a:spLocks noGrp="1"/>
          </p:cNvSpPr>
          <p:nvPr>
            <p:ph type="subTitle" idx="1"/>
          </p:nvPr>
        </p:nvSpPr>
        <p:spPr/>
        <p:txBody>
          <a:bodyPr/>
          <a:lstStyle/>
          <a:p>
            <a:r>
              <a:rPr lang="en-US" dirty="0" smtClean="0"/>
              <a:t>Module </a:t>
            </a:r>
            <a:r>
              <a:rPr lang="en-US" dirty="0" smtClean="0"/>
              <a:t>13: Global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13.7: </a:t>
            </a:r>
            <a:r>
              <a:rPr lang="en-US" sz="2200" dirty="0" smtClean="0">
                <a:latin typeface="+mj-lt"/>
              </a:rPr>
              <a:t> </a:t>
            </a:r>
            <a:r>
              <a:rPr lang="en-US" sz="2400" dirty="0" smtClean="0"/>
              <a:t>Explain the risk factors and causes for maternal and child health problems.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3810000" y="1219200"/>
            <a:ext cx="4495800" cy="2992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228600" y="4343400"/>
            <a:ext cx="8153400" cy="2514600"/>
          </a:xfrm>
        </p:spPr>
        <p:txBody>
          <a:bodyPr>
            <a:normAutofit fontScale="85000" lnSpcReduction="20000"/>
          </a:bodyPr>
          <a:lstStyle/>
          <a:p>
            <a:r>
              <a:rPr lang="en-US" dirty="0" smtClean="0"/>
              <a:t>The Burden of Maternal &amp; Child Mortality</a:t>
            </a:r>
            <a:endParaRPr lang="en-US" dirty="0" smtClean="0"/>
          </a:p>
          <a:p>
            <a:pPr lvl="0"/>
            <a:r>
              <a:rPr lang="en-US" dirty="0" smtClean="0"/>
              <a:t>1. What </a:t>
            </a:r>
            <a:r>
              <a:rPr lang="en-US" dirty="0" smtClean="0"/>
              <a:t>region experiences the greatest proportion of maternal and child deaths</a:t>
            </a:r>
            <a:r>
              <a:rPr lang="en-US" dirty="0" smtClean="0"/>
              <a:t>? </a:t>
            </a:r>
          </a:p>
          <a:p>
            <a:pPr lvl="0"/>
            <a:r>
              <a:rPr lang="en-US" dirty="0" smtClean="0"/>
              <a:t>2. Why </a:t>
            </a:r>
            <a:r>
              <a:rPr lang="en-US" dirty="0" smtClean="0"/>
              <a:t>do you think Sub-Saharan Africa and Asia, in particular, have the highest percentage of maternal and child deaths. List as many factors that might contribute to this problem as you can!</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3429000" y="285749"/>
            <a:ext cx="5715000" cy="3285627"/>
          </a:xfrm>
          <a:prstGeom prst="rect">
            <a:avLst/>
          </a:prstGeom>
        </p:spPr>
      </p:pic>
      <p:sp>
        <p:nvSpPr>
          <p:cNvPr id="6" name="Rectangle 5"/>
          <p:cNvSpPr/>
          <p:nvPr/>
        </p:nvSpPr>
        <p:spPr>
          <a:xfrm>
            <a:off x="2133600" y="1524000"/>
            <a:ext cx="1676400" cy="1754327"/>
          </a:xfrm>
          <a:prstGeom prst="rect">
            <a:avLst/>
          </a:prstGeom>
        </p:spPr>
        <p:txBody>
          <a:bodyPr wrap="square">
            <a:spAutoFit/>
          </a:bodyPr>
          <a:lstStyle/>
          <a:p>
            <a:r>
              <a:rPr lang="en-US" b="1" dirty="0" smtClean="0"/>
              <a:t>Regional distribution of the global burden for maternal &amp; child mortality</a:t>
            </a:r>
          </a:p>
        </p:txBody>
      </p:sp>
      <p:sp>
        <p:nvSpPr>
          <p:cNvPr id="7" name="Rectangle 6"/>
          <p:cNvSpPr/>
          <p:nvPr/>
        </p:nvSpPr>
        <p:spPr>
          <a:xfrm>
            <a:off x="5715000" y="3429000"/>
            <a:ext cx="3429000" cy="954107"/>
          </a:xfrm>
          <a:prstGeom prst="rect">
            <a:avLst/>
          </a:prstGeom>
        </p:spPr>
        <p:txBody>
          <a:bodyPr wrap="square">
            <a:spAutoFit/>
          </a:bodyPr>
          <a:lstStyle/>
          <a:p>
            <a:r>
              <a:rPr lang="en-US" sz="1400" b="1" dirty="0" smtClean="0"/>
              <a:t>Source:</a:t>
            </a:r>
            <a:r>
              <a:rPr lang="en-US" sz="1400" dirty="0" smtClean="0"/>
              <a:t> Kinney et al (2010) Sub-Saharan Africa's Mothers, Newborns, and Children: Where and</a:t>
            </a:r>
            <a:r>
              <a:rPr lang="en-US" sz="1400" dirty="0" smtClean="0"/>
              <a:t> Why </a:t>
            </a:r>
            <a:r>
              <a:rPr lang="en-US" sz="1400" dirty="0" smtClean="0"/>
              <a:t>Do They Die? &lt;</a:t>
            </a:r>
            <a:r>
              <a:rPr lang="en-US" sz="1400" dirty="0" smtClean="0">
                <a:hlinkClick r:id="rId5"/>
              </a:rPr>
              <a:t>http://www.plosmedicine.org</a:t>
            </a:r>
            <a:r>
              <a:rPr lang="en-US" sz="1400" dirty="0" smtClean="0"/>
              <a:t>&gt;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Maternal Health?</a:t>
            </a:r>
            <a:endParaRPr lang="en-US" dirty="0" smtClean="0"/>
          </a:p>
        </p:txBody>
      </p:sp>
      <p:sp>
        <p:nvSpPr>
          <p:cNvPr id="3" name="Content Placeholder 2"/>
          <p:cNvSpPr>
            <a:spLocks noGrp="1"/>
          </p:cNvSpPr>
          <p:nvPr>
            <p:ph sz="quarter" idx="1"/>
          </p:nvPr>
        </p:nvSpPr>
        <p:spPr>
          <a:xfrm>
            <a:off x="556203" y="1529645"/>
            <a:ext cx="8153400" cy="5715000"/>
          </a:xfrm>
        </p:spPr>
        <p:txBody>
          <a:bodyPr>
            <a:normAutofit fontScale="77500" lnSpcReduction="20000"/>
          </a:bodyPr>
          <a:lstStyle/>
          <a:p>
            <a:r>
              <a:rPr lang="en-US" dirty="0" smtClean="0"/>
              <a:t>Maternal </a:t>
            </a:r>
            <a:r>
              <a:rPr lang="en-US" dirty="0" smtClean="0"/>
              <a:t>health refers to the health of women during pregnancy, childbirth and the 	</a:t>
            </a:r>
          </a:p>
          <a:p>
            <a:pPr>
              <a:buNone/>
            </a:pPr>
            <a:r>
              <a:rPr lang="en-US" dirty="0" smtClean="0"/>
              <a:t>postpartum period. While motherhood is often a positive and fulfilling experience, </a:t>
            </a:r>
            <a:r>
              <a:rPr lang="en-US" dirty="0" smtClean="0"/>
              <a:t>for too </a:t>
            </a:r>
            <a:r>
              <a:rPr lang="en-US" dirty="0" smtClean="0"/>
              <a:t>many women it is associated with suffering, ill-health and even death.</a:t>
            </a:r>
            <a:endParaRPr lang="en-US" dirty="0" smtClean="0"/>
          </a:p>
          <a:p>
            <a:pPr>
              <a:buNone/>
            </a:pPr>
            <a:r>
              <a:rPr lang="en-US" sz="2560" b="1" dirty="0" smtClean="0"/>
              <a:t>				Source</a:t>
            </a:r>
            <a:r>
              <a:rPr lang="en-US" sz="2560" b="1" dirty="0" smtClean="0"/>
              <a:t>:</a:t>
            </a:r>
            <a:r>
              <a:rPr lang="en-US" sz="2560" dirty="0" smtClean="0"/>
              <a:t> </a:t>
            </a:r>
            <a:r>
              <a:rPr lang="en-US" sz="2560" dirty="0" smtClean="0">
                <a:hlinkClick r:id="rId3"/>
              </a:rPr>
              <a:t>http://www.who.int/topics/maternal_health/en/</a:t>
            </a:r>
            <a:endParaRPr lang="en-US" sz="2560" dirty="0" smtClean="0"/>
          </a:p>
          <a:p>
            <a:r>
              <a:rPr lang="en-US" dirty="0" smtClean="0"/>
              <a:t>Every day in 2013, about 800 women died due to complications of pregnancy and child birth. Almost all of these deaths occurred in low-resource settings, and most could have been prevented. The risk of a woman in a developing country dying from a maternal-related cause during her lifetime is about 23 times higher compared to a woman living in a developed country. Maternal mortality is a health indicator that shows very wide gaps between rich and poor, urban and rural areas, both between countries and within </a:t>
            </a:r>
            <a:r>
              <a:rPr lang="en-US" dirty="0" smtClean="0"/>
              <a:t>them. The </a:t>
            </a:r>
            <a:r>
              <a:rPr lang="en-US" dirty="0" smtClean="0"/>
              <a:t>major direct causes of maternal morbidity and mortality include hemorrhage (internal bleeding), infection, high blood pressure, unsafe abortion, and obstructed </a:t>
            </a:r>
            <a:r>
              <a:rPr lang="en-US" dirty="0" smtClean="0"/>
              <a:t>labor</a:t>
            </a:r>
            <a:r>
              <a:rPr lang="en-US" dirty="0" smtClean="0"/>
              <a:t>.</a:t>
            </a:r>
          </a:p>
          <a:p>
            <a:pPr>
              <a:buNone/>
            </a:pPr>
            <a:r>
              <a:rPr lang="en-US" dirty="0" smtClean="0"/>
              <a:t>			</a:t>
            </a:r>
            <a:r>
              <a:rPr lang="en-US" dirty="0" smtClean="0"/>
              <a:t>	</a:t>
            </a:r>
            <a:r>
              <a:rPr lang="en-US" sz="2560" b="1" dirty="0" smtClean="0"/>
              <a:t>Source</a:t>
            </a:r>
            <a:r>
              <a:rPr lang="en-US" sz="2560" dirty="0" smtClean="0"/>
              <a:t>: </a:t>
            </a:r>
            <a:r>
              <a:rPr lang="en-US" sz="2560" dirty="0" smtClean="0">
                <a:hlinkClick r:id="rId4"/>
              </a:rPr>
              <a:t>http://www.who.int/gho/maternal_health/en/</a:t>
            </a:r>
            <a:endParaRPr lang="en-US" sz="2560" dirty="0" smtClean="0"/>
          </a:p>
          <a:p>
            <a:endParaRPr lang="en-US" b="1" dirty="0"/>
          </a:p>
        </p:txBody>
      </p:sp>
      <p:pic>
        <p:nvPicPr>
          <p:cNvPr id="7" name="Picture 6"/>
          <p:cNvPicPr>
            <a:picLocks noChangeAspect="1"/>
          </p:cNvPicPr>
          <p:nvPr/>
        </p:nvPicPr>
        <p:blipFill>
          <a:blip r:embed="rId5"/>
          <a:stretch>
            <a:fillRect/>
          </a:stretch>
        </p:blipFill>
        <p:spPr>
          <a:xfrm>
            <a:off x="8138013" y="252992"/>
            <a:ext cx="628035" cy="9662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Maternal Health?</a:t>
            </a:r>
            <a:endParaRPr lang="en-US" dirty="0" smtClean="0"/>
          </a:p>
        </p:txBody>
      </p:sp>
      <p:sp>
        <p:nvSpPr>
          <p:cNvPr id="3" name="Content Placeholder 2"/>
          <p:cNvSpPr>
            <a:spLocks noGrp="1"/>
          </p:cNvSpPr>
          <p:nvPr>
            <p:ph sz="quarter" idx="1"/>
          </p:nvPr>
        </p:nvSpPr>
        <p:spPr>
          <a:xfrm>
            <a:off x="556203" y="1529645"/>
            <a:ext cx="8153400" cy="5328355"/>
          </a:xfrm>
        </p:spPr>
        <p:txBody>
          <a:bodyPr>
            <a:normAutofit fontScale="85000" lnSpcReduction="10000"/>
          </a:bodyPr>
          <a:lstStyle/>
          <a:p>
            <a:r>
              <a:rPr lang="en-US" sz="3200" b="1" dirty="0" smtClean="0"/>
              <a:t>Why do women not get the care they need?  </a:t>
            </a:r>
            <a:r>
              <a:rPr lang="en-US" sz="3200" dirty="0" smtClean="0"/>
              <a:t>Poor women in remote areas are the least likely to receive adequate health care. This is especially true for regions with low numbers of skilled health workers, such as sub-Saharan Africa and South Asia.</a:t>
            </a:r>
            <a:r>
              <a:rPr lang="en-US" sz="3200" dirty="0" smtClean="0"/>
              <a:t> </a:t>
            </a:r>
          </a:p>
          <a:p>
            <a:r>
              <a:rPr lang="en-US" sz="3200" dirty="0" smtClean="0"/>
              <a:t>Other </a:t>
            </a:r>
            <a:r>
              <a:rPr lang="en-US" sz="3200" dirty="0" smtClean="0"/>
              <a:t>factors that prevent women from receiving or seeking care during pregnancy and childbirth are:</a:t>
            </a:r>
            <a:endParaRPr lang="en-US" sz="3600" dirty="0" smtClean="0"/>
          </a:p>
          <a:p>
            <a:pPr lvl="1"/>
            <a:r>
              <a:rPr lang="en-US" sz="2800" dirty="0" smtClean="0"/>
              <a:t>poverty</a:t>
            </a:r>
            <a:endParaRPr lang="en-US" sz="3200" dirty="0" smtClean="0"/>
          </a:p>
          <a:p>
            <a:pPr lvl="1"/>
            <a:r>
              <a:rPr lang="en-US" sz="2800" dirty="0" smtClean="0"/>
              <a:t>distance</a:t>
            </a:r>
            <a:endParaRPr lang="en-US" sz="3200" dirty="0" smtClean="0"/>
          </a:p>
          <a:p>
            <a:pPr lvl="1"/>
            <a:r>
              <a:rPr lang="en-US" sz="2800" dirty="0" smtClean="0"/>
              <a:t>lack of information</a:t>
            </a:r>
            <a:endParaRPr lang="en-US" sz="3200" dirty="0" smtClean="0"/>
          </a:p>
          <a:p>
            <a:pPr lvl="1"/>
            <a:r>
              <a:rPr lang="en-US" sz="2800" dirty="0" smtClean="0"/>
              <a:t>inadequate services</a:t>
            </a:r>
            <a:endParaRPr lang="en-US" sz="3200" dirty="0" smtClean="0"/>
          </a:p>
          <a:p>
            <a:pPr lvl="1"/>
            <a:r>
              <a:rPr lang="en-US" dirty="0" smtClean="0"/>
              <a:t>cultural practices</a:t>
            </a:r>
            <a:endParaRPr lang="en-US" sz="3300" dirty="0" smtClean="0"/>
          </a:p>
          <a:p>
            <a:endParaRPr lang="en-US" b="1" dirty="0"/>
          </a:p>
        </p:txBody>
      </p:sp>
      <p:pic>
        <p:nvPicPr>
          <p:cNvPr id="7" name="Picture 6"/>
          <p:cNvPicPr>
            <a:picLocks noChangeAspect="1"/>
          </p:cNvPicPr>
          <p:nvPr/>
        </p:nvPicPr>
        <p:blipFill>
          <a:blip r:embed="rId3"/>
          <a:stretch>
            <a:fillRect/>
          </a:stretch>
        </p:blipFill>
        <p:spPr>
          <a:xfrm>
            <a:off x="8138013" y="252992"/>
            <a:ext cx="628035" cy="966208"/>
          </a:xfrm>
          <a:prstGeom prst="rect">
            <a:avLst/>
          </a:prstGeom>
        </p:spPr>
      </p:pic>
      <p:sp>
        <p:nvSpPr>
          <p:cNvPr id="5" name="TextBox 4"/>
          <p:cNvSpPr txBox="1"/>
          <p:nvPr/>
        </p:nvSpPr>
        <p:spPr>
          <a:xfrm>
            <a:off x="3079176" y="6516308"/>
            <a:ext cx="6062439" cy="369332"/>
          </a:xfrm>
          <a:prstGeom prst="rect">
            <a:avLst/>
          </a:prstGeom>
          <a:noFill/>
        </p:spPr>
        <p:txBody>
          <a:bodyPr wrap="none" rtlCol="0">
            <a:spAutoFit/>
          </a:bodyPr>
          <a:lstStyle/>
          <a:p>
            <a:r>
              <a:rPr lang="en-US" b="1" dirty="0" smtClean="0"/>
              <a:t>Source</a:t>
            </a:r>
            <a:r>
              <a:rPr lang="en-US" dirty="0" smtClean="0"/>
              <a:t>: </a:t>
            </a:r>
            <a:r>
              <a:rPr lang="en-US" dirty="0" smtClean="0">
                <a:hlinkClick r:id="rId4"/>
              </a:rPr>
              <a:t>http://www.who.int/mediacentre/factsheets/fs348/en/</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Infant &amp; Child Health?</a:t>
            </a:r>
            <a:endParaRPr lang="en-US" dirty="0" smtClean="0"/>
          </a:p>
        </p:txBody>
      </p:sp>
      <p:sp>
        <p:nvSpPr>
          <p:cNvPr id="3" name="Content Placeholder 2"/>
          <p:cNvSpPr>
            <a:spLocks noGrp="1"/>
          </p:cNvSpPr>
          <p:nvPr>
            <p:ph sz="quarter" idx="1"/>
          </p:nvPr>
        </p:nvSpPr>
        <p:spPr>
          <a:xfrm>
            <a:off x="556203" y="1529645"/>
            <a:ext cx="8153400" cy="5328355"/>
          </a:xfrm>
        </p:spPr>
        <p:txBody>
          <a:bodyPr>
            <a:normAutofit fontScale="55000" lnSpcReduction="20000"/>
          </a:bodyPr>
          <a:lstStyle/>
          <a:p>
            <a:r>
              <a:rPr lang="en-US" sz="3600" dirty="0" smtClean="0"/>
              <a:t>Poor </a:t>
            </a:r>
            <a:r>
              <a:rPr lang="en-US" sz="3600" dirty="0" smtClean="0"/>
              <a:t>infant and child health is a complex, multivariable problem. One major cause of infant morbidity (illness) and mortality (death) is hunger or nutritional deficiencies. The focus of this section will be on this particular aspect of infant and child health.</a:t>
            </a:r>
          </a:p>
          <a:p>
            <a:r>
              <a:rPr lang="en-US" sz="3600" b="1" dirty="0" smtClean="0"/>
              <a:t>Key facts:</a:t>
            </a:r>
            <a:endParaRPr lang="en-US" sz="3600" dirty="0" smtClean="0"/>
          </a:p>
          <a:p>
            <a:pPr lvl="1"/>
            <a:r>
              <a:rPr lang="en-US" sz="3300" dirty="0" smtClean="0"/>
              <a:t>Every infant and child has the right to good nutrition according to the Convention on the Rights of the Child.</a:t>
            </a:r>
          </a:p>
          <a:p>
            <a:pPr lvl="1"/>
            <a:r>
              <a:rPr lang="en-US" sz="3300" dirty="0" err="1" smtClean="0"/>
              <a:t>Undernutrition</a:t>
            </a:r>
            <a:r>
              <a:rPr lang="en-US" sz="3300" dirty="0" smtClean="0"/>
              <a:t> is associated with 45% of child deaths.</a:t>
            </a:r>
          </a:p>
          <a:p>
            <a:pPr lvl="1"/>
            <a:r>
              <a:rPr lang="en-US" sz="3300" dirty="0" smtClean="0"/>
              <a:t>Globally in 2012, 162 million children under 5 were estimated to be stunted and 51 million have low weight-for-height, mostly as a consequence of poor feeding and repeated infections; 44 million were overweight or obese.</a:t>
            </a:r>
          </a:p>
          <a:p>
            <a:pPr lvl="1"/>
            <a:r>
              <a:rPr lang="en-US" sz="3300" dirty="0" smtClean="0"/>
              <a:t>About 38% of infants 0 to 6 months old are exclusively breastfed.</a:t>
            </a:r>
          </a:p>
          <a:p>
            <a:pPr lvl="1"/>
            <a:r>
              <a:rPr lang="en-US" sz="3300" dirty="0" smtClean="0"/>
              <a:t>Few children receive nutritionally adequate and safe complementary foods; in many countries only a third of breastfed infants 6–23 months of age meet the criteria of dietary diversity and feeding frequency that are appropriate for their age.</a:t>
            </a:r>
          </a:p>
          <a:p>
            <a:pPr lvl="1"/>
            <a:r>
              <a:rPr lang="en-US" sz="3300" dirty="0" smtClean="0"/>
              <a:t>About 800 000 children's lives could be saved every year among children under 5, if all children 0–23 months were optimally breastfed.</a:t>
            </a:r>
          </a:p>
          <a:p>
            <a:pPr>
              <a:buNone/>
            </a:pPr>
            <a:r>
              <a:rPr lang="en-US" sz="3600" dirty="0" smtClean="0"/>
              <a:t> </a:t>
            </a:r>
          </a:p>
          <a:p>
            <a:endParaRPr lang="en-US" sz="3300" dirty="0" smtClean="0"/>
          </a:p>
          <a:p>
            <a:endParaRPr lang="en-US" b="1" dirty="0"/>
          </a:p>
        </p:txBody>
      </p:sp>
      <p:pic>
        <p:nvPicPr>
          <p:cNvPr id="7" name="Picture 6"/>
          <p:cNvPicPr>
            <a:picLocks noChangeAspect="1"/>
          </p:cNvPicPr>
          <p:nvPr/>
        </p:nvPicPr>
        <p:blipFill>
          <a:blip r:embed="rId3"/>
          <a:stretch>
            <a:fillRect/>
          </a:stretch>
        </p:blipFill>
        <p:spPr>
          <a:xfrm>
            <a:off x="8138013" y="252992"/>
            <a:ext cx="628035" cy="966208"/>
          </a:xfrm>
          <a:prstGeom prst="rect">
            <a:avLst/>
          </a:prstGeom>
        </p:spPr>
      </p:pic>
      <p:sp>
        <p:nvSpPr>
          <p:cNvPr id="5" name="TextBox 4"/>
          <p:cNvSpPr txBox="1"/>
          <p:nvPr/>
        </p:nvSpPr>
        <p:spPr>
          <a:xfrm>
            <a:off x="3079176" y="6516308"/>
            <a:ext cx="6070893" cy="646331"/>
          </a:xfrm>
          <a:prstGeom prst="rect">
            <a:avLst/>
          </a:prstGeom>
          <a:noFill/>
        </p:spPr>
        <p:txBody>
          <a:bodyPr wrap="none" rtlCol="0">
            <a:spAutoFit/>
          </a:bodyPr>
          <a:lstStyle/>
          <a:p>
            <a:r>
              <a:rPr lang="en-US" b="1" dirty="0" smtClean="0"/>
              <a:t>Source: </a:t>
            </a:r>
            <a:r>
              <a:rPr lang="en-US" dirty="0" smtClean="0">
                <a:hlinkClick r:id="rId4"/>
              </a:rPr>
              <a:t>http://www.who.int/mediacentre/factsheets/fs342/en/</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Kangaroo </a:t>
            </a:r>
            <a:r>
              <a:rPr lang="en-US" dirty="0" smtClean="0"/>
              <a:t>Care</a:t>
            </a:r>
            <a:r>
              <a:rPr lang="en-US" b="1" dirty="0" smtClean="0"/>
              <a:t>:</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Read </a:t>
            </a:r>
            <a:r>
              <a:rPr lang="en-US" dirty="0" smtClean="0"/>
              <a:t>the handout article, “Senegal: A leap forward on infant survival.” Then answer the questions below</a:t>
            </a:r>
            <a:r>
              <a:rPr lang="en-US" dirty="0" smtClean="0"/>
              <a:t>. </a:t>
            </a:r>
            <a:endParaRPr lang="en-US" dirty="0" smtClean="0"/>
          </a:p>
          <a:p>
            <a:pPr lvl="1"/>
            <a:r>
              <a:rPr lang="en-US" dirty="0" smtClean="0"/>
              <a:t>1.  What is kangaroo mother care</a:t>
            </a:r>
            <a:r>
              <a:rPr lang="en-US" dirty="0" smtClean="0"/>
              <a:t>? </a:t>
            </a:r>
            <a:endParaRPr lang="en-US" dirty="0" smtClean="0"/>
          </a:p>
          <a:p>
            <a:pPr lvl="1"/>
            <a:r>
              <a:rPr lang="en-US" dirty="0" smtClean="0"/>
              <a:t>2.  Why is kangaroo mother care helpful in Senegal</a:t>
            </a:r>
            <a:r>
              <a:rPr lang="en-US" dirty="0" smtClean="0"/>
              <a:t>? </a:t>
            </a:r>
          </a:p>
          <a:p>
            <a:pPr lvl="1"/>
            <a:r>
              <a:rPr lang="en-US" dirty="0" smtClean="0"/>
              <a:t>3</a:t>
            </a:r>
            <a:r>
              <a:rPr lang="en-US" dirty="0" smtClean="0"/>
              <a:t>.  What outcomes have been observed with the use of kangaroo mother </a:t>
            </a:r>
            <a:r>
              <a:rPr lang="en-US" dirty="0" smtClean="0"/>
              <a:t>care?  </a:t>
            </a:r>
            <a:endParaRPr lang="en-US" dirty="0" smtClean="0"/>
          </a:p>
          <a:p>
            <a:pPr lvl="1"/>
            <a:r>
              <a:rPr lang="en-US" dirty="0" smtClean="0"/>
              <a:t>4.  What made this intervention successful?</a:t>
            </a:r>
            <a:endParaRPr lang="en-US" dirty="0" smtClean="0"/>
          </a:p>
          <a:p>
            <a:pPr>
              <a:buNone/>
            </a:pPr>
            <a:r>
              <a:rPr lang="en-US" dirty="0" smtClean="0"/>
              <a:t> </a:t>
            </a:r>
          </a:p>
          <a:p>
            <a:pPr>
              <a:buNone/>
            </a:pPr>
            <a:endParaRPr lang="en-US" b="1" dirty="0" smtClean="0"/>
          </a:p>
          <a:p>
            <a:pPr>
              <a:buNone/>
            </a:pPr>
            <a:r>
              <a:rPr lang="en-US" sz="2118" b="1" dirty="0" smtClean="0"/>
              <a:t>Source</a:t>
            </a:r>
            <a:r>
              <a:rPr lang="en-US" sz="2118" b="1" dirty="0" smtClean="0"/>
              <a:t>:</a:t>
            </a:r>
            <a:r>
              <a:rPr lang="en-US" sz="2118" dirty="0" smtClean="0"/>
              <a:t> Senegal: WHO (2014). A leap forward on infant survival &lt;</a:t>
            </a:r>
            <a:r>
              <a:rPr lang="en-US" sz="2118" dirty="0" smtClean="0">
                <a:hlinkClick r:id="rId3"/>
              </a:rPr>
              <a:t>http://www.who.int/features/2013/senegal-infant-survival/en/</a:t>
            </a:r>
            <a:r>
              <a:rPr lang="en-US" sz="2118" dirty="0" smtClean="0"/>
              <a:t>&gt;</a:t>
            </a:r>
            <a:endParaRPr lang="en-US" dirty="0" smtClean="0"/>
          </a:p>
          <a:p>
            <a:endParaRPr lang="en-US" b="1" dirty="0"/>
          </a:p>
        </p:txBody>
      </p:sp>
      <p:pic>
        <p:nvPicPr>
          <p:cNvPr id="5" name="Picture 4"/>
          <p:cNvPicPr>
            <a:picLocks noChangeAspect="1"/>
          </p:cNvPicPr>
          <p:nvPr/>
        </p:nvPicPr>
        <p:blipFill>
          <a:blip r:embed="rId4"/>
          <a:stretch>
            <a:fillRect/>
          </a:stretch>
        </p:blipFill>
        <p:spPr>
          <a:xfrm>
            <a:off x="7703117" y="5854565"/>
            <a:ext cx="1301507" cy="8412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Low-Tech Interventions for Maternal/Child Health</a:t>
            </a:r>
            <a:br>
              <a:rPr lang="en-US" dirty="0" smtClean="0"/>
            </a:b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Research </a:t>
            </a:r>
            <a:r>
              <a:rPr lang="en-US" dirty="0" smtClean="0"/>
              <a:t>another successful intervention (of any kind!) that has been used in low-resource settings for improving maternal and child health outcomes.  After you research, answer these questions:</a:t>
            </a:r>
          </a:p>
          <a:p>
            <a:pPr lvl="1"/>
            <a:r>
              <a:rPr lang="en-US" dirty="0" smtClean="0"/>
              <a:t>1. Describe the intervention clearly.</a:t>
            </a:r>
          </a:p>
          <a:p>
            <a:pPr lvl="1"/>
            <a:r>
              <a:rPr lang="en-US" dirty="0" smtClean="0"/>
              <a:t>2. What problem does it address? Why is it effective?</a:t>
            </a:r>
          </a:p>
          <a:p>
            <a:pPr lvl="1"/>
            <a:r>
              <a:rPr lang="en-US" dirty="0" smtClean="0"/>
              <a:t>3. What outcomes have been observed with its use? (Provide actual data if possible).</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3262</TotalTime>
  <Words>1261</Words>
  <Application>Microsoft Macintosh PowerPoint</Application>
  <PresentationFormat>On-screen Show (4:3)</PresentationFormat>
  <Paragraphs>68</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13.7: Maternal/Child Health</vt:lpstr>
      <vt:lpstr>Do Now</vt:lpstr>
      <vt:lpstr>What is Maternal Health?</vt:lpstr>
      <vt:lpstr>What is Maternal Health?</vt:lpstr>
      <vt:lpstr>What is Infant &amp; Child Health?</vt:lpstr>
      <vt:lpstr>Kangaroo Care:</vt:lpstr>
      <vt:lpstr>Homework: Low-Tech Interventions for Maternal/Child Health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79</cp:revision>
  <dcterms:created xsi:type="dcterms:W3CDTF">2014-06-01T18:03:53Z</dcterms:created>
  <dcterms:modified xsi:type="dcterms:W3CDTF">2014-06-01T18:38:15Z</dcterms:modified>
</cp:coreProperties>
</file>