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59" r:id="rId5"/>
    <p:sldId id="269" r:id="rId6"/>
    <p:sldId id="270" r:id="rId7"/>
    <p:sldId id="27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6/1/14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challenge students to gather information and data to make a case for a global health priority in the diseases HIV/AIDS, TB, &amp; malaria. First, students will complete a K-W chart identifying background knowledge &amp; questions on the diseases. Then they will discuss the challenges, limitations, &amp; benefits of rich nations providing poor nation with foreign aid for health needs. Next, students will complete background research on the three diseases. Then they will be challenged to use gathered evidence and data to identify key priorities for health-related international efforts.</a:t>
            </a:r>
            <a:r>
              <a:rPr lang="en-US" dirty="0" smtClean="0"/>
              <a:t>  </a:t>
            </a:r>
          </a:p>
          <a:p>
            <a:endParaRPr lang="en-US" dirty="0" smtClean="0"/>
          </a:p>
          <a:p>
            <a:r>
              <a:rPr lang="en-US" dirty="0" smtClean="0"/>
              <a:t>Image source</a:t>
            </a:r>
            <a:r>
              <a:rPr lang="en-US" dirty="0" smtClean="0"/>
              <a:t>:  https://www.flickr.com/photos/un_photo/4636517289/</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Start a parking lot on a poster paper sheet or a white board where students can add their questions or “want to knows.” Encourage students to information share to address these questions during the research phase of the lesson.  </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Foreign aid is a complex, nuanced issue. At face value it will seem good to many students. Shouldn’t rich countries give away some of their wealth to those who are in need? Yes, BUT... Ask students to share how foreign aid might have  a negative side as well</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Students can work in partners or teams to break up the research tasks. Alternately, six groups could be formed to do each component of the research and they could present their notes &amp; information to the class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Select a few students at random present their answers to these questions. Encourage the class to push back and ask questions so that students are encouraged to think about different viewpoints and ways of using the evidence to defend their conclusions.</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homework assignment is to get students to think about how health education and prevention go hand in hand and can make great contributions to reducing the scourge of many major global health diseases. Obviously, there is more to it than just educating and providing prevention tools, but these are important starting points.</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13.6:</a:t>
            </a:r>
            <a:br>
              <a:rPr lang="en-US" dirty="0" smtClean="0"/>
            </a:br>
            <a:r>
              <a:rPr lang="en-US" dirty="0" smtClean="0"/>
              <a:t>HIV/AIDS, TB, &amp; Malaria</a:t>
            </a:r>
            <a:endParaRPr lang="en-US" sz="4444" dirty="0"/>
          </a:p>
        </p:txBody>
      </p:sp>
      <p:sp>
        <p:nvSpPr>
          <p:cNvPr id="3" name="Subtitle 2"/>
          <p:cNvSpPr>
            <a:spLocks noGrp="1"/>
          </p:cNvSpPr>
          <p:nvPr>
            <p:ph type="subTitle" idx="1"/>
          </p:nvPr>
        </p:nvSpPr>
        <p:spPr/>
        <p:txBody>
          <a:bodyPr/>
          <a:lstStyle/>
          <a:p>
            <a:r>
              <a:rPr lang="en-US" dirty="0" smtClean="0"/>
              <a:t>Module </a:t>
            </a:r>
            <a:r>
              <a:rPr lang="en-US" dirty="0" smtClean="0"/>
              <a:t>13: Global Health</a:t>
            </a:r>
            <a:endParaRPr lang="en-US" dirty="0"/>
          </a:p>
        </p:txBody>
      </p:sp>
      <p:sp>
        <p:nvSpPr>
          <p:cNvPr id="4" name="Rectangle 3"/>
          <p:cNvSpPr/>
          <p:nvPr/>
        </p:nvSpPr>
        <p:spPr>
          <a:xfrm>
            <a:off x="304800" y="228600"/>
            <a:ext cx="3505200" cy="1200328"/>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13.6: </a:t>
            </a:r>
            <a:r>
              <a:rPr lang="en-US" sz="2200" dirty="0" smtClean="0">
                <a:latin typeface="+mj-lt"/>
              </a:rPr>
              <a:t> </a:t>
            </a:r>
            <a:r>
              <a:rPr lang="en-US" sz="2400" dirty="0" smtClean="0"/>
              <a:t>Use data to support a global health priority.</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267199" y="1143000"/>
            <a:ext cx="4351311"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K-W-L</a:t>
            </a:r>
            <a:br>
              <a:rPr lang="en-US" dirty="0" smtClean="0"/>
            </a:br>
            <a:endParaRPr lang="en-US" b="1" dirty="0"/>
          </a:p>
        </p:txBody>
      </p:sp>
      <p:sp>
        <p:nvSpPr>
          <p:cNvPr id="3" name="Content Placeholder 2"/>
          <p:cNvSpPr>
            <a:spLocks noGrp="1"/>
          </p:cNvSpPr>
          <p:nvPr>
            <p:ph sz="quarter" idx="1"/>
          </p:nvPr>
        </p:nvSpPr>
        <p:spPr>
          <a:xfrm>
            <a:off x="612648" y="1600200"/>
            <a:ext cx="8153400" cy="1688682"/>
          </a:xfrm>
        </p:spPr>
        <p:txBody>
          <a:bodyPr>
            <a:normAutofit fontScale="85000" lnSpcReduction="20000"/>
          </a:bodyPr>
          <a:lstStyle/>
          <a:p>
            <a:r>
              <a:rPr lang="en-US" dirty="0" smtClean="0"/>
              <a:t>This </a:t>
            </a:r>
            <a:r>
              <a:rPr lang="en-US" dirty="0" smtClean="0"/>
              <a:t>lesson will focus on THREE major global health threats; diseases that can be prevented but still affect millions worldwide.  To begin, write what you already KNOW (facts, information) and what you WANT TO KNOW (questions) in the table below.</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404310" y="3288882"/>
            <a:ext cx="6934200" cy="350499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Aid for Health</a:t>
            </a:r>
          </a:p>
        </p:txBody>
      </p:sp>
      <p:sp>
        <p:nvSpPr>
          <p:cNvPr id="3" name="Content Placeholder 2"/>
          <p:cNvSpPr>
            <a:spLocks noGrp="1"/>
          </p:cNvSpPr>
          <p:nvPr>
            <p:ph sz="quarter" idx="1"/>
          </p:nvPr>
        </p:nvSpPr>
        <p:spPr/>
        <p:txBody>
          <a:bodyPr/>
          <a:lstStyle/>
          <a:p>
            <a:r>
              <a:rPr lang="en-US" dirty="0" smtClean="0"/>
              <a:t>A </a:t>
            </a:r>
            <a:r>
              <a:rPr lang="en-US" dirty="0" smtClean="0"/>
              <a:t>recent headline in the Liberian Daily Observer (5/8/14) proclaimed, “Us$101M To Battle </a:t>
            </a:r>
            <a:r>
              <a:rPr lang="en-US" dirty="0" err="1" smtClean="0"/>
              <a:t>Hiv</a:t>
            </a:r>
            <a:r>
              <a:rPr lang="en-US" dirty="0" smtClean="0"/>
              <a:t>, Tb, Malaria.”</a:t>
            </a:r>
            <a:r>
              <a:rPr lang="en-US" dirty="0" smtClean="0"/>
              <a:t>  </a:t>
            </a:r>
            <a:endParaRPr lang="en-US" dirty="0" smtClean="0"/>
          </a:p>
          <a:p>
            <a:r>
              <a:rPr lang="en-US" dirty="0" smtClean="0"/>
              <a:t>What are the </a:t>
            </a:r>
            <a:r>
              <a:rPr lang="en-US" b="1" dirty="0" smtClean="0"/>
              <a:t>challenges</a:t>
            </a:r>
            <a:r>
              <a:rPr lang="en-US" dirty="0" smtClean="0"/>
              <a:t>,</a:t>
            </a:r>
            <a:r>
              <a:rPr lang="en-US" b="1" dirty="0" smtClean="0"/>
              <a:t> limitations,</a:t>
            </a:r>
            <a:r>
              <a:rPr lang="en-US" dirty="0" smtClean="0"/>
              <a:t> &amp;</a:t>
            </a:r>
            <a:r>
              <a:rPr lang="en-US" b="1" dirty="0" smtClean="0"/>
              <a:t> benefits </a:t>
            </a:r>
            <a:r>
              <a:rPr lang="en-US" dirty="0" smtClean="0"/>
              <a:t>of providing monetary aid to other nations in order to help fight these health issues</a:t>
            </a:r>
            <a:r>
              <a:rPr lang="en-US" dirty="0" smtClean="0"/>
              <a:t>? </a:t>
            </a:r>
            <a:endParaRPr lang="en-US" dirty="0" smtClean="0"/>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 </a:t>
            </a:r>
            <a:r>
              <a:rPr lang="en-US" sz="3600" dirty="0" smtClean="0"/>
              <a:t>Background on HIV/AIDS, TB, &amp; Malaria</a:t>
            </a:r>
          </a:p>
        </p:txBody>
      </p:sp>
      <p:sp>
        <p:nvSpPr>
          <p:cNvPr id="3" name="Content Placeholder 2"/>
          <p:cNvSpPr>
            <a:spLocks noGrp="1"/>
          </p:cNvSpPr>
          <p:nvPr>
            <p:ph sz="quarter" idx="1"/>
          </p:nvPr>
        </p:nvSpPr>
        <p:spPr/>
        <p:txBody>
          <a:bodyPr/>
          <a:lstStyle/>
          <a:p>
            <a:r>
              <a:rPr lang="en-US" dirty="0" smtClean="0"/>
              <a:t>Use </a:t>
            </a:r>
            <a:r>
              <a:rPr lang="en-US" dirty="0" smtClean="0"/>
              <a:t>credible medical information sites (CDC, WHO, NIH, WebMD, etc.) to gather comparative information about HIV/AIDS, TB, &amp; malaria.</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1981200" y="3031607"/>
            <a:ext cx="5195816" cy="36221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Resources, Tough Decisions</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fontScale="85000" lnSpcReduction="20000"/>
          </a:bodyPr>
          <a:lstStyle/>
          <a:p>
            <a:r>
              <a:rPr lang="en-US" dirty="0" smtClean="0"/>
              <a:t>Assume </a:t>
            </a:r>
            <a:r>
              <a:rPr lang="en-US" dirty="0" smtClean="0"/>
              <a:t>that the U.S. government decides to give $100 million more to the fight against these three global health threats. You are appointed the lead medical expert guiding a committee which will make recommendations about how that money should be allocated. On a separate sheet of paper, answer the following. Be sure you cite EVIDENCE to support each of your answers!</a:t>
            </a:r>
          </a:p>
          <a:p>
            <a:pPr lvl="1"/>
            <a:r>
              <a:rPr lang="en-US" dirty="0" smtClean="0"/>
              <a:t>1. How should the money be allocated between the three diseases? Why?</a:t>
            </a:r>
          </a:p>
          <a:p>
            <a:pPr lvl="1"/>
            <a:r>
              <a:rPr lang="en-US" dirty="0" smtClean="0"/>
              <a:t>2. What should the money be spent on? Which countries or regions should be targeted?</a:t>
            </a:r>
          </a:p>
          <a:p>
            <a:pPr lvl="1"/>
            <a:r>
              <a:rPr lang="en-US" dirty="0" smtClean="0"/>
              <a:t>3. What role should the U.S. government play? What role should other stakeholders have?</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Education + Prevention</a:t>
            </a:r>
          </a:p>
        </p:txBody>
      </p:sp>
      <p:sp>
        <p:nvSpPr>
          <p:cNvPr id="3" name="Content Placeholder 2"/>
          <p:cNvSpPr>
            <a:spLocks noGrp="1"/>
          </p:cNvSpPr>
          <p:nvPr>
            <p:ph sz="quarter" idx="1"/>
          </p:nvPr>
        </p:nvSpPr>
        <p:spPr/>
        <p:txBody>
          <a:bodyPr>
            <a:normAutofit fontScale="85000" lnSpcReduction="20000"/>
          </a:bodyPr>
          <a:lstStyle/>
          <a:p>
            <a:r>
              <a:rPr lang="en-US" dirty="0" smtClean="0"/>
              <a:t>For </a:t>
            </a:r>
            <a:r>
              <a:rPr lang="en-US" dirty="0" smtClean="0"/>
              <a:t>each of the three diseases, write down ONE </a:t>
            </a:r>
            <a:r>
              <a:rPr lang="en-US" b="1" dirty="0" smtClean="0"/>
              <a:t>key understanding</a:t>
            </a:r>
            <a:r>
              <a:rPr lang="en-US" dirty="0" smtClean="0"/>
              <a:t> (health education) and ONE </a:t>
            </a:r>
            <a:r>
              <a:rPr lang="en-US" b="1" dirty="0" smtClean="0"/>
              <a:t>preventative tool </a:t>
            </a:r>
            <a:r>
              <a:rPr lang="en-US" dirty="0" smtClean="0"/>
              <a:t>that you think would be the most essential for citizens of a poor nation who are facing high levels of these diseases. </a:t>
            </a:r>
            <a:r>
              <a:rPr lang="en-US" dirty="0" smtClean="0"/>
              <a:t>  </a:t>
            </a:r>
            <a:endParaRPr lang="en-US" dirty="0" smtClean="0"/>
          </a:p>
          <a:p>
            <a:r>
              <a:rPr lang="en-US" dirty="0" smtClean="0"/>
              <a:t>For example, if we wanted to prevent INFLUENZA, one </a:t>
            </a:r>
            <a:r>
              <a:rPr lang="en-US" b="1" dirty="0" smtClean="0"/>
              <a:t>key understanding</a:t>
            </a:r>
            <a:r>
              <a:rPr lang="en-US" dirty="0" smtClean="0"/>
              <a:t> might be: </a:t>
            </a:r>
            <a:r>
              <a:rPr lang="en-US" b="1" dirty="0" smtClean="0"/>
              <a:t>“Frequent </a:t>
            </a:r>
            <a:r>
              <a:rPr lang="en-US" b="1" dirty="0" err="1" smtClean="0"/>
              <a:t>handwashing</a:t>
            </a:r>
            <a:r>
              <a:rPr lang="en-US" b="1" dirty="0" smtClean="0"/>
              <a:t> (especially before and after eating) can prevent the spread of the flu germs.”</a:t>
            </a:r>
            <a:r>
              <a:rPr lang="en-US" dirty="0" smtClean="0"/>
              <a:t> And one </a:t>
            </a:r>
            <a:r>
              <a:rPr lang="en-US" b="1" dirty="0" smtClean="0"/>
              <a:t>preventative tool </a:t>
            </a:r>
            <a:r>
              <a:rPr lang="en-US" dirty="0" smtClean="0"/>
              <a:t>might be </a:t>
            </a:r>
            <a:r>
              <a:rPr lang="en-US" b="1" dirty="0" smtClean="0"/>
              <a:t>hand soap</a:t>
            </a:r>
            <a:r>
              <a:rPr lang="en-US" dirty="0" smtClean="0"/>
              <a:t> in places without access to this basic hygiene </a:t>
            </a:r>
            <a:r>
              <a:rPr lang="en-US" dirty="0" smtClean="0"/>
              <a:t>item</a:t>
            </a:r>
            <a:r>
              <a:rPr lang="en-US" dirty="0" smtClean="0"/>
              <a:t>.</a:t>
            </a:r>
            <a:endParaRPr lang="en-US" dirty="0" smtClean="0"/>
          </a:p>
          <a:p>
            <a:r>
              <a:rPr lang="en-US" dirty="0" smtClean="0"/>
              <a:t>be sure to describe the key understandings and preventative tools clearly and give rationale or evidence for why you chose them. </a:t>
            </a:r>
          </a:p>
          <a:p>
            <a:endParaRPr lang="en-US" b="1" dirty="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Education + Prevention</a:t>
            </a:r>
          </a:p>
        </p:txBody>
      </p:sp>
      <p:pic>
        <p:nvPicPr>
          <p:cNvPr id="6" name="Picture 5"/>
          <p:cNvPicPr>
            <a:picLocks noChangeAspect="1"/>
          </p:cNvPicPr>
          <p:nvPr/>
        </p:nvPicPr>
        <p:blipFill>
          <a:blip r:embed="rId3"/>
          <a:stretch>
            <a:fillRect/>
          </a:stretch>
        </p:blipFill>
        <p:spPr>
          <a:xfrm>
            <a:off x="990600" y="1676400"/>
            <a:ext cx="5867400" cy="4995764"/>
          </a:xfrm>
          <a:prstGeom prst="rect">
            <a:avLst/>
          </a:prstGeom>
        </p:spPr>
      </p:pic>
      <p:pic>
        <p:nvPicPr>
          <p:cNvPr id="8" name="Picture 7"/>
          <p:cNvPicPr>
            <a:picLocks noChangeAspect="1"/>
          </p:cNvPicPr>
          <p:nvPr/>
        </p:nvPicPr>
        <p:blipFill>
          <a:blip r:embed="rId4"/>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3284</TotalTime>
  <Words>816</Words>
  <Application>Microsoft Macintosh PowerPoint</Application>
  <PresentationFormat>On-screen Show (4:3)</PresentationFormat>
  <Paragraphs>35</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13.6: HIV/AIDS, TB, &amp; Malaria</vt:lpstr>
      <vt:lpstr>Do Now: K-W-L </vt:lpstr>
      <vt:lpstr>Foreign Aid for Health</vt:lpstr>
      <vt:lpstr> Background on HIV/AIDS, TB, &amp; Malaria</vt:lpstr>
      <vt:lpstr>Limited Resources, Tough Decisions</vt:lpstr>
      <vt:lpstr>Health Education + Prevention</vt:lpstr>
      <vt:lpstr>Health Education + Prevention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78</cp:revision>
  <dcterms:created xsi:type="dcterms:W3CDTF">2014-06-01T17:04:42Z</dcterms:created>
  <dcterms:modified xsi:type="dcterms:W3CDTF">2014-06-01T18:01:29Z</dcterms:modified>
</cp:coreProperties>
</file>