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8"/>
  </p:notesMasterIdLst>
  <p:sldIdLst>
    <p:sldId id="256" r:id="rId2"/>
    <p:sldId id="257" r:id="rId3"/>
    <p:sldId id="258" r:id="rId4"/>
    <p:sldId id="259" r:id="rId5"/>
    <p:sldId id="269" r:id="rId6"/>
    <p:sldId id="264"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6/1/14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a:t>
            </a:r>
          </a:p>
          <a:p>
            <a:endParaRPr lang="en-US" dirty="0" smtClean="0"/>
          </a:p>
          <a:p>
            <a:r>
              <a:rPr lang="en-US" dirty="0" smtClean="0"/>
              <a:t>Image source</a:t>
            </a:r>
            <a:r>
              <a:rPr lang="en-US" dirty="0" smtClean="0"/>
              <a:t>:  </a:t>
            </a:r>
            <a:r>
              <a:rPr lang="en-US" dirty="0" err="1" smtClean="0"/>
              <a:t>http://commons.wikimedia.org/wiki/File:Malnourished_children,_weakened_by_hunger.jpg</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Ask students to describe hunger and malnutrition in the U.S. Ask them to describe it in other poor nations. Then ask where their preconceptions and ideas come from--experience, the media, news, research, reading?</a:t>
            </a:r>
          </a:p>
          <a:p>
            <a:pPr marL="228600" indent="-228600">
              <a:buNone/>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Have students partner up with a student they have not worked with before in the class if possible.  </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Encourage students to read the information completely, then write their own summary in their own words without looking back. This practice is useful in developing better reading comprehension skills.</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Possible answers: SIMILARITIES -- both affect basic needs for survival, both are simple problems that should be a guaranteed right for all humans but become complex when poverty and poor public works infrastructure exist in a country. DIFFERENCES -- water is often present but unclean so it causes disease to be spread; food is often absent or only one or a few staples are available so people miss out on important nutrients available when variety exists in the diet.</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purpose of this homework assignment is to help students feel more empowered by thinking of solutions. Any creative thinking should be valued, so encourage students to really think outside of the box and not worry if their ideas seem unrealistic or impossible.</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wfp.org/hunger"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a:t>
            </a:r>
            <a:r>
              <a:rPr lang="en-US" dirty="0" smtClean="0"/>
              <a:t>13.4:</a:t>
            </a:r>
            <a:br>
              <a:rPr lang="en-US" dirty="0" smtClean="0"/>
            </a:br>
            <a:r>
              <a:rPr lang="en-US" dirty="0" smtClean="0"/>
              <a:t>Hunger &amp; Malnutrition</a:t>
            </a:r>
            <a:endParaRPr lang="en-US" sz="4444" dirty="0"/>
          </a:p>
        </p:txBody>
      </p:sp>
      <p:sp>
        <p:nvSpPr>
          <p:cNvPr id="3" name="Subtitle 2"/>
          <p:cNvSpPr>
            <a:spLocks noGrp="1"/>
          </p:cNvSpPr>
          <p:nvPr>
            <p:ph type="subTitle" idx="1"/>
          </p:nvPr>
        </p:nvSpPr>
        <p:spPr/>
        <p:txBody>
          <a:bodyPr/>
          <a:lstStyle/>
          <a:p>
            <a:r>
              <a:rPr lang="en-US" dirty="0" smtClean="0"/>
              <a:t>Module </a:t>
            </a:r>
            <a:r>
              <a:rPr lang="en-US" dirty="0" smtClean="0"/>
              <a:t>13: Global Health</a:t>
            </a:r>
            <a:endParaRPr lang="en-US" dirty="0"/>
          </a:p>
        </p:txBody>
      </p:sp>
      <p:sp>
        <p:nvSpPr>
          <p:cNvPr id="4" name="Rectangle 3"/>
          <p:cNvSpPr/>
          <p:nvPr/>
        </p:nvSpPr>
        <p:spPr>
          <a:xfrm>
            <a:off x="304800" y="228600"/>
            <a:ext cx="3505200" cy="1200328"/>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 </a:t>
            </a:r>
            <a:r>
              <a:rPr lang="en-US" sz="2200" dirty="0" smtClean="0"/>
              <a:t>13.4: </a:t>
            </a:r>
            <a:r>
              <a:rPr lang="en-US" sz="2200" dirty="0" smtClean="0">
                <a:latin typeface="+mj-lt"/>
              </a:rPr>
              <a:t> </a:t>
            </a:r>
            <a:r>
              <a:rPr lang="en-US" sz="2400" dirty="0" smtClean="0"/>
              <a:t>Identify </a:t>
            </a:r>
            <a:r>
              <a:rPr lang="en-US" sz="2400" dirty="0" smtClean="0"/>
              <a:t>risk factors and effects of hunger and malnutrition.</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038600" y="742950"/>
            <a:ext cx="4800600" cy="3600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a:t>
            </a:r>
            <a:r>
              <a:rPr lang="en-US" b="1" dirty="0" smtClean="0"/>
              <a:t>Now: </a:t>
            </a:r>
            <a:r>
              <a:rPr lang="en-US" dirty="0" smtClean="0"/>
              <a:t>Reflect on Hunger</a:t>
            </a:r>
            <a:br>
              <a:rPr lang="en-US" dirty="0" smtClean="0"/>
            </a:br>
            <a:endParaRPr lang="en-US" b="1" dirty="0"/>
          </a:p>
        </p:txBody>
      </p:sp>
      <p:sp>
        <p:nvSpPr>
          <p:cNvPr id="3" name="Content Placeholder 2"/>
          <p:cNvSpPr>
            <a:spLocks noGrp="1"/>
          </p:cNvSpPr>
          <p:nvPr>
            <p:ph sz="quarter" idx="1"/>
          </p:nvPr>
        </p:nvSpPr>
        <p:spPr>
          <a:xfrm>
            <a:off x="612648" y="1600200"/>
            <a:ext cx="8153400" cy="3116606"/>
          </a:xfrm>
        </p:spPr>
        <p:txBody>
          <a:bodyPr>
            <a:normAutofit fontScale="85000" lnSpcReduction="10000"/>
          </a:bodyPr>
          <a:lstStyle/>
          <a:p>
            <a:r>
              <a:rPr lang="en-US" dirty="0" smtClean="0"/>
              <a:t>Consider </a:t>
            </a:r>
            <a:r>
              <a:rPr lang="en-US" dirty="0" smtClean="0"/>
              <a:t>the questions below and spend 3 minutes in a free-write on the topic of this lesson.</a:t>
            </a:r>
            <a:r>
              <a:rPr lang="en-US" dirty="0" smtClean="0"/>
              <a:t>  </a:t>
            </a:r>
            <a:endParaRPr lang="en-US" dirty="0" smtClean="0"/>
          </a:p>
          <a:p>
            <a:r>
              <a:rPr lang="en-US" i="1" dirty="0" smtClean="0"/>
              <a:t>What does it mean to be hungry? As an American, is our definition different than that of others in countries with lower standards of living? Within the U.S. does this issue vary widely? What experience, if any, have you had thinking about or dealing with this issue on a personal, community, national, or global level? What questions do you have?</a:t>
            </a:r>
            <a:endParaRPr lang="en-US" dirty="0" smtClean="0"/>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1072408" y="4716806"/>
            <a:ext cx="5873750" cy="21751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your Reflections</a:t>
            </a:r>
          </a:p>
        </p:txBody>
      </p:sp>
      <p:sp>
        <p:nvSpPr>
          <p:cNvPr id="3" name="Content Placeholder 2"/>
          <p:cNvSpPr>
            <a:spLocks noGrp="1"/>
          </p:cNvSpPr>
          <p:nvPr>
            <p:ph sz="quarter" idx="1"/>
          </p:nvPr>
        </p:nvSpPr>
        <p:spPr/>
        <p:txBody>
          <a:bodyPr/>
          <a:lstStyle/>
          <a:p>
            <a:r>
              <a:rPr lang="en-US" dirty="0" smtClean="0"/>
              <a:t>With </a:t>
            </a:r>
            <a:r>
              <a:rPr lang="en-US" dirty="0" smtClean="0"/>
              <a:t>a </a:t>
            </a:r>
            <a:r>
              <a:rPr lang="en-US" dirty="0" smtClean="0"/>
              <a:t>partner</a:t>
            </a:r>
            <a:r>
              <a:rPr lang="en-US" dirty="0" smtClean="0"/>
              <a:t>, take turns sharing your reflections, thoughts, background knowledge, and questions about the topic of hunger and malnutrition.</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Hunger &amp; Malnutrition</a:t>
            </a:r>
          </a:p>
        </p:txBody>
      </p:sp>
      <p:sp>
        <p:nvSpPr>
          <p:cNvPr id="3" name="Content Placeholder 2"/>
          <p:cNvSpPr>
            <a:spLocks noGrp="1"/>
          </p:cNvSpPr>
          <p:nvPr>
            <p:ph sz="quarter" idx="1"/>
          </p:nvPr>
        </p:nvSpPr>
        <p:spPr/>
        <p:txBody>
          <a:bodyPr>
            <a:normAutofit lnSpcReduction="10000"/>
          </a:bodyPr>
          <a:lstStyle/>
          <a:p>
            <a:pPr>
              <a:buNone/>
            </a:pPr>
            <a:r>
              <a:rPr lang="en-US" dirty="0" smtClean="0"/>
              <a:t>Visit </a:t>
            </a:r>
            <a:r>
              <a:rPr lang="en-US" dirty="0" smtClean="0"/>
              <a:t>the World Food </a:t>
            </a:r>
            <a:r>
              <a:rPr lang="en-US" dirty="0" err="1" smtClean="0"/>
              <a:t>Programme</a:t>
            </a:r>
            <a:r>
              <a:rPr lang="en-US" dirty="0" smtClean="0"/>
              <a:t> </a:t>
            </a:r>
            <a:r>
              <a:rPr lang="en-US" dirty="0" smtClean="0"/>
              <a:t>website (</a:t>
            </a:r>
            <a:r>
              <a:rPr lang="en-US" dirty="0" smtClean="0">
                <a:hlinkClick r:id="rId3"/>
              </a:rPr>
              <a:t>www.wfp.org/hunger</a:t>
            </a:r>
            <a:r>
              <a:rPr lang="en-US" dirty="0" smtClean="0"/>
              <a:t>) to find answers to each of the following questions. Summarize the information concisely rather than copying long passages</a:t>
            </a:r>
            <a:r>
              <a:rPr lang="en-US" dirty="0" smtClean="0"/>
              <a:t>.</a:t>
            </a:r>
          </a:p>
          <a:p>
            <a:pPr marL="514350" indent="-514350">
              <a:buAutoNum type="arabicPeriod"/>
            </a:pPr>
            <a:r>
              <a:rPr lang="en-US" dirty="0" smtClean="0"/>
              <a:t>What is hunger?</a:t>
            </a:r>
          </a:p>
          <a:p>
            <a:pPr marL="514350" indent="-514350">
              <a:buAutoNum type="arabicPeriod"/>
            </a:pPr>
            <a:r>
              <a:rPr lang="en-US" dirty="0" smtClean="0"/>
              <a:t>What is malnutrition?</a:t>
            </a:r>
          </a:p>
          <a:p>
            <a:pPr marL="514350" indent="-514350">
              <a:buAutoNum type="arabicPeriod"/>
            </a:pPr>
            <a:r>
              <a:rPr lang="en-US" dirty="0" smtClean="0"/>
              <a:t>Who are the hungry &amp; malnourished?</a:t>
            </a:r>
          </a:p>
          <a:p>
            <a:pPr marL="514350" indent="-514350">
              <a:buAutoNum type="arabicPeriod"/>
            </a:pPr>
            <a:r>
              <a:rPr lang="en-US" dirty="0" smtClean="0"/>
              <a:t>What are the causes of hunger &amp; malnutrition?</a:t>
            </a:r>
          </a:p>
          <a:p>
            <a:pPr marL="514350" indent="-514350">
              <a:buAutoNum type="arabicPeriod"/>
            </a:pPr>
            <a:r>
              <a:rPr lang="en-US" dirty="0" smtClean="0"/>
              <a:t>How can hunger </a:t>
            </a:r>
            <a:r>
              <a:rPr lang="en-US" dirty="0" smtClean="0"/>
              <a:t>&amp; </a:t>
            </a:r>
            <a:r>
              <a:rPr lang="en-US" dirty="0" smtClean="0"/>
              <a:t>malnutrition be prevented?</a:t>
            </a:r>
          </a:p>
          <a:p>
            <a:pPr marL="514350" indent="-514350">
              <a:buAutoNum type="arabicPeriod"/>
            </a:pPr>
            <a:endParaRPr lang="en-US" dirty="0" smtClean="0"/>
          </a:p>
          <a:p>
            <a:pPr marL="514350" indent="-514350">
              <a:buAutoNum type="arabicPeriod"/>
            </a:pPr>
            <a:endParaRPr lang="en-US" dirty="0" smtClean="0"/>
          </a:p>
          <a:p>
            <a:endParaRPr lang="en-US" b="1" dirty="0"/>
          </a:p>
        </p:txBody>
      </p:sp>
      <p:pic>
        <p:nvPicPr>
          <p:cNvPr id="7" name="Picture 6"/>
          <p:cNvPicPr>
            <a:picLocks noChangeAspect="1"/>
          </p:cNvPicPr>
          <p:nvPr/>
        </p:nvPicPr>
        <p:blipFill>
          <a:blip r:embed="rId4"/>
          <a:stretch>
            <a:fillRect/>
          </a:stretch>
        </p:blipFill>
        <p:spPr>
          <a:xfrm>
            <a:off x="8138012" y="5562600"/>
            <a:ext cx="628035" cy="9662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Hunger &amp; Thirst</a:t>
            </a:r>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lstStyle/>
          <a:p>
            <a:r>
              <a:rPr lang="en-US" dirty="0" smtClean="0"/>
              <a:t>How </a:t>
            </a:r>
            <a:r>
              <a:rPr lang="en-US" dirty="0" smtClean="0"/>
              <a:t>is the problem of hunger &amp; malnutrition similar &amp; different from the problem of safe and clean drinking water &amp; sanitation?</a:t>
            </a:r>
          </a:p>
          <a:p>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Homework</a:t>
            </a:r>
            <a:r>
              <a:rPr lang="en-US" b="1" dirty="0" smtClean="0"/>
              <a:t>: </a:t>
            </a:r>
            <a:r>
              <a:rPr lang="en-US" dirty="0" smtClean="0"/>
              <a:t>What can you do?</a:t>
            </a:r>
            <a:br>
              <a:rPr lang="en-US" dirty="0" smtClean="0"/>
            </a:br>
            <a:endParaRPr lang="en-US" b="1" dirty="0"/>
          </a:p>
        </p:txBody>
      </p:sp>
      <p:sp>
        <p:nvSpPr>
          <p:cNvPr id="3" name="Content Placeholder 2"/>
          <p:cNvSpPr>
            <a:spLocks noGrp="1"/>
          </p:cNvSpPr>
          <p:nvPr>
            <p:ph sz="quarter" idx="1"/>
          </p:nvPr>
        </p:nvSpPr>
        <p:spPr>
          <a:xfrm>
            <a:off x="612648" y="1981200"/>
            <a:ext cx="8153400" cy="4495800"/>
          </a:xfrm>
        </p:spPr>
        <p:txBody>
          <a:bodyPr>
            <a:normAutofit/>
          </a:bodyPr>
          <a:lstStyle/>
          <a:p>
            <a:pPr>
              <a:buNone/>
            </a:pPr>
            <a:r>
              <a:rPr lang="en-US" dirty="0" smtClean="0"/>
              <a:t>Propose </a:t>
            </a:r>
            <a:r>
              <a:rPr lang="en-US" dirty="0" smtClean="0"/>
              <a:t>one realistic intervention or action you could take to </a:t>
            </a:r>
            <a:r>
              <a:rPr lang="en-US" b="1" dirty="0" smtClean="0"/>
              <a:t>help reduce the problem of hunger &amp; malnutrition</a:t>
            </a:r>
            <a:r>
              <a:rPr lang="en-US" dirty="0" smtClean="0"/>
              <a:t>. Describe your idea in the space below. You may write freeform or use any kind of organizational too (bullets, concept mapping, etc.)</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pic>
        <p:nvPicPr>
          <p:cNvPr id="5" name="Picture 4"/>
          <p:cNvPicPr>
            <a:picLocks noChangeAspect="1"/>
          </p:cNvPicPr>
          <p:nvPr/>
        </p:nvPicPr>
        <p:blipFill>
          <a:blip r:embed="rId4"/>
          <a:stretch>
            <a:fillRect/>
          </a:stretch>
        </p:blipFill>
        <p:spPr>
          <a:xfrm>
            <a:off x="1981200" y="4294759"/>
            <a:ext cx="5444292" cy="256517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3295</TotalTime>
  <Words>549</Words>
  <Application>Microsoft Macintosh PowerPoint</Application>
  <PresentationFormat>On-screen Show (4:3)</PresentationFormat>
  <Paragraphs>34</Paragraphs>
  <Slides>6</Slides>
  <Notes>6</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Median</vt:lpstr>
      <vt:lpstr>Lesson 13.4: Hunger &amp; Malnutrition</vt:lpstr>
      <vt:lpstr>Do Now: Reflect on Hunger </vt:lpstr>
      <vt:lpstr>Share your Reflections</vt:lpstr>
      <vt:lpstr>Hunger &amp; Malnutrition</vt:lpstr>
      <vt:lpstr>Hunger &amp; Thirst</vt:lpstr>
      <vt:lpstr>Homework: What can you do?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81</cp:revision>
  <dcterms:created xsi:type="dcterms:W3CDTF">2014-06-01T15:27:17Z</dcterms:created>
  <dcterms:modified xsi:type="dcterms:W3CDTF">2014-06-01T16:34:18Z</dcterms:modified>
</cp:coreProperties>
</file>