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8"/>
  </p:notesMasterIdLst>
  <p:sldIdLst>
    <p:sldId id="256" r:id="rId2"/>
    <p:sldId id="257" r:id="rId3"/>
    <p:sldId id="269" r:id="rId4"/>
    <p:sldId id="271" r:id="rId5"/>
    <p:sldId id="270" r:id="rId6"/>
    <p:sldId id="264"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Objects="1">
      <p:cViewPr varScale="1">
        <p:scale>
          <a:sx n="92" d="100"/>
          <a:sy n="92" d="100"/>
        </p:scale>
        <p:origin x="-109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5/27/14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 Id="rId3" Type="http://schemas.openxmlformats.org/officeDocument/2006/relationships/hyperlink" Target="http://www.unnaturalcauses.org/resources.php?topic_id=8"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Overview</a:t>
            </a:r>
            <a:r>
              <a:rPr lang="en-US" dirty="0" smtClean="0"/>
              <a:t>: </a:t>
            </a:r>
            <a:r>
              <a:rPr lang="en-US" sz="1200" kern="1200" dirty="0" smtClean="0">
                <a:solidFill>
                  <a:schemeClr val="tx1"/>
                </a:solidFill>
                <a:latin typeface="+mn-lt"/>
                <a:ea typeface="+mn-ea"/>
                <a:cs typeface="+mn-cs"/>
              </a:rPr>
              <a:t>This lesson will delve into a difficult topic, that of race and racism and links to health outcomes. Students will begin by analyzing a very simple, but profound graph on life expectancy by race. Then students will complete an interactive activity online called, Accumulating Advantage, which will pair images with “realities” and descriptions of the health consequences of racism. Finally, students will finish with a comprehensive reading about the topic from the Unnatural Causes collection.</a:t>
            </a:r>
            <a:endParaRPr lang="en-US" dirty="0" smtClean="0"/>
          </a:p>
          <a:p>
            <a:endParaRPr lang="en-US" dirty="0" smtClean="0"/>
          </a:p>
          <a:p>
            <a:r>
              <a:rPr lang="en-US" dirty="0" smtClean="0"/>
              <a:t>Image source</a:t>
            </a:r>
            <a:r>
              <a:rPr lang="en-US" dirty="0" smtClean="0"/>
              <a:t>:  http://commons.wikimedia.org/wiki/File:Stamp_Out_Racism,_Belfast,_August_2010.JPG</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sz="1200" kern="1200" dirty="0" smtClean="0">
                <a:solidFill>
                  <a:schemeClr val="tx1"/>
                </a:solidFill>
                <a:latin typeface="+mn-lt"/>
                <a:ea typeface="+mn-ea"/>
                <a:cs typeface="+mn-cs"/>
              </a:rPr>
              <a:t>Answers:</a:t>
            </a:r>
          </a:p>
          <a:p>
            <a:pPr lvl="1"/>
            <a:r>
              <a:rPr lang="en-US" sz="1200" kern="1200" dirty="0" smtClean="0">
                <a:solidFill>
                  <a:schemeClr val="tx1"/>
                </a:solidFill>
                <a:latin typeface="+mn-lt"/>
                <a:ea typeface="+mn-ea"/>
                <a:cs typeface="+mn-cs"/>
              </a:rPr>
              <a:t>1. Black (non-Hispanic) = shortest life expectancy at birth</a:t>
            </a:r>
          </a:p>
          <a:p>
            <a:pPr lvl="1"/>
            <a:r>
              <a:rPr lang="en-US" sz="1200" kern="1200" dirty="0" smtClean="0">
                <a:solidFill>
                  <a:schemeClr val="tx1"/>
                </a:solidFill>
                <a:latin typeface="+mn-lt"/>
                <a:ea typeface="+mn-ea"/>
                <a:cs typeface="+mn-cs"/>
              </a:rPr>
              <a:t>2. A black baby can expect to live seven years less than a Hispanic baby and FIVE years less than a white baby</a:t>
            </a:r>
          </a:p>
          <a:p>
            <a:r>
              <a:rPr lang="en-US" sz="1200" kern="1200" dirty="0" smtClean="0">
                <a:solidFill>
                  <a:schemeClr val="tx1"/>
                </a:solidFill>
                <a:latin typeface="+mn-lt"/>
                <a:ea typeface="+mn-ea"/>
                <a:cs typeface="+mn-cs"/>
              </a:rPr>
              <a:t>3. Factors may include: Socioeconomic disadvantages, racism (at all levels), chronic stress, etc.</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Ask students to be self-aware about how they would answer each of the questions under “Realities.”  If time permits, consider giving students some time &amp; space to free-write or reflect individually (and then in partners if desired). This topic may understandably be a sensitive and difficult one for many students</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This reading continues from the series from Unnatural Causes. Source link: </a:t>
            </a:r>
            <a:r>
              <a:rPr lang="en-US" sz="1200" kern="1200" dirty="0" smtClean="0">
                <a:solidFill>
                  <a:schemeClr val="tx1"/>
                </a:solidFill>
                <a:latin typeface="+mn-lt"/>
                <a:ea typeface="+mn-ea"/>
                <a:cs typeface="+mn-cs"/>
                <a:hlinkClick r:id="rId3"/>
              </a:rPr>
              <a:t>http://www.unnaturalcauses.org/resources.php?topic_id=8</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This homework will serve as a way for students to have some processing time and also to help reinforce the main concepts from the reading. </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hyperlink" Target="http://www.rwjf.org/content/dam/farm/reports/reports/2013/rwjf406474"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hyperlink" Target="http://www.unnaturalcauses.org/interactivities_08.php" TargetMode="External"/><Relationship Id="rId5"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hyperlink" Target="http://www.unnaturalcauses.org" TargetMode="External"/><Relationship Id="rId5" Type="http://schemas.openxmlformats.org/officeDocument/2006/relationships/hyperlink" Target="http://www.newsreel.org"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Lesson </a:t>
            </a:r>
            <a:r>
              <a:rPr lang="en-US" dirty="0" smtClean="0"/>
              <a:t>12.8:</a:t>
            </a:r>
            <a:br>
              <a:rPr lang="en-US" dirty="0" smtClean="0"/>
            </a:br>
            <a:r>
              <a:rPr lang="en-US" dirty="0" smtClean="0"/>
              <a:t>Race &amp; Racism</a:t>
            </a:r>
            <a:endParaRPr lang="en-US" sz="4444" dirty="0"/>
          </a:p>
        </p:txBody>
      </p:sp>
      <p:sp>
        <p:nvSpPr>
          <p:cNvPr id="3" name="Subtitle 2"/>
          <p:cNvSpPr>
            <a:spLocks noGrp="1"/>
          </p:cNvSpPr>
          <p:nvPr>
            <p:ph type="subTitle" idx="1"/>
          </p:nvPr>
        </p:nvSpPr>
        <p:spPr/>
        <p:txBody>
          <a:bodyPr/>
          <a:lstStyle/>
          <a:p>
            <a:r>
              <a:rPr lang="en-US" dirty="0" smtClean="0"/>
              <a:t>Module 12: Health Disparities</a:t>
            </a:r>
            <a:endParaRPr lang="en-US" dirty="0"/>
          </a:p>
        </p:txBody>
      </p:sp>
      <p:sp>
        <p:nvSpPr>
          <p:cNvPr id="4" name="Rectangle 3"/>
          <p:cNvSpPr/>
          <p:nvPr/>
        </p:nvSpPr>
        <p:spPr>
          <a:xfrm>
            <a:off x="304800" y="228600"/>
            <a:ext cx="3505200" cy="1569660"/>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sz="2200" dirty="0" smtClean="0"/>
              <a:t>Obj. </a:t>
            </a:r>
            <a:r>
              <a:rPr lang="en-US" sz="2200" dirty="0" smtClean="0"/>
              <a:t>12.8: </a:t>
            </a:r>
            <a:r>
              <a:rPr lang="en-US" sz="2200" dirty="0" smtClean="0">
                <a:latin typeface="+mj-lt"/>
              </a:rPr>
              <a:t> </a:t>
            </a:r>
            <a:r>
              <a:rPr lang="en-US" sz="2400" dirty="0" smtClean="0"/>
              <a:t>Identify how race and racism are correlated with overall health outcomes.</a:t>
            </a:r>
            <a:endParaRPr lang="en-US" sz="2200" dirty="0">
              <a:latin typeface="+mj-lt"/>
            </a:endParaRPr>
          </a:p>
        </p:txBody>
      </p:sp>
      <p:pic>
        <p:nvPicPr>
          <p:cNvPr id="14338" name="Picture 2"/>
          <p:cNvPicPr>
            <a:picLocks noChangeAspect="1" noChangeArrowheads="1"/>
          </p:cNvPicPr>
          <p:nvPr/>
        </p:nvPicPr>
        <p:blipFill>
          <a:blip r:embed="rId3"/>
          <a:srcRect/>
          <a:stretch>
            <a:fillRect/>
          </a:stretch>
        </p:blipFill>
        <p:spPr bwMode="auto">
          <a:xfrm>
            <a:off x="4343400" y="914400"/>
            <a:ext cx="4236803" cy="2819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3886200" cy="990600"/>
          </a:xfrm>
        </p:spPr>
        <p:txBody>
          <a:bodyPr>
            <a:noAutofit/>
          </a:bodyPr>
          <a:lstStyle/>
          <a:p>
            <a:r>
              <a:rPr lang="en-US" sz="3200" b="1" dirty="0" smtClean="0"/>
              <a:t>Do </a:t>
            </a:r>
            <a:r>
              <a:rPr lang="en-US" sz="3200" b="1" dirty="0" smtClean="0"/>
              <a:t>Now: </a:t>
            </a:r>
            <a:r>
              <a:rPr lang="en-US" sz="3200" dirty="0" smtClean="0"/>
              <a:t>Life </a:t>
            </a:r>
            <a:r>
              <a:rPr lang="en-US" sz="3200" dirty="0" smtClean="0"/>
              <a:t>Expectancy by Race</a:t>
            </a:r>
            <a:br>
              <a:rPr lang="en-US" sz="3200" dirty="0" smtClean="0"/>
            </a:br>
            <a:endParaRPr lang="en-US" sz="3200" b="1" dirty="0"/>
          </a:p>
        </p:txBody>
      </p:sp>
      <p:sp>
        <p:nvSpPr>
          <p:cNvPr id="3" name="Content Placeholder 2"/>
          <p:cNvSpPr>
            <a:spLocks noGrp="1"/>
          </p:cNvSpPr>
          <p:nvPr>
            <p:ph sz="quarter" idx="1"/>
          </p:nvPr>
        </p:nvSpPr>
        <p:spPr>
          <a:xfrm>
            <a:off x="0" y="4648200"/>
            <a:ext cx="8153400" cy="2209800"/>
          </a:xfrm>
        </p:spPr>
        <p:txBody>
          <a:bodyPr>
            <a:normAutofit fontScale="85000" lnSpcReduction="20000"/>
          </a:bodyPr>
          <a:lstStyle/>
          <a:p>
            <a:r>
              <a:rPr lang="en-US" dirty="0" smtClean="0"/>
              <a:t>1.  Which racial group has the shortest life expectancy at birth?</a:t>
            </a:r>
          </a:p>
          <a:p>
            <a:r>
              <a:rPr lang="en-US" dirty="0" smtClean="0"/>
              <a:t>2.  How many fewer years can a black baby expect to live, on average, compared to a white baby?</a:t>
            </a:r>
          </a:p>
          <a:p>
            <a:r>
              <a:rPr lang="en-US" dirty="0" smtClean="0"/>
              <a:t>3. What are some possible factors that might explain these outcomes that differ by race?</a:t>
            </a:r>
          </a:p>
          <a:p>
            <a:endParaRPr lang="en-US" dirty="0"/>
          </a:p>
        </p:txBody>
      </p:sp>
      <p:pic>
        <p:nvPicPr>
          <p:cNvPr id="4" name="Picture 3"/>
          <p:cNvPicPr>
            <a:picLocks noChangeAspect="1"/>
          </p:cNvPicPr>
          <p:nvPr/>
        </p:nvPicPr>
        <p:blipFill>
          <a:blip r:embed="rId3"/>
          <a:stretch>
            <a:fillRect/>
          </a:stretch>
        </p:blipFill>
        <p:spPr>
          <a:xfrm>
            <a:off x="7889363" y="5670133"/>
            <a:ext cx="993648" cy="935198"/>
          </a:xfrm>
          <a:prstGeom prst="rect">
            <a:avLst/>
          </a:prstGeom>
        </p:spPr>
      </p:pic>
      <p:pic>
        <p:nvPicPr>
          <p:cNvPr id="5" name="Picture 4"/>
          <p:cNvPicPr>
            <a:picLocks noChangeAspect="1"/>
          </p:cNvPicPr>
          <p:nvPr/>
        </p:nvPicPr>
        <p:blipFill>
          <a:blip r:embed="rId4"/>
          <a:stretch>
            <a:fillRect/>
          </a:stretch>
        </p:blipFill>
        <p:spPr>
          <a:xfrm>
            <a:off x="3492500" y="228600"/>
            <a:ext cx="5651500" cy="3898900"/>
          </a:xfrm>
          <a:prstGeom prst="rect">
            <a:avLst/>
          </a:prstGeom>
        </p:spPr>
      </p:pic>
      <p:pic>
        <p:nvPicPr>
          <p:cNvPr id="6" name="Picture 5"/>
          <p:cNvPicPr>
            <a:picLocks noChangeAspect="1"/>
          </p:cNvPicPr>
          <p:nvPr/>
        </p:nvPicPr>
        <p:blipFill>
          <a:blip r:embed="rId5"/>
          <a:stretch>
            <a:fillRect/>
          </a:stretch>
        </p:blipFill>
        <p:spPr>
          <a:xfrm>
            <a:off x="567531" y="1676400"/>
            <a:ext cx="2721769" cy="1371600"/>
          </a:xfrm>
          <a:prstGeom prst="rect">
            <a:avLst/>
          </a:prstGeom>
        </p:spPr>
      </p:pic>
      <p:sp>
        <p:nvSpPr>
          <p:cNvPr id="7" name="Rectangle 6"/>
          <p:cNvSpPr/>
          <p:nvPr/>
        </p:nvSpPr>
        <p:spPr>
          <a:xfrm>
            <a:off x="2286000" y="4001869"/>
            <a:ext cx="6858000" cy="646331"/>
          </a:xfrm>
          <a:prstGeom prst="rect">
            <a:avLst/>
          </a:prstGeom>
        </p:spPr>
        <p:txBody>
          <a:bodyPr wrap="square">
            <a:spAutoFit/>
          </a:bodyPr>
          <a:lstStyle/>
          <a:p>
            <a:r>
              <a:rPr lang="en-US" sz="1200" dirty="0" smtClean="0"/>
              <a:t>*Age-</a:t>
            </a:r>
            <a:r>
              <a:rPr lang="en-US" sz="1200" dirty="0" err="1" smtClean="0"/>
              <a:t>adjustedSource</a:t>
            </a:r>
            <a:r>
              <a:rPr lang="en-US" sz="1200" dirty="0" smtClean="0"/>
              <a:t>: Arias E. United States Life Tables, 2008. National Vital Statistics Reports; </a:t>
            </a:r>
            <a:r>
              <a:rPr lang="en-US" sz="1200" dirty="0" err="1" smtClean="0"/>
              <a:t>vol</a:t>
            </a:r>
            <a:r>
              <a:rPr lang="en-US" sz="1200" dirty="0" smtClean="0"/>
              <a:t> 61 no 3. Hyattsville, MD: Centers for Disease Control and Prevention, National Center for Health Statistics; 2012. &lt;</a:t>
            </a:r>
            <a:r>
              <a:rPr lang="en-US" sz="1200" u="sng" dirty="0" smtClean="0">
                <a:hlinkClick r:id="rId6"/>
              </a:rPr>
              <a:t>http://www.rwjf.org/content/dam/farm/reports/reports/2013/rwjf406474&gt;</a:t>
            </a:r>
            <a:endParaRPr lang="en-US" sz="1200"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Accumulating Advantage</a:t>
            </a:r>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
        <p:nvSpPr>
          <p:cNvPr id="7" name="Content Placeholder 2"/>
          <p:cNvSpPr>
            <a:spLocks noGrp="1"/>
          </p:cNvSpPr>
          <p:nvPr>
            <p:ph sz="quarter" idx="1"/>
          </p:nvPr>
        </p:nvSpPr>
        <p:spPr>
          <a:xfrm>
            <a:off x="612648" y="1600200"/>
            <a:ext cx="8153400" cy="2362200"/>
          </a:xfrm>
        </p:spPr>
        <p:txBody>
          <a:bodyPr>
            <a:normAutofit fontScale="77500" lnSpcReduction="20000"/>
          </a:bodyPr>
          <a:lstStyle/>
          <a:p>
            <a:r>
              <a:rPr lang="en-US" dirty="0" smtClean="0"/>
              <a:t>1</a:t>
            </a:r>
            <a:r>
              <a:rPr lang="en-US" dirty="0" smtClean="0"/>
              <a:t>. Go to the Unnatural Causes website and click on </a:t>
            </a:r>
            <a:r>
              <a:rPr lang="en-US" i="1" dirty="0" smtClean="0"/>
              <a:t>Interactivities</a:t>
            </a:r>
            <a:r>
              <a:rPr lang="en-US" dirty="0" smtClean="0"/>
              <a:t> &amp; “Accumulating Advantage.”</a:t>
            </a:r>
            <a:r>
              <a:rPr lang="en-US" dirty="0" smtClean="0"/>
              <a:t> </a:t>
            </a:r>
            <a:r>
              <a:rPr lang="en-US" dirty="0" smtClean="0">
                <a:hlinkClick r:id="rId4"/>
              </a:rPr>
              <a:t>http</a:t>
            </a:r>
            <a:r>
              <a:rPr lang="en-US" dirty="0" smtClean="0">
                <a:hlinkClick r:id="rId4"/>
              </a:rPr>
              <a:t>://www.unnaturalcauses.org/interactivities_08.</a:t>
            </a:r>
            <a:r>
              <a:rPr lang="en-US" dirty="0" smtClean="0">
                <a:hlinkClick r:id="rId4"/>
              </a:rPr>
              <a:t>php</a:t>
            </a:r>
            <a:endParaRPr lang="en-US" dirty="0" smtClean="0"/>
          </a:p>
          <a:p>
            <a:pPr lvl="0"/>
            <a:r>
              <a:rPr lang="en-US" dirty="0" smtClean="0"/>
              <a:t>2. Read</a:t>
            </a:r>
            <a:r>
              <a:rPr lang="en-US" dirty="0" smtClean="0"/>
              <a:t>, “How is health impacted by race and, consequently, class?</a:t>
            </a:r>
            <a:endParaRPr lang="en-US" dirty="0" smtClean="0"/>
          </a:p>
          <a:p>
            <a:pPr lvl="0"/>
            <a:r>
              <a:rPr lang="en-US" dirty="0" smtClean="0"/>
              <a:t>3. As </a:t>
            </a:r>
            <a:r>
              <a:rPr lang="en-US" dirty="0" smtClean="0"/>
              <a:t>you click on each image to explore how race and class impact health, take notes in the </a:t>
            </a:r>
            <a:r>
              <a:rPr lang="en-US" dirty="0" smtClean="0"/>
              <a:t>table.</a:t>
            </a:r>
            <a:endParaRPr lang="en-US" dirty="0" smtClean="0"/>
          </a:p>
          <a:p>
            <a:endParaRPr lang="en-US" b="1" dirty="0"/>
          </a:p>
        </p:txBody>
      </p:sp>
      <p:pic>
        <p:nvPicPr>
          <p:cNvPr id="6" name="Picture 5"/>
          <p:cNvPicPr>
            <a:picLocks noChangeAspect="1"/>
          </p:cNvPicPr>
          <p:nvPr/>
        </p:nvPicPr>
        <p:blipFill>
          <a:blip r:embed="rId5"/>
          <a:stretch>
            <a:fillRect/>
          </a:stretch>
        </p:blipFill>
        <p:spPr>
          <a:xfrm>
            <a:off x="1981200" y="3806268"/>
            <a:ext cx="5130800" cy="305173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0"/>
            <a:ext cx="8153400" cy="968074"/>
          </a:xfrm>
        </p:spPr>
        <p:txBody>
          <a:bodyPr>
            <a:normAutofit/>
          </a:bodyPr>
          <a:lstStyle/>
          <a:p>
            <a:r>
              <a:rPr lang="en-US" dirty="0" smtClean="0"/>
              <a:t>Accumulating Advantage</a:t>
            </a:r>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pic>
        <p:nvPicPr>
          <p:cNvPr id="8" name="Picture 7"/>
          <p:cNvPicPr>
            <a:picLocks noChangeAspect="1"/>
          </p:cNvPicPr>
          <p:nvPr/>
        </p:nvPicPr>
        <p:blipFill>
          <a:blip r:embed="rId4"/>
          <a:stretch>
            <a:fillRect/>
          </a:stretch>
        </p:blipFill>
        <p:spPr>
          <a:xfrm>
            <a:off x="1060191" y="968074"/>
            <a:ext cx="6988048" cy="588992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Race, Racism, &amp; Health Disparities</a:t>
            </a:r>
          </a:p>
        </p:txBody>
      </p:sp>
      <p:sp>
        <p:nvSpPr>
          <p:cNvPr id="3" name="Content Placeholder 2"/>
          <p:cNvSpPr>
            <a:spLocks noGrp="1"/>
          </p:cNvSpPr>
          <p:nvPr>
            <p:ph sz="quarter" idx="1"/>
          </p:nvPr>
        </p:nvSpPr>
        <p:spPr/>
        <p:txBody>
          <a:bodyPr/>
          <a:lstStyle/>
          <a:p>
            <a:r>
              <a:rPr lang="en-US" dirty="0" smtClean="0"/>
              <a:t>More </a:t>
            </a:r>
            <a:r>
              <a:rPr lang="en-US" dirty="0" smtClean="0"/>
              <a:t>than 100 studies now link racism to worse health. Many people of color experience a wide range of serious health issues at higher rates than do whites, including breast cancer, heart disease, stroke, diabetes, hypertension, respiratory illness and pain-related problems. On average, African Americans, Native Americans, Pacific Islanders and some Asian American groups live shorter lives and have poorer health outcomes than whites. But why?</a:t>
            </a:r>
          </a:p>
          <a:p>
            <a:endParaRPr lang="en-US" b="1" dirty="0"/>
          </a:p>
        </p:txBody>
      </p:sp>
      <p:pic>
        <p:nvPicPr>
          <p:cNvPr id="5" name="Picture 4"/>
          <p:cNvPicPr>
            <a:picLocks noChangeAspect="1"/>
          </p:cNvPicPr>
          <p:nvPr/>
        </p:nvPicPr>
        <p:blipFill>
          <a:blip r:embed="rId3"/>
          <a:stretch>
            <a:fillRect/>
          </a:stretch>
        </p:blipFill>
        <p:spPr>
          <a:xfrm>
            <a:off x="7703117" y="5854565"/>
            <a:ext cx="1301507" cy="841218"/>
          </a:xfrm>
          <a:prstGeom prst="rect">
            <a:avLst/>
          </a:prstGeom>
        </p:spPr>
      </p:pic>
      <p:sp>
        <p:nvSpPr>
          <p:cNvPr id="6" name="TextBox 5"/>
          <p:cNvSpPr txBox="1"/>
          <p:nvPr/>
        </p:nvSpPr>
        <p:spPr>
          <a:xfrm>
            <a:off x="304800" y="5934670"/>
            <a:ext cx="7689561" cy="923330"/>
          </a:xfrm>
          <a:prstGeom prst="rect">
            <a:avLst/>
          </a:prstGeom>
          <a:noFill/>
        </p:spPr>
        <p:txBody>
          <a:bodyPr wrap="square" rtlCol="0">
            <a:spAutoFit/>
          </a:bodyPr>
          <a:lstStyle/>
          <a:p>
            <a:r>
              <a:rPr lang="en-US" dirty="0" smtClean="0"/>
              <a:t>Courtesy of </a:t>
            </a:r>
            <a:r>
              <a:rPr lang="en-US" i="1" dirty="0" smtClean="0"/>
              <a:t>UNNATURAL CAUSES: Is Inequality Making Us Sick? </a:t>
            </a:r>
            <a:r>
              <a:rPr lang="en-US" dirty="0" smtClean="0"/>
              <a:t>Produced by California Newsreel with Vital Pictures. Presented by the National Minority Consortia. </a:t>
            </a:r>
            <a:r>
              <a:rPr lang="en-US" dirty="0" smtClean="0">
                <a:hlinkClick r:id="rId4"/>
              </a:rPr>
              <a:t>www.unnaturalcauses.org</a:t>
            </a:r>
            <a:r>
              <a:rPr lang="en-US" dirty="0" smtClean="0"/>
              <a:t>; </a:t>
            </a:r>
            <a:r>
              <a:rPr lang="en-US" dirty="0" smtClean="0">
                <a:hlinkClick r:id="rId5"/>
              </a:rPr>
              <a:t>www.newsreel.org</a:t>
            </a:r>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r>
              <a:rPr lang="en-US" b="1" dirty="0" smtClean="0"/>
              <a:t>: </a:t>
            </a:r>
            <a:r>
              <a:rPr lang="en-US" dirty="0" smtClean="0"/>
              <a:t>Summarize</a:t>
            </a:r>
            <a:endParaRPr lang="en-US" b="1" dirty="0"/>
          </a:p>
        </p:txBody>
      </p:sp>
      <p:sp>
        <p:nvSpPr>
          <p:cNvPr id="3" name="Content Placeholder 2"/>
          <p:cNvSpPr>
            <a:spLocks noGrp="1"/>
          </p:cNvSpPr>
          <p:nvPr>
            <p:ph sz="quarter" idx="1"/>
          </p:nvPr>
        </p:nvSpPr>
        <p:spPr>
          <a:xfrm>
            <a:off x="612648" y="1981200"/>
            <a:ext cx="8153400" cy="4495800"/>
          </a:xfrm>
        </p:spPr>
        <p:txBody>
          <a:bodyPr>
            <a:normAutofit/>
          </a:bodyPr>
          <a:lstStyle/>
          <a:p>
            <a:r>
              <a:rPr lang="en-US" dirty="0" smtClean="0"/>
              <a:t>Summarize </a:t>
            </a:r>
            <a:r>
              <a:rPr lang="en-US" dirty="0" smtClean="0"/>
              <a:t>the reading on race, racism, and health disparities in 1-2 paragraphs.</a:t>
            </a:r>
          </a:p>
          <a:p>
            <a:pPr lvl="0"/>
            <a:endParaRPr lang="en-US" dirty="0" smtClean="0"/>
          </a:p>
        </p:txBody>
      </p:sp>
      <p:pic>
        <p:nvPicPr>
          <p:cNvPr id="7" name="Picture 6"/>
          <p:cNvPicPr>
            <a:picLocks noChangeAspect="1"/>
          </p:cNvPicPr>
          <p:nvPr/>
        </p:nvPicPr>
        <p:blipFill>
          <a:blip r:embed="rId3"/>
          <a:stretch>
            <a:fillRect/>
          </a:stretch>
        </p:blipFill>
        <p:spPr>
          <a:xfrm>
            <a:off x="8001000" y="5905563"/>
            <a:ext cx="765048" cy="780987"/>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3296</TotalTime>
  <Words>649</Words>
  <Application>Microsoft Macintosh PowerPoint</Application>
  <PresentationFormat>On-screen Show (4:3)</PresentationFormat>
  <Paragraphs>34</Paragraphs>
  <Slides>6</Slides>
  <Notes>6</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Median</vt:lpstr>
      <vt:lpstr>Lesson 12.8: Race &amp; Racism</vt:lpstr>
      <vt:lpstr>Do Now: Life Expectancy by Race </vt:lpstr>
      <vt:lpstr>Accumulating Advantage</vt:lpstr>
      <vt:lpstr>Accumulating Advantage</vt:lpstr>
      <vt:lpstr>Race, Racism, &amp; Health Disparities</vt:lpstr>
      <vt:lpstr>Homework: Summarize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82</cp:revision>
  <dcterms:created xsi:type="dcterms:W3CDTF">2014-05-28T02:58:37Z</dcterms:created>
  <dcterms:modified xsi:type="dcterms:W3CDTF">2014-05-28T04:06:53Z</dcterms:modified>
</cp:coreProperties>
</file>