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7"/>
  </p:notesMasterIdLst>
  <p:sldIdLst>
    <p:sldId id="256" r:id="rId2"/>
    <p:sldId id="257" r:id="rId3"/>
    <p:sldId id="258" r:id="rId4"/>
    <p:sldId id="266" r:id="rId5"/>
    <p:sldId id="264"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75556" autoAdjust="0"/>
  </p:normalViewPr>
  <p:slideViewPr>
    <p:cSldViewPr snapToObjects="1">
      <p:cViewPr varScale="1">
        <p:scale>
          <a:sx n="77" d="100"/>
          <a:sy n="77" d="100"/>
        </p:scale>
        <p:origin x="-152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5/27/14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rwjf.org/content/dam/farm/reports/reports/2013/rwjf406474"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unnaturalcauses.org" TargetMode="External"/><Relationship Id="rId4" Type="http://schemas.openxmlformats.org/officeDocument/2006/relationships/hyperlink" Target="http://www.newsreel.org" TargetMode="External"/><Relationship Id="rId5" Type="http://schemas.openxmlformats.org/officeDocument/2006/relationships/hyperlink" Target="http://www.unnaturalcauses.org/resources.php?topic_id=7"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a:t>
            </a:r>
            <a:r>
              <a:rPr lang="en-US" dirty="0" smtClean="0"/>
              <a:t>:  </a:t>
            </a:r>
            <a:r>
              <a:rPr lang="en-US" sz="1200" kern="1200" dirty="0" smtClean="0">
                <a:solidFill>
                  <a:schemeClr val="tx1"/>
                </a:solidFill>
                <a:latin typeface="+mn-lt"/>
                <a:ea typeface="+mn-ea"/>
                <a:cs typeface="+mn-cs"/>
              </a:rPr>
              <a:t>This lesson will encourage students to challenge their assumptions about income, wealth, and health. Students will begin by analyzing two graphs focused on income &amp; health outcomes, making observations and conclusions. Then they will read an excerpt from the Unnatural Causes website on the link between income/wealth &amp; health disparities</a:t>
            </a:r>
            <a:endParaRPr lang="en-US" dirty="0" smtClean="0"/>
          </a:p>
          <a:p>
            <a:endParaRPr lang="en-US" dirty="0" smtClean="0"/>
          </a:p>
          <a:p>
            <a:r>
              <a:rPr lang="en-US" dirty="0" smtClean="0"/>
              <a:t>Image source:  http://commons.wikimedia.org/wiki/File:Old_greek_money_1.jpg</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Answers: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GRAPH 1: Compared with children in the highest-income families, children in poor families are more than four times as likely to be in less than “very good” health</a:t>
            </a:r>
          </a:p>
          <a:p>
            <a:r>
              <a:rPr lang="en-US" sz="1200" kern="1200" dirty="0" smtClean="0">
                <a:solidFill>
                  <a:schemeClr val="tx1"/>
                </a:solidFill>
                <a:latin typeface="+mn-lt"/>
                <a:ea typeface="+mn-ea"/>
                <a:cs typeface="+mn-cs"/>
              </a:rPr>
              <a:t>GRAPH 2: Children in poor families are twice as likely to be overweight or obese as children in higher income families. </a:t>
            </a:r>
          </a:p>
          <a:p>
            <a:r>
              <a:rPr lang="en-US" sz="1200" kern="1200" dirty="0" smtClean="0">
                <a:solidFill>
                  <a:schemeClr val="tx1"/>
                </a:solidFill>
                <a:latin typeface="+mn-lt"/>
                <a:ea typeface="+mn-ea"/>
                <a:cs typeface="+mn-cs"/>
              </a:rPr>
              <a:t>CONCLUSION: Higher parental income = healthier children!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Source:  </a:t>
            </a:r>
            <a:r>
              <a:rPr lang="en-US" sz="1200" kern="1200" dirty="0" smtClean="0">
                <a:solidFill>
                  <a:schemeClr val="tx1"/>
                </a:solidFill>
                <a:latin typeface="+mn-lt"/>
                <a:ea typeface="+mn-ea"/>
                <a:cs typeface="+mn-cs"/>
                <a:hlinkClick r:id="rId3"/>
              </a:rPr>
              <a:t>http://www.rwjf.org/content/dam/farm/reports/reports/2013/rwjf406474</a:t>
            </a:r>
            <a:endParaRPr lang="en-US" sz="1200" kern="1200" dirty="0" smtClean="0">
              <a:solidFill>
                <a:schemeClr val="tx1"/>
              </a:solidFill>
              <a:latin typeface="+mn-lt"/>
              <a:ea typeface="+mn-ea"/>
              <a:cs typeface="+mn-cs"/>
            </a:endParaRPr>
          </a:p>
          <a:p>
            <a:pPr marL="228600" indent="-228600">
              <a:buNone/>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Consider switching the method of reading this article from what has been done for other previous lessons. Try round-robin reading, partner reading, individual reading, or assigning the reading ahead of time (or for homework) and using class for discussion).</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Source: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Courtesy of </a:t>
            </a:r>
            <a:r>
              <a:rPr lang="en-US" sz="1200" i="1" kern="1200" dirty="0" smtClean="0">
                <a:solidFill>
                  <a:schemeClr val="tx1"/>
                </a:solidFill>
                <a:latin typeface="+mn-lt"/>
                <a:ea typeface="+mn-ea"/>
                <a:cs typeface="+mn-cs"/>
              </a:rPr>
              <a:t>UNNATURAL CAUSES: Is Inequality Making Us Sick? </a:t>
            </a:r>
            <a:r>
              <a:rPr lang="en-US" sz="1200" kern="1200" dirty="0" smtClean="0">
                <a:solidFill>
                  <a:schemeClr val="tx1"/>
                </a:solidFill>
                <a:latin typeface="+mn-lt"/>
                <a:ea typeface="+mn-ea"/>
                <a:cs typeface="+mn-cs"/>
              </a:rPr>
              <a:t>Produced by California Newsreel with Vital Pictures. Presented by the National Minority Consortia. </a:t>
            </a:r>
            <a:r>
              <a:rPr lang="en-US" sz="1200" kern="1200" dirty="0" smtClean="0">
                <a:solidFill>
                  <a:schemeClr val="tx1"/>
                </a:solidFill>
                <a:latin typeface="+mn-lt"/>
                <a:ea typeface="+mn-ea"/>
                <a:cs typeface="+mn-cs"/>
                <a:hlinkClick r:id="rId3"/>
              </a:rPr>
              <a:t>www.unnaturalcauses.org</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4"/>
              </a:rPr>
              <a:t>www.newsreel.org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hlinkClick r:id="rId5"/>
              </a:rPr>
              <a:t>http://www.unnaturalcauses.org/resources.php?topic_id=7</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ASSESS: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Possible answers:</a:t>
            </a:r>
          </a:p>
          <a:p>
            <a:pPr lvl="0"/>
            <a:r>
              <a:rPr lang="en-US" sz="1200" kern="1200" dirty="0" smtClean="0">
                <a:solidFill>
                  <a:schemeClr val="tx1"/>
                </a:solidFill>
                <a:latin typeface="+mn-lt"/>
                <a:ea typeface="+mn-ea"/>
                <a:cs typeface="+mn-cs"/>
              </a:rPr>
              <a:t>1) Income and wealth are directly proportional (as a general rule of thumb) with positive health outcomes. The wealthiest are healthiest, and least wealthy are unhealthiest.  </a:t>
            </a:r>
          </a:p>
          <a:p>
            <a:pPr lvl="0"/>
            <a:r>
              <a:rPr lang="en-US" sz="1200" kern="1200" dirty="0" smtClean="0">
                <a:solidFill>
                  <a:schemeClr val="tx1"/>
                </a:solidFill>
                <a:latin typeface="+mn-lt"/>
                <a:ea typeface="+mn-ea"/>
                <a:cs typeface="+mn-cs"/>
              </a:rPr>
              <a:t>2) Children are more prone to experience negative health effects from income/poverty because of: lack of ability to negotiate barriers and environment, more time exposed to negative factors in poverty, lack of coping mechanisms, etc.</a:t>
            </a:r>
          </a:p>
          <a:p>
            <a:r>
              <a:rPr lang="en-US" sz="1200" kern="1200" dirty="0" smtClean="0">
                <a:solidFill>
                  <a:schemeClr val="tx1"/>
                </a:solidFill>
                <a:latin typeface="+mn-lt"/>
                <a:ea typeface="+mn-ea"/>
                <a:cs typeface="+mn-cs"/>
              </a:rPr>
              <a:t>3)  1. reduce the overall income gap so that everyone has sufficient resources; 2. loosen connection between health and wealth by by making certain resources available to everyone.</a:t>
            </a:r>
          </a:p>
          <a:p>
            <a:pPr marL="228600" indent="-228600">
              <a:buNone/>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purpose of this homework assignment is to help students congeal their understanding of the ways income/wealth (or lack thereof) impact health. </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hyperlink" Target="http://www.rwjf.org/content/dam/farm/reports/reports/2013/rwjf406474"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Lesson 12.7:</a:t>
            </a:r>
            <a:br>
              <a:rPr lang="en-US" dirty="0" smtClean="0"/>
            </a:br>
            <a:r>
              <a:rPr lang="en-US" dirty="0" smtClean="0"/>
              <a:t>Income &amp; Health Disparities</a:t>
            </a:r>
            <a:endParaRPr lang="en-US" sz="4444" dirty="0"/>
          </a:p>
        </p:txBody>
      </p:sp>
      <p:sp>
        <p:nvSpPr>
          <p:cNvPr id="3" name="Subtitle 2"/>
          <p:cNvSpPr>
            <a:spLocks noGrp="1"/>
          </p:cNvSpPr>
          <p:nvPr>
            <p:ph type="subTitle" idx="1"/>
          </p:nvPr>
        </p:nvSpPr>
        <p:spPr/>
        <p:txBody>
          <a:bodyPr/>
          <a:lstStyle/>
          <a:p>
            <a:r>
              <a:rPr lang="en-US" dirty="0" smtClean="0"/>
              <a:t>Module 12: Health Disparities</a:t>
            </a:r>
            <a:endParaRPr lang="en-US" dirty="0"/>
          </a:p>
        </p:txBody>
      </p:sp>
      <p:sp>
        <p:nvSpPr>
          <p:cNvPr id="4" name="Rectangle 3"/>
          <p:cNvSpPr/>
          <p:nvPr/>
        </p:nvSpPr>
        <p:spPr>
          <a:xfrm>
            <a:off x="304800" y="228600"/>
            <a:ext cx="3505200" cy="156966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 12.7</a:t>
            </a:r>
            <a:r>
              <a:rPr lang="en-US" sz="2200" smtClean="0"/>
              <a:t>: </a:t>
            </a:r>
            <a:r>
              <a:rPr lang="en-US" sz="2200" smtClean="0">
                <a:latin typeface="+mj-lt"/>
              </a:rPr>
              <a:t> </a:t>
            </a:r>
            <a:r>
              <a:rPr lang="en-US" sz="2400" smtClean="0"/>
              <a:t> Identify how wealth and income are correlated with health outcomes.</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648200" y="1295400"/>
            <a:ext cx="3695700" cy="24102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a:t>
            </a:r>
            <a:r>
              <a:rPr lang="en-US" b="1" dirty="0" smtClean="0"/>
              <a:t>Now: </a:t>
            </a:r>
            <a:r>
              <a:rPr lang="en-US" sz="3111" dirty="0" smtClean="0"/>
              <a:t>Parental Income, Child Health Outcomes</a:t>
            </a:r>
            <a:r>
              <a:rPr lang="en-US" dirty="0" smtClean="0"/>
              <a:t/>
            </a:r>
            <a:br>
              <a:rPr lang="en-US" dirty="0" smtClean="0"/>
            </a:br>
            <a:endParaRPr lang="en-US" b="1" dirty="0"/>
          </a:p>
        </p:txBody>
      </p:sp>
      <p:sp>
        <p:nvSpPr>
          <p:cNvPr id="3" name="Content Placeholder 2"/>
          <p:cNvSpPr>
            <a:spLocks noGrp="1"/>
          </p:cNvSpPr>
          <p:nvPr>
            <p:ph sz="quarter" idx="1"/>
          </p:nvPr>
        </p:nvSpPr>
        <p:spPr>
          <a:xfrm>
            <a:off x="6629400" y="1600200"/>
            <a:ext cx="2136648" cy="4069933"/>
          </a:xfrm>
        </p:spPr>
        <p:txBody>
          <a:bodyPr>
            <a:normAutofit fontScale="85000" lnSpcReduction="10000"/>
          </a:bodyPr>
          <a:lstStyle/>
          <a:p>
            <a:r>
              <a:rPr lang="en-US" dirty="0" smtClean="0"/>
              <a:t>Use </a:t>
            </a:r>
            <a:r>
              <a:rPr lang="en-US" dirty="0" smtClean="0"/>
              <a:t>the graph below to write the trend you notice for each graph. Then form a conclusion for the two data sets together.</a:t>
            </a:r>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100431" y="1565792"/>
            <a:ext cx="6494874" cy="4324173"/>
          </a:xfrm>
          <a:prstGeom prst="rect">
            <a:avLst/>
          </a:prstGeom>
        </p:spPr>
      </p:pic>
      <p:pic>
        <p:nvPicPr>
          <p:cNvPr id="6" name="Picture 5"/>
          <p:cNvPicPr>
            <a:picLocks noChangeAspect="1"/>
          </p:cNvPicPr>
          <p:nvPr/>
        </p:nvPicPr>
        <p:blipFill>
          <a:blip r:embed="rId5"/>
          <a:stretch>
            <a:fillRect/>
          </a:stretch>
        </p:blipFill>
        <p:spPr>
          <a:xfrm>
            <a:off x="1219200" y="1565792"/>
            <a:ext cx="2070100" cy="1092200"/>
          </a:xfrm>
          <a:prstGeom prst="rect">
            <a:avLst/>
          </a:prstGeom>
        </p:spPr>
      </p:pic>
      <p:sp>
        <p:nvSpPr>
          <p:cNvPr id="7" name="Rectangle 6"/>
          <p:cNvSpPr/>
          <p:nvPr/>
        </p:nvSpPr>
        <p:spPr>
          <a:xfrm>
            <a:off x="-27610" y="6285889"/>
            <a:ext cx="7916973" cy="646331"/>
          </a:xfrm>
          <a:prstGeom prst="rect">
            <a:avLst/>
          </a:prstGeom>
        </p:spPr>
        <p:txBody>
          <a:bodyPr wrap="square">
            <a:spAutoFit/>
          </a:bodyPr>
          <a:lstStyle/>
          <a:p>
            <a:r>
              <a:rPr lang="en-US" b="1" dirty="0" smtClean="0"/>
              <a:t>Source: RWJH (National Survey of Children’s Health). </a:t>
            </a:r>
            <a:r>
              <a:rPr lang="en-US" b="1" u="sng" dirty="0" smtClean="0">
                <a:hlinkClick r:id="rId6"/>
              </a:rPr>
              <a:t>http://www.rwjf.org/content/dam/farm/reports/reports/2013/rwjf406474</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Income</a:t>
            </a:r>
            <a:r>
              <a:rPr lang="en-US" sz="3600" b="1" dirty="0" smtClean="0"/>
              <a:t>, Wealth, &amp; Health Disparities</a:t>
            </a:r>
            <a:br>
              <a:rPr lang="en-US" sz="3600" b="1" dirty="0" smtClean="0"/>
            </a:br>
            <a:endParaRPr lang="en-US" b="1" dirty="0"/>
          </a:p>
        </p:txBody>
      </p:sp>
      <p:sp>
        <p:nvSpPr>
          <p:cNvPr id="3" name="Content Placeholder 2"/>
          <p:cNvSpPr>
            <a:spLocks noGrp="1"/>
          </p:cNvSpPr>
          <p:nvPr>
            <p:ph sz="quarter" idx="1"/>
          </p:nvPr>
        </p:nvSpPr>
        <p:spPr/>
        <p:txBody>
          <a:bodyPr>
            <a:normAutofit fontScale="85000" lnSpcReduction="20000"/>
          </a:bodyPr>
          <a:lstStyle/>
          <a:p>
            <a:r>
              <a:rPr lang="en-US" i="1" dirty="0" smtClean="0"/>
              <a:t>“Perhaps </a:t>
            </a:r>
            <a:r>
              <a:rPr lang="en-US" i="1" dirty="0" smtClean="0"/>
              <a:t>the biggest predictor of one's health is one's wealth. It's not just the poor who are suffering; every step down the class pyramid corresponds to worse health. Study after study has shown that those at the top of the class pyramid live on average longer, healthier lives than the rest of us. The middle classes fare worse than those on the top, and the poor get sick more often and die sooner.</a:t>
            </a:r>
            <a:r>
              <a:rPr lang="en-US" i="1" dirty="0" smtClean="0"/>
              <a:t> ”</a:t>
            </a:r>
          </a:p>
          <a:p>
            <a:r>
              <a:rPr lang="en-US" i="1" dirty="0" smtClean="0"/>
              <a:t>“The </a:t>
            </a:r>
            <a:r>
              <a:rPr lang="en-US" i="1" dirty="0" smtClean="0"/>
              <a:t>greater the inequality in a society, the steeper the gradient. Currently, the United States has the greatest inequality among rich countries - and the worst health inequities. People in the middle are twice as likely to die prematurely (before age 65) as those on top; people at the bottom are three times as likely</a:t>
            </a:r>
            <a:r>
              <a:rPr lang="en-US" i="1" dirty="0" smtClean="0"/>
              <a:t>.”</a:t>
            </a:r>
          </a:p>
          <a:p>
            <a:endParaRPr lang="en-US" dirty="0"/>
          </a:p>
        </p:txBody>
      </p:sp>
      <p:pic>
        <p:nvPicPr>
          <p:cNvPr id="5" name="Picture 4"/>
          <p:cNvPicPr>
            <a:picLocks noChangeAspect="1"/>
          </p:cNvPicPr>
          <p:nvPr/>
        </p:nvPicPr>
        <p:blipFill>
          <a:blip r:embed="rId3"/>
          <a:stretch>
            <a:fillRect/>
          </a:stretch>
        </p:blipFill>
        <p:spPr>
          <a:xfrm>
            <a:off x="38184" y="6207906"/>
            <a:ext cx="7874000" cy="520700"/>
          </a:xfrm>
          <a:prstGeom prst="rect">
            <a:avLst/>
          </a:prstGeom>
        </p:spPr>
      </p:pic>
      <p:pic>
        <p:nvPicPr>
          <p:cNvPr id="6" name="Picture 5"/>
          <p:cNvPicPr>
            <a:picLocks noChangeAspect="1"/>
          </p:cNvPicPr>
          <p:nvPr/>
        </p:nvPicPr>
        <p:blipFill>
          <a:blip r:embed="rId4"/>
          <a:stretch>
            <a:fillRect/>
          </a:stretch>
        </p:blipFill>
        <p:spPr>
          <a:xfrm>
            <a:off x="7703117" y="5854565"/>
            <a:ext cx="1301507" cy="841218"/>
          </a:xfrm>
          <a:prstGeom prst="rect">
            <a:avLst/>
          </a:prstGeom>
        </p:spPr>
      </p:pic>
      <p:sp>
        <p:nvSpPr>
          <p:cNvPr id="7" name="TextBox 6"/>
          <p:cNvSpPr txBox="1"/>
          <p:nvPr/>
        </p:nvSpPr>
        <p:spPr>
          <a:xfrm>
            <a:off x="5147579" y="5726668"/>
            <a:ext cx="2764605" cy="369332"/>
          </a:xfrm>
          <a:prstGeom prst="rect">
            <a:avLst/>
          </a:prstGeom>
          <a:noFill/>
        </p:spPr>
        <p:txBody>
          <a:bodyPr wrap="none" rtlCol="0">
            <a:spAutoFit/>
          </a:bodyPr>
          <a:lstStyle/>
          <a:p>
            <a:r>
              <a:rPr lang="en-US" i="1" dirty="0" smtClean="0">
                <a:solidFill>
                  <a:srgbClr val="FF0000"/>
                </a:solidFill>
              </a:rPr>
              <a:t>(Continues – see Workbook)</a:t>
            </a:r>
            <a:endParaRPr lang="en-US" i="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lstStyle/>
          <a:p>
            <a:r>
              <a:rPr lang="en-US" dirty="0" smtClean="0"/>
              <a:t>1</a:t>
            </a:r>
            <a:r>
              <a:rPr lang="en-US" dirty="0" smtClean="0"/>
              <a:t>.  How is income/wealth inequality related to health?</a:t>
            </a:r>
          </a:p>
          <a:p>
            <a:r>
              <a:rPr lang="en-US" dirty="0" smtClean="0"/>
              <a:t>2.  Why is the impact of income/wealth on health greater for children?</a:t>
            </a:r>
          </a:p>
          <a:p>
            <a:r>
              <a:rPr lang="en-US" dirty="0" smtClean="0"/>
              <a:t>3.  What are the two ways to correct income &amp; wealth inequality in order to improve health?</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Homework</a:t>
            </a:r>
            <a:r>
              <a:rPr lang="en-US" b="1" dirty="0" smtClean="0"/>
              <a:t>: </a:t>
            </a:r>
            <a:r>
              <a:rPr lang="en-US" sz="3556" dirty="0" smtClean="0"/>
              <a:t>A Story of Poverty &amp; Poor Health</a:t>
            </a:r>
            <a:br>
              <a:rPr lang="en-US" sz="3556" dirty="0" smtClean="0"/>
            </a:br>
            <a:endParaRPr lang="en-US" b="1" dirty="0"/>
          </a:p>
        </p:txBody>
      </p:sp>
      <p:sp>
        <p:nvSpPr>
          <p:cNvPr id="3" name="Content Placeholder 2"/>
          <p:cNvSpPr>
            <a:spLocks noGrp="1"/>
          </p:cNvSpPr>
          <p:nvPr>
            <p:ph sz="quarter" idx="1"/>
          </p:nvPr>
        </p:nvSpPr>
        <p:spPr>
          <a:xfrm>
            <a:off x="612648" y="1752600"/>
            <a:ext cx="8153400" cy="4724400"/>
          </a:xfrm>
        </p:spPr>
        <p:txBody>
          <a:bodyPr>
            <a:normAutofit fontScale="92500" lnSpcReduction="10000"/>
          </a:bodyPr>
          <a:lstStyle/>
          <a:p>
            <a:r>
              <a:rPr lang="en-US" dirty="0" smtClean="0"/>
              <a:t>Choose </a:t>
            </a:r>
            <a:r>
              <a:rPr lang="en-US" dirty="0" smtClean="0"/>
              <a:t>a creative way to depict the life and health of a fictitious 30-year old who grew up (and is still living) in poverty. You may write a story, craft a comic strip/storyboard, draw a picture, write a poem, record a song/skit, or use any other method you prefer. </a:t>
            </a:r>
          </a:p>
          <a:p>
            <a:r>
              <a:rPr lang="en-US" dirty="0" smtClean="0"/>
              <a:t>Be sure to include the following in your depiction:</a:t>
            </a:r>
          </a:p>
          <a:p>
            <a:r>
              <a:rPr lang="en-US" dirty="0" smtClean="0"/>
              <a:t>1. At least </a:t>
            </a:r>
            <a:r>
              <a:rPr lang="en-US" b="1" dirty="0" smtClean="0"/>
              <a:t>one</a:t>
            </a:r>
            <a:r>
              <a:rPr lang="en-US" dirty="0" smtClean="0"/>
              <a:t> chronic health problem linked to poverty</a:t>
            </a:r>
          </a:p>
          <a:p>
            <a:r>
              <a:rPr lang="en-US" dirty="0" smtClean="0"/>
              <a:t>2. At least </a:t>
            </a:r>
            <a:r>
              <a:rPr lang="en-US" b="1" dirty="0" smtClean="0"/>
              <a:t>two </a:t>
            </a:r>
            <a:r>
              <a:rPr lang="en-US" dirty="0" smtClean="0"/>
              <a:t>events or circumstances during childhood that negatively affected health</a:t>
            </a:r>
          </a:p>
          <a:p>
            <a:r>
              <a:rPr lang="en-US" dirty="0" smtClean="0"/>
              <a:t>3.  At least </a:t>
            </a:r>
            <a:r>
              <a:rPr lang="en-US" b="1" dirty="0" smtClean="0"/>
              <a:t>three </a:t>
            </a:r>
            <a:r>
              <a:rPr lang="en-US" dirty="0" smtClean="0"/>
              <a:t>income/wealth-related barriers that </a:t>
            </a:r>
            <a:r>
              <a:rPr lang="en-US" dirty="0" err="1" smtClean="0"/>
              <a:t>impact(ed</a:t>
            </a:r>
            <a:r>
              <a:rPr lang="en-US" dirty="0" smtClean="0"/>
              <a:t>) health.</a:t>
            </a:r>
            <a:endParaRPr lang="en-US" dirty="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3291</TotalTime>
  <Words>831</Words>
  <Application>Microsoft Macintosh PowerPoint</Application>
  <PresentationFormat>On-screen Show (4:3)</PresentationFormat>
  <Paragraphs>45</Paragraphs>
  <Slides>5</Slides>
  <Notes>5</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Median</vt:lpstr>
      <vt:lpstr>Lesson 12.7: Income &amp; Health Disparities</vt:lpstr>
      <vt:lpstr>Do Now: Parental Income, Child Health Outcomes </vt:lpstr>
      <vt:lpstr>Income, Wealth, &amp; Health Disparities </vt:lpstr>
      <vt:lpstr>Review</vt:lpstr>
      <vt:lpstr>Homework: A Story of Poverty &amp; Poor Health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78</cp:revision>
  <dcterms:created xsi:type="dcterms:W3CDTF">2014-05-28T02:15:32Z</dcterms:created>
  <dcterms:modified xsi:type="dcterms:W3CDTF">2014-05-28T02:33:12Z</dcterms:modified>
</cp:coreProperties>
</file>