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png" ContentType="image/png"/>
  <Default Extension="rels" ContentType="application/vnd.openxmlformats-package.relationships+xml"/>
  <Default Extension="jpeg" ContentType="image/jpeg"/>
  <Default Extension="xml" ContentType="application/xml"/>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notesSlides/notesSlide8.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notesSlides/notesSlide7.xml" ContentType="application/vnd.openxmlformats-officedocument.presentationml.notesSlide+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notesMasterIdLst>
    <p:notesMasterId r:id="rId10"/>
  </p:notesMasterIdLst>
  <p:sldIdLst>
    <p:sldId id="256" r:id="rId2"/>
    <p:sldId id="257" r:id="rId3"/>
    <p:sldId id="258" r:id="rId4"/>
    <p:sldId id="259" r:id="rId5"/>
    <p:sldId id="271" r:id="rId6"/>
    <p:sldId id="270" r:id="rId7"/>
    <p:sldId id="266" r:id="rId8"/>
    <p:sldId id="264"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snapToObjects="1">
      <p:cViewPr varScale="1">
        <p:scale>
          <a:sx n="92" d="100"/>
          <a:sy n="92" d="100"/>
        </p:scale>
        <p:origin x="-1096"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143165-D33B-324B-B2D5-58110A9F63B3}" type="datetimeFigureOut">
              <a:rPr lang="en-US" smtClean="0"/>
              <a:pPr/>
              <a:t>5/26/14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877844-E64D-F740-948F-BB0BB583565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 Id="rId3" Type="http://schemas.openxmlformats.org/officeDocument/2006/relationships/hyperlink" Target="http://www.unnaturalcauses.org/resources.php?topic_id=2" TargetMode="Externa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 Id="rId3" Type="http://schemas.openxmlformats.org/officeDocument/2006/relationships/hyperlink" Target="http://www.unnaturalcauses.org" TargetMode="Externa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Overview</a:t>
            </a:r>
            <a:r>
              <a:rPr lang="en-US" dirty="0" smtClean="0"/>
              <a:t>:  </a:t>
            </a:r>
            <a:r>
              <a:rPr lang="en-US" sz="1200" kern="1200" dirty="0" smtClean="0">
                <a:solidFill>
                  <a:schemeClr val="tx1"/>
                </a:solidFill>
                <a:latin typeface="+mn-lt"/>
                <a:ea typeface="+mn-ea"/>
                <a:cs typeface="+mn-cs"/>
              </a:rPr>
              <a:t>This lesson will present students with some basic background on how stress impacts health and how chronic stress is a burden unequally distributed among citizens of our nation. First, students will identify their own background knowledge by brainstorming stress symptoms. Then they will engaging in more brainstorming &amp; discussion with partners. Finally, they will read some background on chronic stress &amp; health disparities from the CDC and Unnatural Causes</a:t>
            </a:r>
            <a:r>
              <a:rPr lang="en-US" sz="1200" kern="1200" smtClean="0">
                <a:solidFill>
                  <a:schemeClr val="tx1"/>
                </a:solidFill>
                <a:latin typeface="+mn-lt"/>
                <a:ea typeface="+mn-ea"/>
                <a:cs typeface="+mn-cs"/>
              </a:rPr>
              <a:t>. </a:t>
            </a:r>
            <a:endParaRPr lang="en-US" smtClean="0"/>
          </a:p>
          <a:p>
            <a:endParaRPr lang="en-US" dirty="0" smtClean="0"/>
          </a:p>
          <a:p>
            <a:r>
              <a:rPr lang="en-US" dirty="0" smtClean="0"/>
              <a:t>Image source</a:t>
            </a:r>
            <a:r>
              <a:rPr lang="en-US" dirty="0" smtClean="0"/>
              <a:t>: </a:t>
            </a:r>
            <a:r>
              <a:rPr lang="en-US" dirty="0" err="1" smtClean="0"/>
              <a:t>Flickr</a:t>
            </a:r>
            <a:r>
              <a:rPr lang="en-US" dirty="0" smtClean="0"/>
              <a:t>, User: </a:t>
            </a:r>
            <a:r>
              <a:rPr lang="en-US" dirty="0" err="1" smtClean="0"/>
              <a:t>Firesam</a:t>
            </a:r>
            <a:r>
              <a:rPr lang="en-US" dirty="0" smtClean="0"/>
              <a:t>!  https://www.flickr.com/photos/firesam/5242760927/</a:t>
            </a:r>
            <a:r>
              <a:rPr lang="en-US" baseline="0" dirty="0" smtClean="0"/>
              <a:t>  </a:t>
            </a:r>
            <a:endParaRPr lang="en-US" dirty="0" smtClean="0"/>
          </a:p>
        </p:txBody>
      </p:sp>
      <p:sp>
        <p:nvSpPr>
          <p:cNvPr id="4" name="Slide Number Placeholder 3"/>
          <p:cNvSpPr>
            <a:spLocks noGrp="1"/>
          </p:cNvSpPr>
          <p:nvPr>
            <p:ph type="sldNum" sz="quarter" idx="10"/>
          </p:nvPr>
        </p:nvSpPr>
        <p:spPr/>
        <p:txBody>
          <a:bodyPr/>
          <a:lstStyle/>
          <a:p>
            <a:fld id="{49877844-E64D-F740-948F-BB0BB583565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marR="0" indent="-22860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Encourage students to think of as many possible symptoms as they can. Remind them that no set of symptoms appear exactly the same in different individuals. This complicates matters a great deal, but makes perfect sense when you consider the complexities of the body and mind. </a:t>
            </a:r>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The answers to these questions are located in the section of text appearing next. Students can come back to their answers to change or add to them as needed.</a:t>
            </a:r>
          </a:p>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 More information on chronic stress can be found at a variety of sources compiled here: </a:t>
            </a:r>
            <a:r>
              <a:rPr lang="en-US" sz="1200" kern="1200" dirty="0" smtClean="0">
                <a:solidFill>
                  <a:schemeClr val="tx1"/>
                </a:solidFill>
                <a:latin typeface="+mn-lt"/>
                <a:ea typeface="+mn-ea"/>
                <a:cs typeface="+mn-cs"/>
                <a:hlinkClick r:id="rId3"/>
              </a:rPr>
              <a:t>http://www.unnaturalcauses.org/resources.php?topic_id=2</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The CDC website also has a brief section on managing stress. This could be a resource for students as they complete the homework assignment. </a:t>
            </a:r>
          </a:p>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Courtesy of </a:t>
            </a:r>
            <a:r>
              <a:rPr lang="en-US" sz="1200" i="1" kern="1200" dirty="0" smtClean="0">
                <a:solidFill>
                  <a:schemeClr val="tx1"/>
                </a:solidFill>
                <a:latin typeface="+mn-lt"/>
                <a:ea typeface="+mn-ea"/>
                <a:cs typeface="+mn-cs"/>
              </a:rPr>
              <a:t>UNNATURAL CAUSES: Is Inequality Making Us Sick? </a:t>
            </a:r>
            <a:r>
              <a:rPr lang="en-US" sz="1200" kern="1200" dirty="0" smtClean="0">
                <a:solidFill>
                  <a:schemeClr val="tx1"/>
                </a:solidFill>
                <a:latin typeface="+mn-lt"/>
                <a:ea typeface="+mn-ea"/>
                <a:cs typeface="+mn-cs"/>
              </a:rPr>
              <a:t>Produced by California Newsreel with Vital Pictures. Presented by the National Minority Consortia. </a:t>
            </a:r>
            <a:r>
              <a:rPr lang="en-US" sz="1200" kern="1200" dirty="0" smtClean="0">
                <a:solidFill>
                  <a:schemeClr val="tx1"/>
                </a:solidFill>
                <a:latin typeface="+mn-lt"/>
                <a:ea typeface="+mn-ea"/>
                <a:cs typeface="+mn-cs"/>
                <a:hlinkClick r:id="rId3"/>
              </a:rPr>
              <a:t>www.unnaturalcauses.org</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www.newsreel.org</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The purpose of this homework assignment is to connect the topic to students own lives. Allow students to keep their work confidential and private, if desired. Also, preface the assignment with an encouragement to talk to a trusted adult if the activity makes them feel overwhelmed about their sources or levels of stress.</a:t>
            </a:r>
          </a:p>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B18ED403-8E6D-470F-9368-65BF869872DD}" type="datetime1">
              <a:rPr smtClean="0"/>
              <a:pPr/>
              <a:t>10/25/2007</a:t>
            </a:fld>
            <a:endParaRP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smtClean="0"/>
              <a:t>
              </a:t>
            </a:r>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CB7CC652-A623-41D2-B0ED-8F1D217186B4}" type="slidenum">
              <a:rPr smtClean="0"/>
              <a:pPr/>
              <a:t>‹#›</a:t>
            </a:fld>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36956B-C6A6-4998-B6F9-4158C8926225}" type="datetime1">
              <a:rPr smtClean="0"/>
              <a:pPr/>
              <a:t>10/25/2007</a:t>
            </a:fld>
            <a:endParaRPr/>
          </a:p>
        </p:txBody>
      </p:sp>
      <p:sp>
        <p:nvSpPr>
          <p:cNvPr id="5" name="Footer Placeholder 4"/>
          <p:cNvSpPr>
            <a:spLocks noGrp="1"/>
          </p:cNvSpPr>
          <p:nvPr>
            <p:ph type="ftr" sz="quarter" idx="11"/>
          </p:nvPr>
        </p:nvSpPr>
        <p:spPr/>
        <p:txBody>
          <a:bodyPr/>
          <a:lstStyle/>
          <a:p>
            <a:r>
              <a:rPr smtClean="0"/>
              <a:t>
              </a:t>
            </a:r>
            <a:endParaRPr/>
          </a:p>
        </p:txBody>
      </p:sp>
      <p:sp>
        <p:nvSpPr>
          <p:cNvPr id="6" name="Slide Number Placeholder 5"/>
          <p:cNvSpPr>
            <a:spLocks noGrp="1"/>
          </p:cNvSpPr>
          <p:nvPr>
            <p:ph type="sldNum" sz="quarter" idx="12"/>
          </p:nvPr>
        </p:nvSpPr>
        <p:spPr/>
        <p:txBody>
          <a:bodyPr/>
          <a:lstStyle/>
          <a:p>
            <a:fld id="{D99619C8-A375-448C-891B-9999C6BE8E64}" type="slidenum">
              <a:rPr smtClean="0"/>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FFA6A671-5254-49D4-B317-082B93EA859A}" type="datetime1">
              <a:rPr smtClean="0"/>
              <a:pPr/>
              <a:t>10/25/2007</a:t>
            </a:fld>
            <a:endParaRPr/>
          </a:p>
        </p:txBody>
      </p:sp>
      <p:sp>
        <p:nvSpPr>
          <p:cNvPr id="5" name="Footer Placeholder 4"/>
          <p:cNvSpPr>
            <a:spLocks noGrp="1"/>
          </p:cNvSpPr>
          <p:nvPr>
            <p:ph type="ftr" sz="quarter" idx="11"/>
          </p:nvPr>
        </p:nvSpPr>
        <p:spPr>
          <a:xfrm>
            <a:off x="457201" y="6248207"/>
            <a:ext cx="5573483" cy="365125"/>
          </a:xfrm>
        </p:spPr>
        <p:txBody>
          <a:bodyPr/>
          <a:lstStyle/>
          <a:p>
            <a:r>
              <a:rPr smtClean="0"/>
              <a:t>
              </a:t>
            </a:r>
            <a:endParaRP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D99619C8-A375-448C-891B-9999C6BE8E64}" type="slidenum">
              <a:rPr smtClean="0"/>
              <a:pPr/>
              <a:t>‹#›</a:t>
            </a:fld>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85BD73B-607F-4953-87E4-4C3BC6D541E5}" type="datetime1">
              <a:rPr smtClean="0"/>
              <a:pPr/>
              <a:t>10/25/2007</a:t>
            </a:fld>
            <a:endParaRPr/>
          </a:p>
        </p:txBody>
      </p:sp>
      <p:sp>
        <p:nvSpPr>
          <p:cNvPr id="5" name="Footer Placeholder 4"/>
          <p:cNvSpPr>
            <a:spLocks noGrp="1"/>
          </p:cNvSpPr>
          <p:nvPr>
            <p:ph type="ftr" sz="quarter" idx="11"/>
          </p:nvPr>
        </p:nvSpPr>
        <p:spPr/>
        <p:txBody>
          <a:bodyPr/>
          <a:lstStyle/>
          <a:p>
            <a:r>
              <a:rPr smtClean="0"/>
              <a:t>
              </a:t>
            </a:r>
            <a:endParaRP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EC3526B2-0DCD-4FC8-BB6D-71A89413C313}" type="datetime1">
              <a:rPr smtClean="0"/>
              <a:pPr/>
              <a:t>10/25/2007</a:t>
            </a:fld>
            <a:endParaRP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6294C92D-0306-4E69-9CD3-20855E849650}" type="slidenum">
              <a:rPr kumimoji="0" lang="en-US" smtClean="0"/>
              <a:pPr/>
              <a:t>‹#›</a:t>
            </a:fld>
            <a:endParaRPr kumimoji="0" lang="en-US"/>
          </a:p>
        </p:txBody>
      </p:sp>
      <p:sp>
        <p:nvSpPr>
          <p:cNvPr id="14" name="Footer Placeholder 13"/>
          <p:cNvSpPr>
            <a:spLocks noGrp="1"/>
          </p:cNvSpPr>
          <p:nvPr>
            <p:ph type="ftr" sz="quarter" idx="12"/>
          </p:nvPr>
        </p:nvSpPr>
        <p:spPr/>
        <p:txBody>
          <a:bodyPr/>
          <a:lstStyle/>
          <a:p>
            <a:r>
              <a:rPr smtClean="0"/>
              <a:t>
              </a:t>
            </a:r>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FCB81ED-A29D-4740-A68B-F596A2FF137E}" type="datetime1">
              <a:rPr smtClean="0"/>
              <a:pPr/>
              <a:t>10/25/2007</a:t>
            </a:fld>
            <a:endParaRPr/>
          </a:p>
        </p:txBody>
      </p:sp>
      <p:sp>
        <p:nvSpPr>
          <p:cNvPr id="10" name="Slide Number Placeholder 9"/>
          <p:cNvSpPr>
            <a:spLocks noGrp="1"/>
          </p:cNvSpPr>
          <p:nvPr>
            <p:ph type="sldNum" sz="quarter" idx="16"/>
          </p:nvPr>
        </p:nvSpPr>
        <p:spPr/>
        <p:txBody>
          <a:bodyPr rtlCol="0"/>
          <a:lstStyle/>
          <a:p>
            <a:fld id="{D99619C8-A375-448C-891B-9999C6BE8E64}" type="slidenum">
              <a:rPr smtClean="0"/>
              <a:pPr/>
              <a:t>‹#›</a:t>
            </a:fld>
            <a:endParaRPr/>
          </a:p>
        </p:txBody>
      </p:sp>
      <p:sp>
        <p:nvSpPr>
          <p:cNvPr id="12" name="Footer Placeholder 11"/>
          <p:cNvSpPr>
            <a:spLocks noGrp="1"/>
          </p:cNvSpPr>
          <p:nvPr>
            <p:ph type="ftr" sz="quarter" idx="17"/>
          </p:nvPr>
        </p:nvSpPr>
        <p:spPr/>
        <p:txBody>
          <a:bodyPr rtlCol="0"/>
          <a:lstStyle/>
          <a:p>
            <a:r>
              <a:rPr smtClean="0"/>
              <a:t>
              </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2CE825CE-32D5-4C4C-A5D0-8BCDD70F5880}" type="datetime1">
              <a:rPr smtClean="0"/>
              <a:pPr/>
              <a:t>10/25/2007</a:t>
            </a:fld>
            <a:endParaRPr/>
          </a:p>
        </p:txBody>
      </p:sp>
      <p:sp>
        <p:nvSpPr>
          <p:cNvPr id="12" name="Slide Number Placeholder 11"/>
          <p:cNvSpPr>
            <a:spLocks noGrp="1"/>
          </p:cNvSpPr>
          <p:nvPr>
            <p:ph type="sldNum" sz="quarter" idx="16"/>
          </p:nvPr>
        </p:nvSpPr>
        <p:spPr/>
        <p:txBody>
          <a:bodyPr rtlCol="0"/>
          <a:lstStyle/>
          <a:p>
            <a:fld id="{D99619C8-A375-448C-891B-9999C6BE8E64}" type="slidenum">
              <a:rPr smtClean="0"/>
              <a:pPr/>
              <a:t>‹#›</a:t>
            </a:fld>
            <a:endParaRPr/>
          </a:p>
        </p:txBody>
      </p:sp>
      <p:sp>
        <p:nvSpPr>
          <p:cNvPr id="14" name="Footer Placeholder 13"/>
          <p:cNvSpPr>
            <a:spLocks noGrp="1"/>
          </p:cNvSpPr>
          <p:nvPr>
            <p:ph type="ftr" sz="quarter" idx="17"/>
          </p:nvPr>
        </p:nvSpPr>
        <p:spPr/>
        <p:txBody>
          <a:bodyPr rtlCol="0"/>
          <a:lstStyle/>
          <a:p>
            <a:r>
              <a:rPr smtClean="0"/>
              <a:t>
              </a:t>
            </a:r>
            <a:endParaRP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25DC3FE-52E1-433F-A1A1-742295C2EFEB}" type="datetime1">
              <a:rPr smtClean="0"/>
              <a:pPr/>
              <a:t>10/25/2007</a:t>
            </a:fld>
            <a:endParaRPr/>
          </a:p>
        </p:txBody>
      </p:sp>
      <p:sp>
        <p:nvSpPr>
          <p:cNvPr id="4" name="Footer Placeholder 3"/>
          <p:cNvSpPr>
            <a:spLocks noGrp="1"/>
          </p:cNvSpPr>
          <p:nvPr>
            <p:ph type="ftr" sz="quarter" idx="11"/>
          </p:nvPr>
        </p:nvSpPr>
        <p:spPr/>
        <p:txBody>
          <a:bodyPr/>
          <a:lstStyle/>
          <a:p>
            <a:r>
              <a:rPr smtClean="0"/>
              <a:t>
              </a:t>
            </a:r>
            <a:endParaRP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969193-A413-4918-A15C-32FE3683F878}" type="datetime1">
              <a:rPr smtClean="0"/>
              <a:pPr/>
              <a:t>10/25/2007</a:t>
            </a:fld>
            <a:endParaRPr/>
          </a:p>
        </p:txBody>
      </p:sp>
      <p:sp>
        <p:nvSpPr>
          <p:cNvPr id="3" name="Footer Placeholder 2"/>
          <p:cNvSpPr>
            <a:spLocks noGrp="1"/>
          </p:cNvSpPr>
          <p:nvPr>
            <p:ph type="ftr" sz="quarter" idx="11"/>
          </p:nvPr>
        </p:nvSpPr>
        <p:spPr/>
        <p:txBody>
          <a:bodyPr/>
          <a:lstStyle/>
          <a:p>
            <a:r>
              <a:rPr smtClean="0"/>
              <a:t>
              </a:t>
            </a:r>
            <a:endParaRP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D99619C8-A375-448C-891B-9999C6BE8E64}" type="slidenum">
              <a:rPr smtClean="0"/>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75B771B-174A-41D3-8078-EEED53AE7A49}" type="datetime1">
              <a:rPr smtClean="0"/>
              <a:pPr/>
              <a:t>10/25/2007</a:t>
            </a:fld>
            <a:endParaRPr/>
          </a:p>
        </p:txBody>
      </p:sp>
      <p:sp>
        <p:nvSpPr>
          <p:cNvPr id="6" name="Footer Placeholder 5"/>
          <p:cNvSpPr>
            <a:spLocks noGrp="1"/>
          </p:cNvSpPr>
          <p:nvPr>
            <p:ph type="ftr" sz="quarter" idx="11"/>
          </p:nvPr>
        </p:nvSpPr>
        <p:spPr/>
        <p:txBody>
          <a:bodyPr/>
          <a:lstStyle/>
          <a:p>
            <a:r>
              <a:rPr smtClean="0"/>
              <a:t>
              </a:t>
            </a:r>
            <a:endParaRP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4D98379E-7B25-4BA9-AA4E-73FE673939C3}" type="datetime1">
              <a:rPr smtClean="0"/>
              <a:pPr/>
              <a:t>10/25/2007</a:t>
            </a:fld>
            <a:endParaRP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D99619C8-A375-448C-891B-9999C6BE8E64}" type="slidenum">
              <a:rPr smtClean="0"/>
              <a:pPr/>
              <a:t>‹#›</a:t>
            </a:fld>
            <a:endParaRPr/>
          </a:p>
        </p:txBody>
      </p:sp>
      <p:sp>
        <p:nvSpPr>
          <p:cNvPr id="14" name="Footer Placeholder 13"/>
          <p:cNvSpPr>
            <a:spLocks noGrp="1"/>
          </p:cNvSpPr>
          <p:nvPr>
            <p:ph type="ftr" sz="quarter" idx="12"/>
          </p:nvPr>
        </p:nvSpPr>
        <p:spPr>
          <a:xfrm>
            <a:off x="1600200" y="6248206"/>
            <a:ext cx="4572000" cy="365125"/>
          </a:xfrm>
        </p:spPr>
        <p:txBody>
          <a:bodyPr rtlCol="0"/>
          <a:lstStyle/>
          <a:p>
            <a:r>
              <a:rPr smtClean="0"/>
              <a:t>
              </a:t>
            </a:r>
            <a:endParaRP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79F78B67-B4C5-45C3-BA2A-CBC3E34415B2}" type="datetime1">
              <a:rPr smtClean="0"/>
              <a:pPr/>
              <a:t>10/25/2007</a:t>
            </a:fld>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D99619C8-A375-448C-891B-9999C6BE8E64}" type="slidenum">
              <a:rPr smtClean="0"/>
              <a:pPr/>
              <a:t>‹#›</a:t>
            </a:fld>
            <a:endParaRPr/>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hyperlink" Target="http://www.cdc.gov/features/handlingstress/" TargetMode="Externa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hyperlink" Target="http://www.unnaturalcauses.org" TargetMode="External"/><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0.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Lesson 12.4:</a:t>
            </a:r>
            <a:br>
              <a:rPr lang="en-US" dirty="0" smtClean="0"/>
            </a:br>
            <a:r>
              <a:rPr lang="en-US" dirty="0" smtClean="0"/>
              <a:t>Chronic Stress</a:t>
            </a:r>
            <a:endParaRPr lang="en-US" sz="4444" dirty="0"/>
          </a:p>
        </p:txBody>
      </p:sp>
      <p:sp>
        <p:nvSpPr>
          <p:cNvPr id="3" name="Subtitle 2"/>
          <p:cNvSpPr>
            <a:spLocks noGrp="1"/>
          </p:cNvSpPr>
          <p:nvPr>
            <p:ph type="subTitle" idx="1"/>
          </p:nvPr>
        </p:nvSpPr>
        <p:spPr/>
        <p:txBody>
          <a:bodyPr/>
          <a:lstStyle/>
          <a:p>
            <a:r>
              <a:rPr lang="en-US" dirty="0" smtClean="0"/>
              <a:t>Module 12: Health Disparities</a:t>
            </a:r>
            <a:endParaRPr lang="en-US" dirty="0"/>
          </a:p>
        </p:txBody>
      </p:sp>
      <p:sp>
        <p:nvSpPr>
          <p:cNvPr id="4" name="Rectangle 3"/>
          <p:cNvSpPr/>
          <p:nvPr/>
        </p:nvSpPr>
        <p:spPr>
          <a:xfrm>
            <a:off x="304800" y="228600"/>
            <a:ext cx="2667000" cy="1938992"/>
          </a:xfrm>
          <a:prstGeom prst="rect">
            <a:avLst/>
          </a:prstGeom>
          <a:ln w="31750" cap="flat" cmpd="sng" algn="ctr">
            <a:solidFill>
              <a:schemeClr val="tx1"/>
            </a:solidFill>
            <a:prstDash val="solid"/>
            <a:round/>
            <a:headEnd type="none" w="med" len="med"/>
            <a:tailEnd type="none" w="med" len="med"/>
          </a:ln>
        </p:spPr>
        <p:txBody>
          <a:bodyPr wrap="square">
            <a:spAutoFit/>
          </a:bodyPr>
          <a:lstStyle/>
          <a:p>
            <a:r>
              <a:rPr lang="en-US" sz="2200" dirty="0" smtClean="0"/>
              <a:t>Obj. 12.4: </a:t>
            </a:r>
            <a:r>
              <a:rPr lang="en-US" sz="2200" dirty="0" smtClean="0">
                <a:latin typeface="+mj-lt"/>
              </a:rPr>
              <a:t> </a:t>
            </a:r>
            <a:r>
              <a:rPr lang="en-US" sz="2400" dirty="0" smtClean="0"/>
              <a:t> Identify how chronic stress contributes to negative health outcomes. </a:t>
            </a:r>
            <a:endParaRPr lang="en-US" sz="2200" dirty="0">
              <a:latin typeface="+mj-lt"/>
            </a:endParaRPr>
          </a:p>
        </p:txBody>
      </p:sp>
      <p:pic>
        <p:nvPicPr>
          <p:cNvPr id="14338" name="Picture 2"/>
          <p:cNvPicPr>
            <a:picLocks noChangeAspect="1" noChangeArrowheads="1"/>
          </p:cNvPicPr>
          <p:nvPr/>
        </p:nvPicPr>
        <p:blipFill>
          <a:blip r:embed="rId3"/>
          <a:srcRect/>
          <a:stretch>
            <a:fillRect/>
          </a:stretch>
        </p:blipFill>
        <p:spPr bwMode="auto">
          <a:xfrm>
            <a:off x="3581400" y="1066800"/>
            <a:ext cx="4800600" cy="32029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Do </a:t>
            </a:r>
            <a:r>
              <a:rPr lang="en-US" b="1" dirty="0" smtClean="0"/>
              <a:t>Now: </a:t>
            </a:r>
            <a:r>
              <a:rPr lang="en-US" dirty="0" smtClean="0"/>
              <a:t>Symptoms of Stress</a:t>
            </a:r>
            <a:br>
              <a:rPr lang="en-US" dirty="0" smtClean="0"/>
            </a:br>
            <a:endParaRPr lang="en-US" b="1" dirty="0"/>
          </a:p>
        </p:txBody>
      </p:sp>
      <p:sp>
        <p:nvSpPr>
          <p:cNvPr id="3" name="Content Placeholder 2"/>
          <p:cNvSpPr>
            <a:spLocks noGrp="1"/>
          </p:cNvSpPr>
          <p:nvPr>
            <p:ph sz="quarter" idx="1"/>
          </p:nvPr>
        </p:nvSpPr>
        <p:spPr/>
        <p:txBody>
          <a:bodyPr/>
          <a:lstStyle/>
          <a:p>
            <a:r>
              <a:rPr lang="en-US" dirty="0" smtClean="0"/>
              <a:t>In </a:t>
            </a:r>
            <a:r>
              <a:rPr lang="en-US" dirty="0" smtClean="0"/>
              <a:t>the box below, identify possible symptoms of stress.</a:t>
            </a:r>
          </a:p>
          <a:p>
            <a:endParaRPr lang="en-US" dirty="0"/>
          </a:p>
        </p:txBody>
      </p:sp>
      <p:pic>
        <p:nvPicPr>
          <p:cNvPr id="4" name="Picture 3"/>
          <p:cNvPicPr>
            <a:picLocks noChangeAspect="1"/>
          </p:cNvPicPr>
          <p:nvPr/>
        </p:nvPicPr>
        <p:blipFill>
          <a:blip r:embed="rId3"/>
          <a:stretch>
            <a:fillRect/>
          </a:stretch>
        </p:blipFill>
        <p:spPr>
          <a:xfrm>
            <a:off x="7889363" y="5670133"/>
            <a:ext cx="993648" cy="935198"/>
          </a:xfrm>
          <a:prstGeom prst="rect">
            <a:avLst/>
          </a:prstGeom>
        </p:spPr>
      </p:pic>
      <p:pic>
        <p:nvPicPr>
          <p:cNvPr id="5" name="Picture 4"/>
          <p:cNvPicPr>
            <a:picLocks noChangeAspect="1"/>
          </p:cNvPicPr>
          <p:nvPr/>
        </p:nvPicPr>
        <p:blipFill>
          <a:blip r:embed="rId4"/>
          <a:stretch>
            <a:fillRect/>
          </a:stretch>
        </p:blipFill>
        <p:spPr>
          <a:xfrm>
            <a:off x="426503" y="2693416"/>
            <a:ext cx="8146806" cy="2976717"/>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Stress?</a:t>
            </a:r>
            <a:endParaRPr lang="en-US" sz="4000" dirty="0" smtClean="0"/>
          </a:p>
        </p:txBody>
      </p:sp>
      <p:sp>
        <p:nvSpPr>
          <p:cNvPr id="3" name="Content Placeholder 2"/>
          <p:cNvSpPr>
            <a:spLocks noGrp="1"/>
          </p:cNvSpPr>
          <p:nvPr>
            <p:ph sz="quarter" idx="1"/>
          </p:nvPr>
        </p:nvSpPr>
        <p:spPr/>
        <p:txBody>
          <a:bodyPr/>
          <a:lstStyle/>
          <a:p>
            <a:r>
              <a:rPr lang="en-US" sz="3200" dirty="0" smtClean="0"/>
              <a:t>With </a:t>
            </a:r>
            <a:r>
              <a:rPr lang="en-US" sz="3200" dirty="0" smtClean="0"/>
              <a:t>a partner, discuss the following questions:</a:t>
            </a:r>
            <a:endParaRPr lang="en-US" sz="3600" dirty="0" smtClean="0"/>
          </a:p>
          <a:p>
            <a:pPr lvl="3"/>
            <a:r>
              <a:rPr lang="en-US" sz="3200" dirty="0" smtClean="0"/>
              <a:t> What </a:t>
            </a:r>
            <a:r>
              <a:rPr lang="en-US" sz="3200" dirty="0" smtClean="0"/>
              <a:t>is stress</a:t>
            </a:r>
            <a:r>
              <a:rPr lang="en-US" sz="3200" dirty="0" smtClean="0"/>
              <a:t>?</a:t>
            </a:r>
          </a:p>
          <a:p>
            <a:pPr lvl="3"/>
            <a:r>
              <a:rPr lang="en-US" sz="3200" dirty="0" smtClean="0"/>
              <a:t> How </a:t>
            </a:r>
            <a:r>
              <a:rPr lang="en-US" sz="3200" dirty="0" smtClean="0"/>
              <a:t>does it affect health</a:t>
            </a:r>
            <a:r>
              <a:rPr lang="en-US" sz="3200" dirty="0" smtClean="0"/>
              <a:t>?</a:t>
            </a:r>
          </a:p>
          <a:p>
            <a:pPr lvl="3"/>
            <a:r>
              <a:rPr lang="en-US" sz="3200" dirty="0" smtClean="0"/>
              <a:t> What </a:t>
            </a:r>
            <a:r>
              <a:rPr lang="en-US" sz="3200" dirty="0" smtClean="0"/>
              <a:t>risk factors increase a person’s likelihood to experience high levels of stress?</a:t>
            </a:r>
          </a:p>
          <a:p>
            <a:endParaRPr lang="en-US" dirty="0"/>
          </a:p>
        </p:txBody>
      </p:sp>
      <p:pic>
        <p:nvPicPr>
          <p:cNvPr id="4" name="Picture 3"/>
          <p:cNvPicPr>
            <a:picLocks noChangeAspect="1"/>
          </p:cNvPicPr>
          <p:nvPr/>
        </p:nvPicPr>
        <p:blipFill>
          <a:blip r:embed="rId3"/>
          <a:stretch>
            <a:fillRect/>
          </a:stretch>
        </p:blipFill>
        <p:spPr>
          <a:xfrm>
            <a:off x="7788148" y="5734602"/>
            <a:ext cx="977900" cy="722796"/>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Chronic Stress</a:t>
            </a:r>
            <a:endParaRPr lang="en-US" b="1" dirty="0"/>
          </a:p>
        </p:txBody>
      </p:sp>
      <p:sp>
        <p:nvSpPr>
          <p:cNvPr id="3" name="Content Placeholder 2"/>
          <p:cNvSpPr>
            <a:spLocks noGrp="1"/>
          </p:cNvSpPr>
          <p:nvPr>
            <p:ph sz="quarter" idx="1"/>
          </p:nvPr>
        </p:nvSpPr>
        <p:spPr/>
        <p:txBody>
          <a:bodyPr>
            <a:normAutofit lnSpcReduction="10000"/>
          </a:bodyPr>
          <a:lstStyle/>
          <a:p>
            <a:r>
              <a:rPr lang="en-US" dirty="0" smtClean="0"/>
              <a:t>Sometimes </a:t>
            </a:r>
            <a:r>
              <a:rPr lang="en-US" dirty="0" smtClean="0"/>
              <a:t>stress can be good. For instance, it can help you develop skills needed to manage potentially threatening situations in life. However, stress can be harmful when it is severe enough to make you feel overwhelmed and out of control.</a:t>
            </a:r>
            <a:endParaRPr lang="en-US" dirty="0" smtClean="0"/>
          </a:p>
          <a:p>
            <a:r>
              <a:rPr lang="en-US" dirty="0" smtClean="0"/>
              <a:t>Strong </a:t>
            </a:r>
            <a:r>
              <a:rPr lang="en-US" dirty="0" smtClean="0"/>
              <a:t>emotions like fear, sadness, or other symptoms of depression are normal, as long as they are temporary and don’t interfere with daily activities. If these emotions last too long or cause other problems, it’s a different story.</a:t>
            </a:r>
          </a:p>
          <a:p>
            <a:endParaRPr lang="en-US" b="1" dirty="0"/>
          </a:p>
        </p:txBody>
      </p:sp>
      <p:pic>
        <p:nvPicPr>
          <p:cNvPr id="7" name="Picture 6"/>
          <p:cNvPicPr>
            <a:picLocks noChangeAspect="1"/>
          </p:cNvPicPr>
          <p:nvPr/>
        </p:nvPicPr>
        <p:blipFill>
          <a:blip r:embed="rId3"/>
          <a:stretch>
            <a:fillRect/>
          </a:stretch>
        </p:blipFill>
        <p:spPr>
          <a:xfrm>
            <a:off x="8138012" y="5562600"/>
            <a:ext cx="628035" cy="966208"/>
          </a:xfrm>
          <a:prstGeom prst="rect">
            <a:avLst/>
          </a:prstGeom>
        </p:spPr>
      </p:pic>
      <p:sp>
        <p:nvSpPr>
          <p:cNvPr id="5" name="TextBox 4"/>
          <p:cNvSpPr txBox="1"/>
          <p:nvPr/>
        </p:nvSpPr>
        <p:spPr>
          <a:xfrm>
            <a:off x="0" y="6344142"/>
            <a:ext cx="6392458" cy="369332"/>
          </a:xfrm>
          <a:prstGeom prst="rect">
            <a:avLst/>
          </a:prstGeom>
          <a:noFill/>
        </p:spPr>
        <p:txBody>
          <a:bodyPr wrap="none" rtlCol="0">
            <a:spAutoFit/>
          </a:bodyPr>
          <a:lstStyle/>
          <a:p>
            <a:r>
              <a:rPr lang="en-US" dirty="0" smtClean="0"/>
              <a:t>	</a:t>
            </a:r>
            <a:r>
              <a:rPr lang="en-US" b="1" dirty="0" smtClean="0"/>
              <a:t>Source: </a:t>
            </a:r>
            <a:r>
              <a:rPr lang="en-US" dirty="0" smtClean="0"/>
              <a:t>CDC </a:t>
            </a:r>
            <a:r>
              <a:rPr lang="en-US" b="1" dirty="0" smtClean="0"/>
              <a:t>&lt;</a:t>
            </a:r>
            <a:r>
              <a:rPr lang="en-US" dirty="0" smtClean="0">
                <a:hlinkClick r:id="rId4"/>
              </a:rPr>
              <a:t>http://www.cdc.gov/features/handlingstress/</a:t>
            </a:r>
            <a:r>
              <a:rPr lang="en-US" dirty="0" smtClean="0"/>
              <a:t>&gt;</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Chronic Stress</a:t>
            </a:r>
            <a:endParaRPr lang="en-US" b="1" dirty="0"/>
          </a:p>
        </p:txBody>
      </p:sp>
      <p:sp>
        <p:nvSpPr>
          <p:cNvPr id="3" name="Content Placeholder 2"/>
          <p:cNvSpPr>
            <a:spLocks noGrp="1"/>
          </p:cNvSpPr>
          <p:nvPr>
            <p:ph sz="quarter" idx="1"/>
          </p:nvPr>
        </p:nvSpPr>
        <p:spPr>
          <a:xfrm>
            <a:off x="612648" y="1600200"/>
            <a:ext cx="8153400" cy="4928608"/>
          </a:xfrm>
        </p:spPr>
        <p:txBody>
          <a:bodyPr>
            <a:normAutofit fontScale="55000" lnSpcReduction="20000"/>
          </a:bodyPr>
          <a:lstStyle/>
          <a:p>
            <a:pPr lvl="0"/>
            <a:r>
              <a:rPr lang="en-US" dirty="0" smtClean="0"/>
              <a:t>Disbelief and shock</a:t>
            </a:r>
          </a:p>
          <a:p>
            <a:pPr lvl="0"/>
            <a:r>
              <a:rPr lang="en-US" dirty="0" smtClean="0"/>
              <a:t>Tension and irritability</a:t>
            </a:r>
          </a:p>
          <a:p>
            <a:pPr lvl="0"/>
            <a:r>
              <a:rPr lang="en-US" dirty="0" smtClean="0"/>
              <a:t>Fear and anxiety about the future</a:t>
            </a:r>
          </a:p>
          <a:p>
            <a:pPr lvl="0"/>
            <a:r>
              <a:rPr lang="en-US" dirty="0" smtClean="0"/>
              <a:t>Difficulty making decisions</a:t>
            </a:r>
          </a:p>
          <a:p>
            <a:pPr lvl="0"/>
            <a:r>
              <a:rPr lang="en-US" dirty="0" smtClean="0"/>
              <a:t>Being numb to one’s feelings</a:t>
            </a:r>
          </a:p>
          <a:p>
            <a:pPr lvl="0"/>
            <a:r>
              <a:rPr lang="en-US" dirty="0" smtClean="0"/>
              <a:t>Loss of interest in normal activities</a:t>
            </a:r>
          </a:p>
          <a:p>
            <a:pPr lvl="0"/>
            <a:r>
              <a:rPr lang="en-US" dirty="0" smtClean="0"/>
              <a:t>Loss of appetite</a:t>
            </a:r>
          </a:p>
          <a:p>
            <a:pPr lvl="0"/>
            <a:r>
              <a:rPr lang="en-US" dirty="0" smtClean="0"/>
              <a:t>Nightmares and recurring thoughts about the event</a:t>
            </a:r>
          </a:p>
          <a:p>
            <a:pPr lvl="0"/>
            <a:r>
              <a:rPr lang="en-US" dirty="0" smtClean="0"/>
              <a:t>Anger</a:t>
            </a:r>
          </a:p>
          <a:p>
            <a:pPr lvl="0"/>
            <a:r>
              <a:rPr lang="en-US" dirty="0" smtClean="0"/>
              <a:t>Increased use of alcohol and drugs</a:t>
            </a:r>
          </a:p>
          <a:p>
            <a:pPr lvl="0"/>
            <a:r>
              <a:rPr lang="en-US" dirty="0" smtClean="0"/>
              <a:t>Sadness and other symptoms of depression</a:t>
            </a:r>
          </a:p>
          <a:p>
            <a:pPr lvl="0"/>
            <a:r>
              <a:rPr lang="en-US" dirty="0" smtClean="0"/>
              <a:t>Feeling powerless</a:t>
            </a:r>
          </a:p>
          <a:p>
            <a:pPr lvl="0"/>
            <a:r>
              <a:rPr lang="en-US" dirty="0" smtClean="0"/>
              <a:t>Crying</a:t>
            </a:r>
          </a:p>
          <a:p>
            <a:pPr lvl="0"/>
            <a:r>
              <a:rPr lang="en-US" dirty="0" smtClean="0"/>
              <a:t>Sleep problems</a:t>
            </a:r>
          </a:p>
          <a:p>
            <a:pPr lvl="0"/>
            <a:r>
              <a:rPr lang="en-US" dirty="0" smtClean="0"/>
              <a:t>Headaches, back pains, and stomach problems</a:t>
            </a:r>
          </a:p>
          <a:p>
            <a:pPr lvl="0"/>
            <a:r>
              <a:rPr lang="en-US" dirty="0" smtClean="0"/>
              <a:t>Trouble concentrating</a:t>
            </a:r>
          </a:p>
          <a:p>
            <a:endParaRPr lang="en-US" b="1" dirty="0"/>
          </a:p>
        </p:txBody>
      </p:sp>
      <p:pic>
        <p:nvPicPr>
          <p:cNvPr id="7" name="Picture 6"/>
          <p:cNvPicPr>
            <a:picLocks noChangeAspect="1"/>
          </p:cNvPicPr>
          <p:nvPr/>
        </p:nvPicPr>
        <p:blipFill>
          <a:blip r:embed="rId3"/>
          <a:stretch>
            <a:fillRect/>
          </a:stretch>
        </p:blipFill>
        <p:spPr>
          <a:xfrm>
            <a:off x="8138012" y="5562600"/>
            <a:ext cx="628035" cy="966208"/>
          </a:xfrm>
          <a:prstGeom prst="rect">
            <a:avLst/>
          </a:prstGeom>
        </p:spPr>
      </p:pic>
      <p:pic>
        <p:nvPicPr>
          <p:cNvPr id="5" name="Picture 4"/>
          <p:cNvPicPr>
            <a:picLocks noChangeAspect="1"/>
          </p:cNvPicPr>
          <p:nvPr/>
        </p:nvPicPr>
        <p:blipFill>
          <a:blip r:embed="rId4"/>
          <a:stretch>
            <a:fillRect/>
          </a:stretch>
        </p:blipFill>
        <p:spPr>
          <a:xfrm>
            <a:off x="5334000" y="2222500"/>
            <a:ext cx="2488398" cy="28829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Chronic Stress &amp; Health </a:t>
            </a:r>
            <a:r>
              <a:rPr lang="en-US" b="1" dirty="0" smtClean="0"/>
              <a:t>Disparities</a:t>
            </a:r>
            <a:endParaRPr lang="en-US" b="1" dirty="0"/>
          </a:p>
        </p:txBody>
      </p:sp>
      <p:sp>
        <p:nvSpPr>
          <p:cNvPr id="3" name="Content Placeholder 2"/>
          <p:cNvSpPr>
            <a:spLocks noGrp="1"/>
          </p:cNvSpPr>
          <p:nvPr>
            <p:ph sz="quarter" idx="1"/>
          </p:nvPr>
        </p:nvSpPr>
        <p:spPr/>
        <p:txBody>
          <a:bodyPr>
            <a:normAutofit lnSpcReduction="10000"/>
          </a:bodyPr>
          <a:lstStyle/>
          <a:p>
            <a:r>
              <a:rPr lang="en-US" i="1" dirty="0" smtClean="0"/>
              <a:t>“Chronic </a:t>
            </a:r>
            <a:r>
              <a:rPr lang="en-US" i="1" dirty="0" smtClean="0"/>
              <a:t>stress, like other conditions that threaten or promote health, is distributed unevenly through society along class and racial lines. Our ability to manage the pressures that might upset our lives is not simply a matter of personality or character; it's tied to our access to power, resources, support networks and opportunities. Both exposures to stressors and access to the resources we need to manage them are tied to our class and social status</a:t>
            </a:r>
            <a:r>
              <a:rPr lang="en-US" i="1" dirty="0" smtClean="0"/>
              <a:t>.”</a:t>
            </a:r>
            <a:r>
              <a:rPr lang="en-US" dirty="0" smtClean="0"/>
              <a:t> </a:t>
            </a:r>
            <a:endParaRPr lang="en-US" dirty="0" smtClean="0"/>
          </a:p>
          <a:p>
            <a:endParaRPr lang="en-US" b="1" dirty="0"/>
          </a:p>
        </p:txBody>
      </p:sp>
      <p:pic>
        <p:nvPicPr>
          <p:cNvPr id="5" name="Picture 4"/>
          <p:cNvPicPr>
            <a:picLocks noChangeAspect="1"/>
          </p:cNvPicPr>
          <p:nvPr/>
        </p:nvPicPr>
        <p:blipFill>
          <a:blip r:embed="rId3"/>
          <a:stretch>
            <a:fillRect/>
          </a:stretch>
        </p:blipFill>
        <p:spPr>
          <a:xfrm>
            <a:off x="7703117" y="5854565"/>
            <a:ext cx="1301507" cy="841218"/>
          </a:xfrm>
          <a:prstGeom prst="rect">
            <a:avLst/>
          </a:prstGeom>
        </p:spPr>
      </p:pic>
      <p:sp>
        <p:nvSpPr>
          <p:cNvPr id="6" name="Rectangle 5"/>
          <p:cNvSpPr/>
          <p:nvPr/>
        </p:nvSpPr>
        <p:spPr>
          <a:xfrm>
            <a:off x="-1" y="5854565"/>
            <a:ext cx="7703117" cy="923330"/>
          </a:xfrm>
          <a:prstGeom prst="rect">
            <a:avLst/>
          </a:prstGeom>
        </p:spPr>
        <p:txBody>
          <a:bodyPr wrap="square">
            <a:spAutoFit/>
          </a:bodyPr>
          <a:lstStyle/>
          <a:p>
            <a:r>
              <a:rPr lang="en-US" b="1" dirty="0" smtClean="0"/>
              <a:t>Source: </a:t>
            </a:r>
            <a:r>
              <a:rPr lang="en-US" dirty="0" smtClean="0"/>
              <a:t>Courtesy of </a:t>
            </a:r>
            <a:r>
              <a:rPr lang="en-US" i="1" dirty="0" smtClean="0"/>
              <a:t>UNNATURAL CAUSES: Is Inequality Making Us Sick? Produced by California Newsreel with Vital Pictures. Presented by the National Minority Consortia. </a:t>
            </a:r>
            <a:r>
              <a:rPr lang="en-US" i="1" u="sng" dirty="0" smtClean="0">
                <a:hlinkClick r:id="rId4"/>
              </a:rPr>
              <a:t>www.unnaturalcauses.org; www.newsreel.org</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Role of Chronic Stress</a:t>
            </a:r>
            <a:endParaRPr lang="en-US" sz="4000" dirty="0" smtClean="0"/>
          </a:p>
        </p:txBody>
      </p:sp>
      <p:pic>
        <p:nvPicPr>
          <p:cNvPr id="6" name="Picture 5"/>
          <p:cNvPicPr>
            <a:picLocks noChangeAspect="1"/>
          </p:cNvPicPr>
          <p:nvPr/>
        </p:nvPicPr>
        <p:blipFill>
          <a:blip r:embed="rId3"/>
          <a:stretch>
            <a:fillRect/>
          </a:stretch>
        </p:blipFill>
        <p:spPr>
          <a:xfrm>
            <a:off x="8075848" y="5748089"/>
            <a:ext cx="844295" cy="899358"/>
          </a:xfrm>
          <a:prstGeom prst="rect">
            <a:avLst/>
          </a:prstGeom>
        </p:spPr>
      </p:pic>
      <p:sp>
        <p:nvSpPr>
          <p:cNvPr id="5" name="Content Placeholder 2"/>
          <p:cNvSpPr>
            <a:spLocks noGrp="1"/>
          </p:cNvSpPr>
          <p:nvPr>
            <p:ph sz="quarter" idx="1"/>
          </p:nvPr>
        </p:nvSpPr>
        <p:spPr>
          <a:xfrm>
            <a:off x="612648" y="1600200"/>
            <a:ext cx="8153400" cy="4495800"/>
          </a:xfrm>
        </p:spPr>
        <p:txBody>
          <a:bodyPr/>
          <a:lstStyle/>
          <a:p>
            <a:r>
              <a:rPr lang="en-US" dirty="0" smtClean="0"/>
              <a:t>What </a:t>
            </a:r>
            <a:r>
              <a:rPr lang="en-US" dirty="0" smtClean="0"/>
              <a:t>is chronic stress?</a:t>
            </a:r>
            <a:endParaRPr lang="en-US" sz="3300" dirty="0" smtClean="0"/>
          </a:p>
          <a:p>
            <a:r>
              <a:rPr lang="en-US" dirty="0" smtClean="0"/>
              <a:t>Who is most at risk of being affected by chronic stress?</a:t>
            </a:r>
            <a:endParaRPr lang="en-US" sz="3300" dirty="0" smtClean="0"/>
          </a:p>
          <a:p>
            <a:r>
              <a:rPr lang="en-US" dirty="0" smtClean="0"/>
              <a:t>What health consequences can chronic stress have?</a:t>
            </a:r>
            <a:endParaRPr lang="en-US" sz="3300" dirty="0" smtClean="0"/>
          </a:p>
          <a:p>
            <a:endParaRPr lang="en-US" b="1"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Homework</a:t>
            </a:r>
            <a:r>
              <a:rPr lang="en-US" b="1" dirty="0" smtClean="0"/>
              <a:t>: </a:t>
            </a:r>
            <a:r>
              <a:rPr lang="en-US" dirty="0" smtClean="0"/>
              <a:t> Managing </a:t>
            </a:r>
            <a:r>
              <a:rPr lang="en-US" dirty="0" smtClean="0"/>
              <a:t>Stress</a:t>
            </a:r>
            <a:br>
              <a:rPr lang="en-US" dirty="0" smtClean="0"/>
            </a:br>
            <a:endParaRPr lang="en-US" b="1" dirty="0"/>
          </a:p>
        </p:txBody>
      </p:sp>
      <p:sp>
        <p:nvSpPr>
          <p:cNvPr id="3" name="Content Placeholder 2"/>
          <p:cNvSpPr>
            <a:spLocks noGrp="1"/>
          </p:cNvSpPr>
          <p:nvPr>
            <p:ph sz="quarter" idx="1"/>
          </p:nvPr>
        </p:nvSpPr>
        <p:spPr>
          <a:xfrm>
            <a:off x="612648" y="1981200"/>
            <a:ext cx="8153400" cy="4495800"/>
          </a:xfrm>
        </p:spPr>
        <p:txBody>
          <a:bodyPr>
            <a:normAutofit lnSpcReduction="10000"/>
          </a:bodyPr>
          <a:lstStyle/>
          <a:p>
            <a:r>
              <a:rPr lang="en-US" dirty="0" smtClean="0"/>
              <a:t>Develop </a:t>
            </a:r>
            <a:r>
              <a:rPr lang="en-US" dirty="0" smtClean="0"/>
              <a:t>an action plan for managing and reducing your stress. First, figure out a way to identify your current level of stress. (Can you come up with a way to track your stress level?) Then, brainstorm at least two different specific action steps for managing and /or reducing the the stress in your life. (Are these action steps SMART--</a:t>
            </a:r>
            <a:r>
              <a:rPr lang="en-US" b="1" dirty="0" smtClean="0"/>
              <a:t>s</a:t>
            </a:r>
            <a:r>
              <a:rPr lang="en-US" dirty="0" smtClean="0"/>
              <a:t>pecific, </a:t>
            </a:r>
            <a:r>
              <a:rPr lang="en-US" b="1" dirty="0" smtClean="0"/>
              <a:t>m</a:t>
            </a:r>
            <a:r>
              <a:rPr lang="en-US" dirty="0" smtClean="0"/>
              <a:t>easurable, </a:t>
            </a:r>
            <a:r>
              <a:rPr lang="en-US" b="1" dirty="0" smtClean="0"/>
              <a:t>a</a:t>
            </a:r>
            <a:r>
              <a:rPr lang="en-US" dirty="0" smtClean="0"/>
              <a:t>mbitious,</a:t>
            </a:r>
            <a:r>
              <a:rPr lang="en-US" b="1" dirty="0" smtClean="0"/>
              <a:t> r</a:t>
            </a:r>
            <a:r>
              <a:rPr lang="en-US" dirty="0" smtClean="0"/>
              <a:t>ealistic, &amp; </a:t>
            </a:r>
            <a:r>
              <a:rPr lang="en-US" b="1" dirty="0" smtClean="0"/>
              <a:t>t</a:t>
            </a:r>
            <a:r>
              <a:rPr lang="en-US" dirty="0" smtClean="0"/>
              <a:t>imely?) Record your data and your action and write a final summary about the anecdotal evidence you have gathered.</a:t>
            </a:r>
          </a:p>
          <a:p>
            <a:pPr lvl="0"/>
            <a:endParaRPr lang="en-US" dirty="0" smtClean="0"/>
          </a:p>
        </p:txBody>
      </p:sp>
      <p:pic>
        <p:nvPicPr>
          <p:cNvPr id="7" name="Picture 6"/>
          <p:cNvPicPr>
            <a:picLocks noChangeAspect="1"/>
          </p:cNvPicPr>
          <p:nvPr/>
        </p:nvPicPr>
        <p:blipFill>
          <a:blip r:embed="rId3"/>
          <a:stretch>
            <a:fillRect/>
          </a:stretch>
        </p:blipFill>
        <p:spPr>
          <a:xfrm>
            <a:off x="8001000" y="5905563"/>
            <a:ext cx="765048" cy="780987"/>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3312</TotalTime>
  <Words>850</Words>
  <Application>Microsoft Macintosh PowerPoint</Application>
  <PresentationFormat>On-screen Show (4:3)</PresentationFormat>
  <Paragraphs>58</Paragraphs>
  <Slides>8</Slides>
  <Notes>8</Notes>
  <HiddenSlides>0</HiddenSlides>
  <MMClips>0</MMClips>
  <ScaleCrop>false</ScaleCrop>
  <HeadingPairs>
    <vt:vector size="4" baseType="variant">
      <vt:variant>
        <vt:lpstr>Design Template</vt:lpstr>
      </vt:variant>
      <vt:variant>
        <vt:i4>1</vt:i4>
      </vt:variant>
      <vt:variant>
        <vt:lpstr>Slide Titles</vt:lpstr>
      </vt:variant>
      <vt:variant>
        <vt:i4>8</vt:i4>
      </vt:variant>
    </vt:vector>
  </HeadingPairs>
  <TitlesOfParts>
    <vt:vector size="9" baseType="lpstr">
      <vt:lpstr>Median</vt:lpstr>
      <vt:lpstr>Lesson 12.4: Chronic Stress</vt:lpstr>
      <vt:lpstr>Do Now: Symptoms of Stress </vt:lpstr>
      <vt:lpstr>What is Stress?</vt:lpstr>
      <vt:lpstr>Chronic Stress</vt:lpstr>
      <vt:lpstr>Chronic Stress</vt:lpstr>
      <vt:lpstr>Chronic Stress &amp; Health Disparities</vt:lpstr>
      <vt:lpstr>The Role of Chronic Stress</vt:lpstr>
      <vt:lpstr>Homework:  Managing Stress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 What is Health?</dc:title>
  <dc:creator>Kate</dc:creator>
  <cp:lastModifiedBy>Kate</cp:lastModifiedBy>
  <cp:revision>84</cp:revision>
  <dcterms:created xsi:type="dcterms:W3CDTF">2014-05-27T01:09:18Z</dcterms:created>
  <dcterms:modified xsi:type="dcterms:W3CDTF">2014-05-27T02:33:25Z</dcterms:modified>
</cp:coreProperties>
</file>