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69" r:id="rId5"/>
    <p:sldId id="270" r:id="rId6"/>
    <p:sldId id="266"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naturalcauses.org/interactivities_02-6.php" TargetMode="External"/><Relationship Id="rId4" Type="http://schemas.openxmlformats.org/officeDocument/2006/relationships/hyperlink" Target="http://www.unnaturalcauses.org/interactivities.php"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p>
          <a:p>
            <a:endParaRPr lang="en-US" dirty="0" smtClean="0"/>
          </a:p>
          <a:p>
            <a:r>
              <a:rPr lang="en-US" dirty="0" smtClean="0"/>
              <a:t>Image source: </a:t>
            </a:r>
            <a:r>
              <a:rPr lang="en-US" dirty="0" err="1" smtClean="0"/>
              <a:t>Flikr</a:t>
            </a:r>
            <a:r>
              <a:rPr lang="en-US" dirty="0" smtClean="0"/>
              <a:t> (Caleb)</a:t>
            </a:r>
            <a:r>
              <a:rPr lang="en-US" baseline="0" dirty="0" smtClean="0"/>
              <a:t> https://www.flickr.com/photos/27668445@N03/3191145019/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Examples:  lack of time, work hours, lack of fitness facilities, unsafe outdoor environment, social stigma or lack of support for exercise, family obligations (i.e. small children that can’t be left alone), lack of education regarding importance and options for fitness, etc.</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Examples: lack of support from family/peers, culture of smoking among peers, co-workers, family, etc., stress, lack of access to tobacco cessation products and programs (due to financial situation, lack of knowledge, etc.), etc.</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“interactivity” can be found at: </a:t>
            </a:r>
          </a:p>
          <a:p>
            <a:r>
              <a:rPr lang="en-US" sz="1200" kern="1200" dirty="0" smtClean="0">
                <a:solidFill>
                  <a:schemeClr val="tx1"/>
                </a:solidFill>
                <a:latin typeface="+mn-lt"/>
                <a:ea typeface="+mn-ea"/>
                <a:cs typeface="+mn-cs"/>
                <a:hlinkClick r:id="rId3"/>
              </a:rPr>
              <a:t>http://www.unnaturalcauses.org/interactivities_02-6.php</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Other interactivities can be found at: </a:t>
            </a:r>
          </a:p>
          <a:p>
            <a:r>
              <a:rPr lang="en-US" sz="1200" kern="1200" dirty="0" smtClean="0">
                <a:solidFill>
                  <a:schemeClr val="tx1"/>
                </a:solidFill>
                <a:latin typeface="+mn-lt"/>
                <a:ea typeface="+mn-ea"/>
                <a:cs typeface="+mn-cs"/>
                <a:hlinkClick r:id="rId4"/>
              </a:rPr>
              <a:t>http://www.unnaturalcauses.org/interactivities.php</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Example answers:  </a:t>
            </a:r>
          </a:p>
          <a:p>
            <a:r>
              <a:rPr lang="en-US" sz="1200" kern="1200" dirty="0" smtClean="0">
                <a:solidFill>
                  <a:schemeClr val="tx1"/>
                </a:solidFill>
                <a:latin typeface="+mn-lt"/>
                <a:ea typeface="+mn-ea"/>
                <a:cs typeface="+mn-cs"/>
              </a:rPr>
              <a:t>Elderly: lack of social network</a:t>
            </a:r>
          </a:p>
          <a:p>
            <a:r>
              <a:rPr lang="en-US" sz="1200" kern="1200" dirty="0" smtClean="0">
                <a:solidFill>
                  <a:schemeClr val="tx1"/>
                </a:solidFill>
                <a:latin typeface="+mn-lt"/>
                <a:ea typeface="+mn-ea"/>
                <a:cs typeface="+mn-cs"/>
              </a:rPr>
              <a:t>African American: racism</a:t>
            </a:r>
          </a:p>
          <a:p>
            <a:r>
              <a:rPr lang="en-US" sz="1200" kern="1200" dirty="0" smtClean="0">
                <a:solidFill>
                  <a:schemeClr val="tx1"/>
                </a:solidFill>
                <a:latin typeface="+mn-lt"/>
                <a:ea typeface="+mn-ea"/>
                <a:cs typeface="+mn-cs"/>
              </a:rPr>
              <a:t>Infants: low income household</a:t>
            </a:r>
          </a:p>
          <a:p>
            <a:r>
              <a:rPr lang="en-US" sz="1200" kern="1200" dirty="0" smtClean="0">
                <a:solidFill>
                  <a:schemeClr val="tx1"/>
                </a:solidFill>
                <a:latin typeface="+mn-lt"/>
                <a:ea typeface="+mn-ea"/>
                <a:cs typeface="+mn-cs"/>
              </a:rPr>
              <a:t>Rural Dwellers: lack of access to healthcare infrastructure (due to distance) </a:t>
            </a:r>
          </a:p>
          <a:p>
            <a:r>
              <a:rPr lang="en-US" sz="1200" kern="1200" dirty="0" smtClean="0">
                <a:solidFill>
                  <a:schemeClr val="tx1"/>
                </a:solidFill>
                <a:latin typeface="+mn-lt"/>
                <a:ea typeface="+mn-ea"/>
                <a:cs typeface="+mn-cs"/>
              </a:rPr>
              <a:t>Homeless: lack of health insurance</a:t>
            </a:r>
          </a:p>
          <a:p>
            <a:r>
              <a:rPr lang="en-US" sz="1200" kern="1200" dirty="0" smtClean="0">
                <a:solidFill>
                  <a:schemeClr val="tx1"/>
                </a:solidFill>
                <a:latin typeface="+mn-lt"/>
                <a:ea typeface="+mn-ea"/>
                <a:cs typeface="+mn-cs"/>
              </a:rPr>
              <a:t>Low-income: poor education options leading to health illiteracy</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challenges students to connect the factors that lead to health disparities to their own family, friends, neighbors, etc. By interviewing and writing about these disparities students will also practice articulating a discussion about the factors that shape our health. </a:t>
            </a:r>
            <a:endParaRPr lang="en-US" sz="12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unnaturalcauses.org/interactivities_02.php"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12.2:</a:t>
            </a:r>
            <a:r>
              <a:rPr lang="en-US" dirty="0" smtClean="0"/>
              <a:t/>
            </a:r>
            <a:br>
              <a:rPr lang="en-US" dirty="0" smtClean="0"/>
            </a:br>
            <a:r>
              <a:rPr lang="en-US" dirty="0" smtClean="0"/>
              <a:t>Intro to Health Disparities (pt 2)</a:t>
            </a:r>
            <a:endParaRPr lang="en-US" sz="4444" dirty="0"/>
          </a:p>
        </p:txBody>
      </p:sp>
      <p:sp>
        <p:nvSpPr>
          <p:cNvPr id="3" name="Subtitle 2"/>
          <p:cNvSpPr>
            <a:spLocks noGrp="1"/>
          </p:cNvSpPr>
          <p:nvPr>
            <p:ph type="subTitle" idx="1"/>
          </p:nvPr>
        </p:nvSpPr>
        <p:spPr/>
        <p:txBody>
          <a:bodyPr/>
          <a:lstStyle/>
          <a:p>
            <a:r>
              <a:rPr lang="en-US" dirty="0" smtClean="0"/>
              <a:t>Module 12: Health Disparities</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12.2: </a:t>
            </a:r>
            <a:r>
              <a:rPr lang="en-US" sz="2200" dirty="0" smtClean="0">
                <a:latin typeface="+mj-lt"/>
              </a:rPr>
              <a:t> </a:t>
            </a:r>
            <a:r>
              <a:rPr lang="en-US" sz="2400" dirty="0" smtClean="0"/>
              <a:t> Identify factors that impact health of individuals and populations facing disparities in health outcomes.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777164" y="1011609"/>
            <a:ext cx="3755571" cy="30269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Now: </a:t>
            </a:r>
            <a:r>
              <a:rPr lang="en-US" dirty="0" smtClean="0"/>
              <a:t>Following Doc’s Orders Pt 1</a:t>
            </a:r>
            <a:endParaRPr lang="en-US" dirty="0"/>
          </a:p>
        </p:txBody>
      </p:sp>
      <p:sp>
        <p:nvSpPr>
          <p:cNvPr id="3" name="Content Placeholder 2"/>
          <p:cNvSpPr>
            <a:spLocks noGrp="1"/>
          </p:cNvSpPr>
          <p:nvPr>
            <p:ph sz="quarter" idx="1"/>
          </p:nvPr>
        </p:nvSpPr>
        <p:spPr/>
        <p:txBody>
          <a:bodyPr/>
          <a:lstStyle/>
          <a:p>
            <a:r>
              <a:rPr lang="en-US" dirty="0" smtClean="0"/>
              <a:t>A doctor recommends that a patient </a:t>
            </a:r>
            <a:r>
              <a:rPr lang="en-US" b="1" dirty="0" smtClean="0"/>
              <a:t>exercise</a:t>
            </a:r>
            <a:r>
              <a:rPr lang="en-US" dirty="0" smtClean="0"/>
              <a:t> 30 minutes per day.  List reasons why this may be difficult for people (barriers or risk factors that prevent exercise) in the box below. Try to think of as many as you can!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511300" y="4114800"/>
            <a:ext cx="6121400" cy="2222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Discuss: </a:t>
            </a:r>
            <a:r>
              <a:rPr lang="en-US" dirty="0" smtClean="0"/>
              <a:t>Following Doc’s Orders Pt 2</a:t>
            </a:r>
            <a:endParaRPr lang="en-US" b="1" dirty="0"/>
          </a:p>
        </p:txBody>
      </p:sp>
      <p:sp>
        <p:nvSpPr>
          <p:cNvPr id="3" name="Content Placeholder 2"/>
          <p:cNvSpPr>
            <a:spLocks noGrp="1"/>
          </p:cNvSpPr>
          <p:nvPr>
            <p:ph sz="quarter" idx="1"/>
          </p:nvPr>
        </p:nvSpPr>
        <p:spPr/>
        <p:txBody>
          <a:bodyPr/>
          <a:lstStyle/>
          <a:p>
            <a:r>
              <a:rPr lang="en-US" dirty="0" smtClean="0"/>
              <a:t>Working with a small group, brainstorm a similar scenario. A doctor recommends that a patient </a:t>
            </a:r>
            <a:r>
              <a:rPr lang="en-US" b="1" dirty="0" smtClean="0"/>
              <a:t>stop smoking</a:t>
            </a:r>
            <a:r>
              <a:rPr lang="en-US" dirty="0" smtClean="0"/>
              <a:t> immediately.  List reasons why this may be difficult for people (barriers to quitting smoking or risk factors that contribute to continued smoking) in the box below. Try to think of as many as you can!</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pic>
        <p:nvPicPr>
          <p:cNvPr id="5" name="Picture 4"/>
          <p:cNvPicPr>
            <a:picLocks noChangeAspect="1"/>
          </p:cNvPicPr>
          <p:nvPr/>
        </p:nvPicPr>
        <p:blipFill>
          <a:blip r:embed="rId4"/>
          <a:stretch>
            <a:fillRect/>
          </a:stretch>
        </p:blipFill>
        <p:spPr>
          <a:xfrm>
            <a:off x="1336970" y="4571999"/>
            <a:ext cx="6121400" cy="202581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Smokers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lnSpcReduction="10000"/>
          </a:bodyPr>
          <a:lstStyle/>
          <a:p>
            <a:r>
              <a:rPr lang="en-US" dirty="0" smtClean="0"/>
              <a:t>With a partner, complete the following online interactivity where you will follow Jane and Joe as they try to lead healthier lives.  Look for ways that their choices are limited by the conditions in which they live.. Then read the conclusion for policy ideas that can help all of us. </a:t>
            </a:r>
          </a:p>
          <a:p>
            <a:pPr lvl="1"/>
            <a:r>
              <a:rPr lang="en-US" dirty="0" smtClean="0"/>
              <a:t>1.  Go to “A Tale of Two Smokers” on the Unnatural Causes website at: </a:t>
            </a:r>
          </a:p>
          <a:p>
            <a:pPr lvl="1">
              <a:buNone/>
            </a:pPr>
            <a:r>
              <a:rPr lang="en-US" dirty="0" smtClean="0">
                <a:hlinkClick r:id="rId4"/>
              </a:rPr>
              <a:t>http://www.unnaturalcauses.org/interactivities_02.php</a:t>
            </a:r>
            <a:endParaRPr lang="en-US" dirty="0" smtClean="0"/>
          </a:p>
          <a:p>
            <a:pPr lvl="1"/>
            <a:r>
              <a:rPr lang="en-US" dirty="0" smtClean="0"/>
              <a:t>2.  Fill in the table as you read.</a:t>
            </a:r>
          </a:p>
          <a:p>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Smokers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8" name="Picture 7"/>
          <p:cNvPicPr>
            <a:picLocks noChangeAspect="1"/>
          </p:cNvPicPr>
          <p:nvPr/>
        </p:nvPicPr>
        <p:blipFill>
          <a:blip r:embed="rId4"/>
          <a:stretch>
            <a:fillRect/>
          </a:stretch>
        </p:blipFill>
        <p:spPr>
          <a:xfrm>
            <a:off x="1371600" y="1600200"/>
            <a:ext cx="6172200" cy="51250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Assess: </a:t>
            </a:r>
            <a:r>
              <a:rPr lang="en-US" sz="3556" dirty="0" smtClean="0"/>
              <a:t>Factors Affecting Health Disparities</a:t>
            </a:r>
            <a:br>
              <a:rPr lang="en-US" sz="3556" dirty="0" smtClean="0"/>
            </a:b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dirty="0" smtClean="0"/>
              <a:t>In the table below, list at least one factor that might contribute to health disparities among the populations listed in the left-hand column.</a:t>
            </a:r>
          </a:p>
          <a:p>
            <a:endParaRPr lang="en-US" b="1" dirty="0"/>
          </a:p>
        </p:txBody>
      </p:sp>
      <p:pic>
        <p:nvPicPr>
          <p:cNvPr id="7" name="Picture 6"/>
          <p:cNvPicPr>
            <a:picLocks noChangeAspect="1"/>
          </p:cNvPicPr>
          <p:nvPr/>
        </p:nvPicPr>
        <p:blipFill>
          <a:blip r:embed="rId4"/>
          <a:stretch>
            <a:fillRect/>
          </a:stretch>
        </p:blipFill>
        <p:spPr>
          <a:xfrm>
            <a:off x="1526969" y="3057165"/>
            <a:ext cx="5198079" cy="38008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Homework: </a:t>
            </a:r>
            <a:r>
              <a:rPr lang="en-US" sz="4000" dirty="0" smtClean="0"/>
              <a:t>Health Disparity Narratives</a:t>
            </a:r>
            <a:br>
              <a:rPr lang="en-US" sz="4000" dirty="0" smtClean="0"/>
            </a:br>
            <a:endParaRPr lang="en-US" b="1" dirty="0"/>
          </a:p>
        </p:txBody>
      </p:sp>
      <p:sp>
        <p:nvSpPr>
          <p:cNvPr id="3" name="Content Placeholder 2"/>
          <p:cNvSpPr>
            <a:spLocks noGrp="1"/>
          </p:cNvSpPr>
          <p:nvPr>
            <p:ph sz="quarter" idx="1"/>
          </p:nvPr>
        </p:nvSpPr>
        <p:spPr>
          <a:xfrm>
            <a:off x="612648" y="1676400"/>
            <a:ext cx="8153400" cy="4800600"/>
          </a:xfrm>
        </p:spPr>
        <p:txBody>
          <a:bodyPr>
            <a:normAutofit fontScale="85000" lnSpcReduction="10000"/>
          </a:bodyPr>
          <a:lstStyle/>
          <a:p>
            <a:r>
              <a:rPr lang="en-US" dirty="0" smtClean="0"/>
              <a:t>Interview someone in your community. It may be a family member or friend. Ask them about health disparities that they have experienced, observed, or heard about. Construct a narrative story from their responses to your questions and write it out. Share the story with them and ask for feedback prior to turning it in.  </a:t>
            </a:r>
          </a:p>
          <a:p>
            <a:r>
              <a:rPr lang="en-US" b="1" i="1" dirty="0" smtClean="0"/>
              <a:t>Note: </a:t>
            </a:r>
            <a:r>
              <a:rPr lang="en-US" i="1" dirty="0" smtClean="0"/>
              <a:t>Be sure to ask the person you interview for their permission. Ask if they are comfortable discussing the topic before beginning your interview. Assure them that they do not have to answer any questions they feel uncomfortable with. Also, </a:t>
            </a:r>
            <a:r>
              <a:rPr lang="en-US" i="1" smtClean="0"/>
              <a:t>ask whether </a:t>
            </a:r>
            <a:r>
              <a:rPr lang="en-US" i="1" dirty="0" smtClean="0"/>
              <a:t>they would like to remain anonymous. If they do, be sure you do not include (or change) their name or any details about their story that may help others identify them.</a:t>
            </a:r>
            <a:endParaRPr lang="en-US" dirty="0" smtClean="0"/>
          </a:p>
          <a:p>
            <a:pPr lvl="0"/>
            <a:endParaRPr lang="en-US" dirty="0" smtClean="0"/>
          </a:p>
        </p:txBody>
      </p:sp>
      <p:pic>
        <p:nvPicPr>
          <p:cNvPr id="7" name="Picture 6"/>
          <p:cNvPicPr>
            <a:picLocks noChangeAspect="1"/>
          </p:cNvPicPr>
          <p:nvPr/>
        </p:nvPicPr>
        <p:blipFill>
          <a:blip r:embed="rId3"/>
          <a:stretch>
            <a:fillRect/>
          </a:stretch>
        </p:blipFill>
        <p:spPr>
          <a:xfrm>
            <a:off x="8423961" y="6133279"/>
            <a:ext cx="609600" cy="6223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10272</TotalTime>
  <Words>713</Words>
  <Application>Microsoft Macintosh PowerPoint</Application>
  <PresentationFormat>On-screen Show (4:3)</PresentationFormat>
  <Paragraphs>43</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12.2: Intro to Health Disparities (pt 2)</vt:lpstr>
      <vt:lpstr>Do Now: Following Doc’s Orders Pt 1</vt:lpstr>
      <vt:lpstr>Discuss: Following Doc’s Orders Pt 2</vt:lpstr>
      <vt:lpstr>A Tale of Two Smokers</vt:lpstr>
      <vt:lpstr>A Tale of Two Smokers</vt:lpstr>
      <vt:lpstr>Assess: Factors Affecting Health Disparities </vt:lpstr>
      <vt:lpstr>Homework: Health Disparity Narratives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135</cp:revision>
  <dcterms:created xsi:type="dcterms:W3CDTF">2014-05-27T01:05:41Z</dcterms:created>
  <dcterms:modified xsi:type="dcterms:W3CDTF">2014-05-27T01:06:02Z</dcterms:modified>
</cp:coreProperties>
</file>