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1"/>
  </p:notesMasterIdLst>
  <p:sldIdLst>
    <p:sldId id="256" r:id="rId2"/>
    <p:sldId id="257" r:id="rId3"/>
    <p:sldId id="258" r:id="rId4"/>
    <p:sldId id="270" r:id="rId5"/>
    <p:sldId id="259" r:id="rId6"/>
    <p:sldId id="269" r:id="rId7"/>
    <p:sldId id="271" r:id="rId8"/>
    <p:sldId id="266"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12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5/21/14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unnaturalcauses.org/assets/uploads/file/10things.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unnaturalcauses.or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In this lesson, students will be exposed to the major underlying facts about health disparities in our nation.  Students will begin by identifying whether certain statements represent disparities. Then they will read a collection of 10 Things to Know About Health. Next they will reflect and apply the facts to scenarios. Finally they will watch part, or all of a documentary on health disparities called Unnatural Causes.</a:t>
            </a:r>
            <a:endParaRPr lang="en-US" dirty="0" smtClean="0"/>
          </a:p>
          <a:p>
            <a:endParaRPr lang="en-US" dirty="0" smtClean="0"/>
          </a:p>
          <a:p>
            <a:r>
              <a:rPr lang="en-US" dirty="0" smtClean="0"/>
              <a:t>Image source: </a:t>
            </a:r>
            <a:r>
              <a:rPr lang="en-US" dirty="0" err="1" smtClean="0"/>
              <a:t>Flickr</a:t>
            </a:r>
            <a:r>
              <a:rPr lang="en-US" dirty="0" smtClean="0"/>
              <a:t>, User: Christiana Care (http://www.flickr.com/photos/christianacare/4008566935/)</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Ask students for their definition of health disparities.  (Answers: 2 and 4 represent a clear health disparity) Ask students what differentiates these statements. This will help elucidate the definition of disparities.</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Look for answers that relate to underrepresented, marginalized, minority or disadvantaged populations.  Factors that may be mentioned include income status, race, neighborhood, education, etc.</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handout is included in lesson resources. It can also be found at: </a:t>
            </a:r>
          </a:p>
          <a:p>
            <a:r>
              <a:rPr lang="en-US" sz="1200" kern="1200" dirty="0" smtClean="0">
                <a:solidFill>
                  <a:schemeClr val="tx1"/>
                </a:solidFill>
                <a:latin typeface="+mn-lt"/>
                <a:ea typeface="+mn-ea"/>
                <a:cs typeface="+mn-cs"/>
                <a:hlinkClick r:id="rId3"/>
              </a:rPr>
              <a:t>http://www.unnaturalcauses.org/assets/uploads/file/10things.pdf</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Have students who are comfortable and willing share their answers to #3 in a small group setting.</a:t>
            </a:r>
            <a:r>
              <a:rPr lang="en-US" sz="1200" b="1"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THINK: </a:t>
            </a:r>
            <a:r>
              <a:rPr lang="en-US" sz="1200" kern="1200" dirty="0" smtClean="0">
                <a:solidFill>
                  <a:schemeClr val="tx1"/>
                </a:solidFill>
                <a:latin typeface="+mn-lt"/>
                <a:ea typeface="+mn-ea"/>
                <a:cs typeface="+mn-cs"/>
              </a:rPr>
              <a:t>Answers may vary. Look for supporting reasoning/evidence. Possible answers include but are not limited to:</a:t>
            </a:r>
          </a:p>
          <a:p>
            <a:pPr lvl="0"/>
            <a:r>
              <a:rPr lang="en-US" sz="1200" kern="1200" dirty="0" smtClean="0">
                <a:solidFill>
                  <a:schemeClr val="tx1"/>
                </a:solidFill>
                <a:latin typeface="+mn-lt"/>
                <a:ea typeface="+mn-ea"/>
                <a:cs typeface="+mn-cs"/>
              </a:rPr>
              <a:t> 1. Health is more than healthcare; 2. Health is tied to the distribution of resources.</a:t>
            </a:r>
          </a:p>
          <a:p>
            <a:r>
              <a:rPr lang="en-US" sz="1200" kern="1200" dirty="0" smtClean="0">
                <a:solidFill>
                  <a:schemeClr val="tx1"/>
                </a:solidFill>
                <a:latin typeface="+mn-lt"/>
                <a:ea typeface="+mn-ea"/>
                <a:cs typeface="+mn-cs"/>
              </a:rPr>
              <a:t>3. Racism imposes an added health burden. 5. High demand + low control  = chronic stress;  6. Chronic stress can be toxic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THINK: </a:t>
            </a:r>
            <a:r>
              <a:rPr lang="en-US" sz="1200" kern="1200" dirty="0" smtClean="0">
                <a:solidFill>
                  <a:schemeClr val="tx1"/>
                </a:solidFill>
                <a:latin typeface="+mn-lt"/>
                <a:ea typeface="+mn-ea"/>
                <a:cs typeface="+mn-cs"/>
              </a:rPr>
              <a:t>Answers may vary. Look for supporting reasoning/evidence. Possible answers include but are not limited to:</a:t>
            </a:r>
          </a:p>
          <a:p>
            <a:pPr lvl="0"/>
            <a:r>
              <a:rPr lang="en-US" sz="1200" kern="1200" dirty="0" smtClean="0">
                <a:solidFill>
                  <a:schemeClr val="tx1"/>
                </a:solidFill>
                <a:latin typeface="+mn-lt"/>
                <a:ea typeface="+mn-ea"/>
                <a:cs typeface="+mn-cs"/>
              </a:rPr>
              <a:t> 1. Health is more than healthcare; 2. Health is tied to the distribution of resources.</a:t>
            </a:r>
          </a:p>
          <a:p>
            <a:r>
              <a:rPr lang="en-US" sz="1200" kern="1200" dirty="0" smtClean="0">
                <a:solidFill>
                  <a:schemeClr val="tx1"/>
                </a:solidFill>
                <a:latin typeface="+mn-lt"/>
                <a:ea typeface="+mn-ea"/>
                <a:cs typeface="+mn-cs"/>
              </a:rPr>
              <a:t>3. Racism imposes an added health burden. 5. High demand + low control  = chronic stress;  6. Chronic stress can be toxic</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video is available at:</a:t>
            </a:r>
          </a:p>
          <a:p>
            <a:r>
              <a:rPr lang="en-US" sz="1200" kern="1200" dirty="0" smtClean="0">
                <a:solidFill>
                  <a:schemeClr val="tx1"/>
                </a:solidFill>
                <a:latin typeface="+mn-lt"/>
                <a:ea typeface="+mn-ea"/>
                <a:cs typeface="+mn-cs"/>
                <a:hlinkClick r:id="rId3"/>
              </a:rPr>
              <a:t>http://www.unnaturalcauses.org/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entire documentary can be shown, or just a portion. Additionally, shorter segment clips can be shown if time or other reasons bar showing the entire thing.</a:t>
            </a:r>
            <a:endParaRPr lang="en-US" sz="1200" kern="1200" smtClean="0">
              <a:solidFill>
                <a:schemeClr val="tx1"/>
              </a:solidFill>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purpose of this homework assignment is to help students apply the larger concepts of health disparities in our nation to their own communities and neighborhoods. </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unnaturalcauses.org" TargetMode="External"/><Relationship Id="rId4" Type="http://schemas.openxmlformats.org/officeDocument/2006/relationships/hyperlink" Target="http://www.newsreel.org" TargetMode="Externa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 12.1:</a:t>
            </a:r>
            <a:br>
              <a:rPr lang="en-US" dirty="0" smtClean="0"/>
            </a:br>
            <a:r>
              <a:rPr lang="en-US" dirty="0" smtClean="0"/>
              <a:t>Intro to Health Disparities</a:t>
            </a:r>
            <a:endParaRPr lang="en-US" sz="4444" dirty="0"/>
          </a:p>
        </p:txBody>
      </p:sp>
      <p:sp>
        <p:nvSpPr>
          <p:cNvPr id="3" name="Subtitle 2"/>
          <p:cNvSpPr>
            <a:spLocks noGrp="1"/>
          </p:cNvSpPr>
          <p:nvPr>
            <p:ph type="subTitle" idx="1"/>
          </p:nvPr>
        </p:nvSpPr>
        <p:spPr/>
        <p:txBody>
          <a:bodyPr/>
          <a:lstStyle/>
          <a:p>
            <a:r>
              <a:rPr lang="en-US" dirty="0" smtClean="0"/>
              <a:t>Module 12: Health Disparities</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400" dirty="0" smtClean="0"/>
              <a:t>Obj. 12.1:  Explain the problem of health disparities in the United States. </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3810000" y="1143000"/>
            <a:ext cx="4808731"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dirty="0" smtClean="0"/>
              <a:t>ID the Disparities</a:t>
            </a:r>
            <a:r>
              <a:rPr lang="en-US" sz="4000" dirty="0" smtClean="0"/>
              <a:t/>
            </a:r>
            <a:br>
              <a:rPr lang="en-US" sz="4000" dirty="0" smtClean="0"/>
            </a:br>
            <a:endParaRPr lang="en-US" b="1" dirty="0"/>
          </a:p>
        </p:txBody>
      </p:sp>
      <p:sp>
        <p:nvSpPr>
          <p:cNvPr id="3" name="Content Placeholder 2"/>
          <p:cNvSpPr>
            <a:spLocks noGrp="1"/>
          </p:cNvSpPr>
          <p:nvPr>
            <p:ph sz="quarter" idx="1"/>
          </p:nvPr>
        </p:nvSpPr>
        <p:spPr>
          <a:xfrm>
            <a:off x="612648" y="1600199"/>
            <a:ext cx="8153400" cy="5005131"/>
          </a:xfrm>
        </p:spPr>
        <p:txBody>
          <a:bodyPr>
            <a:normAutofit/>
          </a:bodyPr>
          <a:lstStyle/>
          <a:p>
            <a:r>
              <a:rPr lang="en-US" sz="3200" dirty="0" smtClean="0"/>
              <a:t>Which </a:t>
            </a:r>
            <a:r>
              <a:rPr lang="en-US" sz="3200" dirty="0" smtClean="0"/>
              <a:t>of the following do you think represent a health disparity? </a:t>
            </a:r>
            <a:endParaRPr lang="en-US" sz="3600" dirty="0" smtClean="0"/>
          </a:p>
          <a:p>
            <a:pPr lvl="2"/>
            <a:r>
              <a:rPr lang="en-US" sz="2600" dirty="0" smtClean="0"/>
              <a:t>There is a major pandemic of H1N1. </a:t>
            </a:r>
            <a:r>
              <a:rPr lang="en-US" sz="2600" dirty="0" smtClean="0"/>
              <a:t> </a:t>
            </a:r>
          </a:p>
          <a:p>
            <a:pPr lvl="2"/>
            <a:r>
              <a:rPr lang="en-US" sz="2600" dirty="0" smtClean="0"/>
              <a:t>Diabetes is found more frequently in African Americans.</a:t>
            </a:r>
            <a:r>
              <a:rPr lang="en-US" sz="2600" dirty="0" smtClean="0"/>
              <a:t> </a:t>
            </a:r>
          </a:p>
          <a:p>
            <a:pPr lvl="2"/>
            <a:r>
              <a:rPr lang="en-US" sz="2600" dirty="0" smtClean="0"/>
              <a:t>Patients </a:t>
            </a:r>
            <a:r>
              <a:rPr lang="en-US" sz="2600" dirty="0" smtClean="0"/>
              <a:t>tend to take their medications incorrectly. </a:t>
            </a:r>
            <a:r>
              <a:rPr lang="en-US" sz="2600" dirty="0" smtClean="0"/>
              <a:t> </a:t>
            </a:r>
          </a:p>
          <a:p>
            <a:pPr lvl="2"/>
            <a:r>
              <a:rPr lang="en-US" sz="2600" dirty="0" smtClean="0"/>
              <a:t>Patients with low literacy tend to take their medications incorrectly. </a:t>
            </a:r>
            <a:r>
              <a:rPr lang="en-US" sz="2600" dirty="0" smtClean="0"/>
              <a:t> </a:t>
            </a:r>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Which U.S. populations do you think live longer, healthier lives?  Discuss reasons why you chose your answers. </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10 Things to Know About Health</a:t>
            </a:r>
          </a:p>
        </p:txBody>
      </p:sp>
      <p:sp>
        <p:nvSpPr>
          <p:cNvPr id="3" name="Content Placeholder 2"/>
          <p:cNvSpPr>
            <a:spLocks noGrp="1"/>
          </p:cNvSpPr>
          <p:nvPr>
            <p:ph sz="quarter" idx="1"/>
          </p:nvPr>
        </p:nvSpPr>
        <p:spPr>
          <a:xfrm>
            <a:off x="612648" y="1600199"/>
            <a:ext cx="8153400" cy="5095583"/>
          </a:xfrm>
        </p:spPr>
        <p:txBody>
          <a:bodyPr>
            <a:normAutofit/>
          </a:bodyPr>
          <a:lstStyle/>
          <a:p>
            <a:r>
              <a:rPr lang="en-US" dirty="0" smtClean="0"/>
              <a:t>Read </a:t>
            </a:r>
            <a:r>
              <a:rPr lang="en-US" dirty="0" smtClean="0"/>
              <a:t>the handout “Ten Things to Know about Health,” then complete the questions on the following page</a:t>
            </a:r>
            <a:r>
              <a:rPr lang="en-US" dirty="0" smtClean="0"/>
              <a: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sz="1800" dirty="0" smtClean="0"/>
              <a:t>Courtesy </a:t>
            </a:r>
            <a:r>
              <a:rPr lang="en-US" sz="1800" dirty="0" smtClean="0"/>
              <a:t>of </a:t>
            </a:r>
            <a:r>
              <a:rPr lang="en-US" sz="1800" i="1" dirty="0" smtClean="0"/>
              <a:t>UNNATURAL CAUSES: Is Inequality Making Us Sick? </a:t>
            </a:r>
            <a:r>
              <a:rPr lang="en-US" sz="1800" dirty="0" smtClean="0"/>
              <a:t>Produced by California Newsreel with Vital Pictures. Presented by the National Minority Consortia. </a:t>
            </a:r>
            <a:r>
              <a:rPr lang="en-US" sz="1800" dirty="0" smtClean="0">
                <a:hlinkClick r:id="rId3"/>
              </a:rPr>
              <a:t>www.unnaturalcauses.org</a:t>
            </a:r>
            <a:r>
              <a:rPr lang="en-US" sz="1800" dirty="0" smtClean="0"/>
              <a:t>; </a:t>
            </a:r>
            <a:r>
              <a:rPr lang="en-US" sz="1800" dirty="0" smtClean="0">
                <a:hlinkClick r:id="rId4"/>
              </a:rPr>
              <a:t>www.newsreel.org</a:t>
            </a:r>
            <a:endParaRPr lang="en-US" sz="1800" dirty="0" smtClean="0"/>
          </a:p>
          <a:p>
            <a:endParaRPr lang="en-US" b="1" dirty="0"/>
          </a:p>
        </p:txBody>
      </p:sp>
      <p:pic>
        <p:nvPicPr>
          <p:cNvPr id="5" name="Picture 4"/>
          <p:cNvPicPr>
            <a:picLocks noChangeAspect="1"/>
          </p:cNvPicPr>
          <p:nvPr/>
        </p:nvPicPr>
        <p:blipFill>
          <a:blip r:embed="rId5"/>
          <a:stretch>
            <a:fillRect/>
          </a:stretch>
        </p:blipFill>
        <p:spPr>
          <a:xfrm>
            <a:off x="8076658" y="6095999"/>
            <a:ext cx="927966" cy="599783"/>
          </a:xfrm>
          <a:prstGeom prst="rect">
            <a:avLst/>
          </a:prstGeom>
        </p:spPr>
      </p:pic>
      <p:pic>
        <p:nvPicPr>
          <p:cNvPr id="6" name="Picture 5"/>
          <p:cNvPicPr>
            <a:picLocks noChangeAspect="1"/>
          </p:cNvPicPr>
          <p:nvPr/>
        </p:nvPicPr>
        <p:blipFill>
          <a:blip r:embed="rId6"/>
          <a:stretch>
            <a:fillRect/>
          </a:stretch>
        </p:blipFill>
        <p:spPr>
          <a:xfrm>
            <a:off x="3505199" y="2743200"/>
            <a:ext cx="2323759" cy="29447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Things Reflection</a:t>
            </a:r>
          </a:p>
        </p:txBody>
      </p:sp>
      <p:sp>
        <p:nvSpPr>
          <p:cNvPr id="3" name="Content Placeholder 2"/>
          <p:cNvSpPr>
            <a:spLocks noGrp="1"/>
          </p:cNvSpPr>
          <p:nvPr>
            <p:ph sz="quarter" idx="1"/>
          </p:nvPr>
        </p:nvSpPr>
        <p:spPr/>
        <p:txBody>
          <a:bodyPr>
            <a:normAutofit/>
          </a:bodyPr>
          <a:lstStyle/>
          <a:p>
            <a:r>
              <a:rPr lang="en-US" dirty="0" smtClean="0"/>
              <a:t>1</a:t>
            </a:r>
            <a:r>
              <a:rPr lang="en-US" dirty="0" smtClean="0"/>
              <a:t>. Which of the 10 facts surprised you most?  Why?</a:t>
            </a:r>
            <a:endParaRPr lang="en-US" dirty="0" smtClean="0"/>
          </a:p>
          <a:p>
            <a:pPr lvl="0"/>
            <a:r>
              <a:rPr lang="en-US" dirty="0" smtClean="0"/>
              <a:t>2. Which </a:t>
            </a:r>
            <a:r>
              <a:rPr lang="en-US" dirty="0" smtClean="0"/>
              <a:t>of the 10 facts were least surprising to you?  Why? </a:t>
            </a:r>
            <a:endParaRPr lang="en-US" dirty="0" smtClean="0"/>
          </a:p>
          <a:p>
            <a:pPr lvl="0"/>
            <a:r>
              <a:rPr lang="en-US" dirty="0" smtClean="0"/>
              <a:t>3. Which </a:t>
            </a:r>
            <a:r>
              <a:rPr lang="en-US" dirty="0" smtClean="0"/>
              <a:t>of these facts relates most to your own life?</a:t>
            </a:r>
            <a:endParaRPr lang="en-US" dirty="0" smtClean="0"/>
          </a:p>
          <a:p>
            <a:pPr lvl="0"/>
            <a:r>
              <a:rPr lang="en-US" dirty="0" smtClean="0"/>
              <a:t>4. Which </a:t>
            </a:r>
            <a:r>
              <a:rPr lang="en-US" dirty="0" smtClean="0"/>
              <a:t>of these facts do you think is most within your control?  The control of the leaders of our country?</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the Health Disparity Facts</a:t>
            </a:r>
          </a:p>
        </p:txBody>
      </p:sp>
      <p:pic>
        <p:nvPicPr>
          <p:cNvPr id="5" name="Picture 4"/>
          <p:cNvPicPr>
            <a:picLocks noChangeAspect="1"/>
          </p:cNvPicPr>
          <p:nvPr/>
        </p:nvPicPr>
        <p:blipFill>
          <a:blip r:embed="rId3"/>
          <a:stretch>
            <a:fillRect/>
          </a:stretch>
        </p:blipFill>
        <p:spPr>
          <a:xfrm>
            <a:off x="8458200" y="6160568"/>
            <a:ext cx="558621" cy="579701"/>
          </a:xfrm>
          <a:prstGeom prst="rect">
            <a:avLst/>
          </a:prstGeom>
        </p:spPr>
      </p:pic>
      <p:sp>
        <p:nvSpPr>
          <p:cNvPr id="7" name="Content Placeholder 2"/>
          <p:cNvSpPr>
            <a:spLocks noGrp="1"/>
          </p:cNvSpPr>
          <p:nvPr>
            <p:ph sz="quarter" idx="1"/>
          </p:nvPr>
        </p:nvSpPr>
        <p:spPr>
          <a:xfrm>
            <a:off x="304800" y="1600200"/>
            <a:ext cx="8153400" cy="5030660"/>
          </a:xfrm>
        </p:spPr>
        <p:txBody>
          <a:bodyPr>
            <a:normAutofit fontScale="92500" lnSpcReduction="20000"/>
          </a:bodyPr>
          <a:lstStyle/>
          <a:p>
            <a:r>
              <a:rPr lang="en-US" dirty="0" smtClean="0"/>
              <a:t>Identify </a:t>
            </a:r>
            <a:r>
              <a:rPr lang="en-US" dirty="0" smtClean="0"/>
              <a:t>the health facts that are represented in each scenario and support your answer with facts from the scenario.</a:t>
            </a:r>
            <a:endParaRPr lang="en-US" dirty="0" smtClean="0"/>
          </a:p>
          <a:p>
            <a:r>
              <a:rPr lang="en-US" b="1" dirty="0" smtClean="0"/>
              <a:t>Scenario </a:t>
            </a:r>
            <a:r>
              <a:rPr lang="en-US" b="1" dirty="0" smtClean="0"/>
              <a:t>1:</a:t>
            </a:r>
            <a:endParaRPr lang="en-US" dirty="0" smtClean="0"/>
          </a:p>
          <a:p>
            <a:pPr lvl="1"/>
            <a:r>
              <a:rPr lang="en-US" dirty="0" smtClean="0"/>
              <a:t>Janice is a 12-year-old Caucasian girl who lives with her parents, Aunt and Uncle, two cousins, and grandma in a  three-bedroom house. The family lives in rural South Carolina where the nearest grocery store and pharmacy are over ten miles away. The family does not own a car and relies on neighbors for rides. Janice has Type 1 Diabetes and requires daily insulin injections. Neither of her parents have health insurance. Her condition is worsening, so her mom has to stay home almost every other day to care for her. Her mother’s boss is starting to get irritated because she works at a factory where she is needed.</a:t>
            </a:r>
          </a:p>
          <a:p>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the Health Disparity Facts</a:t>
            </a:r>
          </a:p>
        </p:txBody>
      </p:sp>
      <p:pic>
        <p:nvPicPr>
          <p:cNvPr id="5" name="Picture 4"/>
          <p:cNvPicPr>
            <a:picLocks noChangeAspect="1"/>
          </p:cNvPicPr>
          <p:nvPr/>
        </p:nvPicPr>
        <p:blipFill>
          <a:blip r:embed="rId3"/>
          <a:stretch>
            <a:fillRect/>
          </a:stretch>
        </p:blipFill>
        <p:spPr>
          <a:xfrm>
            <a:off x="8458200" y="6160568"/>
            <a:ext cx="558621" cy="579701"/>
          </a:xfrm>
          <a:prstGeom prst="rect">
            <a:avLst/>
          </a:prstGeom>
        </p:spPr>
      </p:pic>
      <p:sp>
        <p:nvSpPr>
          <p:cNvPr id="7" name="Content Placeholder 2"/>
          <p:cNvSpPr>
            <a:spLocks noGrp="1"/>
          </p:cNvSpPr>
          <p:nvPr>
            <p:ph sz="quarter" idx="1"/>
          </p:nvPr>
        </p:nvSpPr>
        <p:spPr>
          <a:xfrm>
            <a:off x="304800" y="1600200"/>
            <a:ext cx="8153400" cy="5030660"/>
          </a:xfrm>
        </p:spPr>
        <p:txBody>
          <a:bodyPr>
            <a:normAutofit fontScale="92500" lnSpcReduction="10000"/>
          </a:bodyPr>
          <a:lstStyle/>
          <a:p>
            <a:r>
              <a:rPr lang="en-US" b="1" dirty="0" smtClean="0"/>
              <a:t>Scenario 2:</a:t>
            </a:r>
            <a:endParaRPr lang="en-US" dirty="0" smtClean="0"/>
          </a:p>
          <a:p>
            <a:r>
              <a:rPr lang="en-US" dirty="0" smtClean="0"/>
              <a:t>Albert is a 45-year old African American who lives in Deerfield, IL. He attended Northwestern University </a:t>
            </a:r>
            <a:r>
              <a:rPr lang="en-US" dirty="0" smtClean="0"/>
              <a:t>and earned </a:t>
            </a:r>
            <a:r>
              <a:rPr lang="en-US" dirty="0" smtClean="0"/>
              <a:t>his degree in finance. He now works for an extremely competitive, high paced Fortune 500 Company; the CEO and top businessmen are Caucasian. He often gets into work around 7 am and leaves around 9 pm.  Recently, Albert visited the doctor because he was experiencing severe chest pain. His doctor told him that he had the early signs of hypertension (high blood pressure). Albert didn’t understand what the problem was. He told the doctor that he eats healthy and exercises on weekends.</a:t>
            </a:r>
          </a:p>
          <a:p>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Unnatural Causes</a:t>
            </a:r>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normAutofit/>
          </a:bodyPr>
          <a:lstStyle/>
          <a:p>
            <a:pPr lvl="0"/>
            <a:r>
              <a:rPr lang="en-US" dirty="0" smtClean="0"/>
              <a:t>Based </a:t>
            </a:r>
            <a:r>
              <a:rPr lang="en-US" dirty="0" smtClean="0"/>
              <a:t>on this video, how would you define health disparities?  Give specific examples!</a:t>
            </a:r>
            <a:endParaRPr lang="en-US" dirty="0" smtClean="0"/>
          </a:p>
          <a:p>
            <a:pPr lvl="0"/>
            <a:r>
              <a:rPr lang="en-US" dirty="0" smtClean="0"/>
              <a:t>What </a:t>
            </a:r>
            <a:r>
              <a:rPr lang="en-US" dirty="0" smtClean="0"/>
              <a:t>statistics does the video give to demonstrate the problem of health disparities?</a:t>
            </a:r>
            <a:endParaRPr lang="en-US" dirty="0" smtClean="0"/>
          </a:p>
          <a:p>
            <a:pPr lvl="0"/>
            <a:r>
              <a:rPr lang="en-US" dirty="0" smtClean="0"/>
              <a:t>What </a:t>
            </a:r>
            <a:r>
              <a:rPr lang="en-US" dirty="0" smtClean="0"/>
              <a:t>does the video suggest are the causes of health disparities in the U.S.?</a:t>
            </a:r>
          </a:p>
          <a:p>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b="1" dirty="0" smtClean="0"/>
              <a:t>: </a:t>
            </a:r>
            <a:r>
              <a:rPr lang="en-US" sz="3111" dirty="0" smtClean="0"/>
              <a:t>Health Disparities in YOUR Community</a:t>
            </a:r>
            <a:r>
              <a:rPr lang="en-US" sz="2667" dirty="0" smtClean="0"/>
              <a:t/>
            </a:r>
            <a:br>
              <a:rPr lang="en-US" sz="2667" dirty="0" smtClean="0"/>
            </a:br>
            <a:endParaRPr lang="en-US" b="1" dirty="0"/>
          </a:p>
        </p:txBody>
      </p:sp>
      <p:sp>
        <p:nvSpPr>
          <p:cNvPr id="3" name="Content Placeholder 2"/>
          <p:cNvSpPr>
            <a:spLocks noGrp="1"/>
          </p:cNvSpPr>
          <p:nvPr>
            <p:ph sz="quarter" idx="1"/>
          </p:nvPr>
        </p:nvSpPr>
        <p:spPr>
          <a:xfrm>
            <a:off x="228600" y="1752600"/>
            <a:ext cx="8537448" cy="5105400"/>
          </a:xfrm>
        </p:spPr>
        <p:txBody>
          <a:bodyPr>
            <a:normAutofit/>
          </a:bodyPr>
          <a:lstStyle/>
          <a:p>
            <a:r>
              <a:rPr lang="en-US" sz="3200" dirty="0" smtClean="0"/>
              <a:t>Identify </a:t>
            </a:r>
            <a:r>
              <a:rPr lang="en-US" sz="3200" dirty="0" smtClean="0"/>
              <a:t>ONE health disparity in your community.  Explain it and answer the questions below:</a:t>
            </a:r>
            <a:endParaRPr lang="en-US" sz="3600" dirty="0" smtClean="0"/>
          </a:p>
          <a:p>
            <a:pPr lvl="1"/>
            <a:r>
              <a:rPr lang="en-US" sz="2800" dirty="0" smtClean="0"/>
              <a:t>What evidence do you have that this is a disparity?</a:t>
            </a:r>
            <a:endParaRPr lang="en-US" sz="3200" dirty="0" smtClean="0"/>
          </a:p>
          <a:p>
            <a:pPr lvl="1"/>
            <a:r>
              <a:rPr lang="en-US" sz="2800" dirty="0" smtClean="0"/>
              <a:t>What </a:t>
            </a:r>
            <a:r>
              <a:rPr lang="en-US" sz="2800" dirty="0" err="1" smtClean="0"/>
              <a:t>population(s</a:t>
            </a:r>
            <a:r>
              <a:rPr lang="en-US" sz="2800" dirty="0" smtClean="0"/>
              <a:t>) </a:t>
            </a:r>
            <a:r>
              <a:rPr lang="en-US" sz="2800" dirty="0" smtClean="0"/>
              <a:t>is/are </a:t>
            </a:r>
            <a:r>
              <a:rPr lang="en-US" sz="2800" dirty="0" smtClean="0"/>
              <a:t>affected by this disparity?</a:t>
            </a:r>
            <a:endParaRPr lang="en-US" sz="3200" dirty="0" smtClean="0"/>
          </a:p>
          <a:p>
            <a:pPr lvl="1"/>
            <a:r>
              <a:rPr lang="en-US" sz="2800" dirty="0" smtClean="0"/>
              <a:t>Name 3 factors that contribute to the disparity.</a:t>
            </a:r>
            <a:endParaRPr lang="en-US" sz="3200" dirty="0" smtClean="0"/>
          </a:p>
          <a:p>
            <a:pPr lvl="1"/>
            <a:r>
              <a:rPr lang="en-US" dirty="0" smtClean="0"/>
              <a:t>Which of the 10 Things to Know About Health is most linked to the disparity you identified. Why?</a:t>
            </a:r>
            <a:endParaRPr lang="en-US" sz="3300" dirty="0" smtClean="0"/>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3292</TotalTime>
  <Words>1068</Words>
  <Application>Microsoft Macintosh PowerPoint</Application>
  <PresentationFormat>On-screen Show (4:3)</PresentationFormat>
  <Paragraphs>69</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Median</vt:lpstr>
      <vt:lpstr>Lesson 12.1: Intro to Health Disparities</vt:lpstr>
      <vt:lpstr>Do Now: ID the Disparities </vt:lpstr>
      <vt:lpstr>Discuss</vt:lpstr>
      <vt:lpstr> 10 Things to Know About Health</vt:lpstr>
      <vt:lpstr>10 Things Reflection</vt:lpstr>
      <vt:lpstr>ID the Health Disparity Facts</vt:lpstr>
      <vt:lpstr>ID the Health Disparity Facts</vt:lpstr>
      <vt:lpstr>WATCH: Unnatural Causes</vt:lpstr>
      <vt:lpstr>Homework: Health Disparities in YOUR Community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80</cp:revision>
  <dcterms:created xsi:type="dcterms:W3CDTF">2014-05-21T21:03:48Z</dcterms:created>
  <dcterms:modified xsi:type="dcterms:W3CDTF">2014-05-21T22:06:25Z</dcterms:modified>
</cp:coreProperties>
</file>